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319" r:id="rId2"/>
    <p:sldId id="361" r:id="rId3"/>
    <p:sldId id="320" r:id="rId4"/>
    <p:sldId id="378" r:id="rId5"/>
    <p:sldId id="366" r:id="rId6"/>
    <p:sldId id="365" r:id="rId7"/>
    <p:sldId id="379" r:id="rId8"/>
    <p:sldId id="322" r:id="rId9"/>
    <p:sldId id="380" r:id="rId10"/>
    <p:sldId id="35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333300"/>
    <a:srgbClr val="001A0C"/>
    <a:srgbClr val="FFFFFF"/>
    <a:srgbClr val="00FF00"/>
    <a:srgbClr val="006666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47" autoAdjust="0"/>
    <p:restoredTop sz="99855" autoAdjust="0"/>
  </p:normalViewPr>
  <p:slideViewPr>
    <p:cSldViewPr>
      <p:cViewPr>
        <p:scale>
          <a:sx n="60" d="100"/>
          <a:sy n="60" d="100"/>
        </p:scale>
        <p:origin x="-75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BC8F0-FA59-4967-90EE-77AC2BDE0CFB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B3D45-6741-487B-8F70-7D190C3AE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1B98-F900-4370-A0D6-BFD47B30CF0B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567A5-9E44-4F3C-91B1-5B0B96F202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C0FA-3513-4BB9-9747-8E097346C211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073B-BF61-4EA9-958A-E45DE4248E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1B09-D976-428E-B8AE-1AA685D86203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7ED0-7BAD-4A53-956C-093AF6DEB5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6B4F-60A6-4333-A022-F60456A89960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818D-3352-4249-9681-A732A22DD1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28FA-FB0B-483F-9CEB-8323697B00A4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1B89E-3A42-4A91-8DD4-7F82EAF96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DF1D-8468-49BC-8E18-DEA6A5B27927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B166-E784-497F-B8BC-56A4430030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6596-075B-461D-834A-DCAF5EB0AEB0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74C2-9C0B-4467-A561-45CED3604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7642-D647-451B-A78F-8EC75C44227C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22A7-22FF-4F3E-A022-C782C02A92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0A8-EED9-48D6-A809-FD7C665BE85A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3D31-2648-4EB8-9E28-B49621D45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CB94B-856C-4A19-9CB9-B10D9C2E1E17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9399-096B-4875-9006-3D0F03FC26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86CE-8B36-4EAE-B3EF-8A40FA3FAE1F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7661-7C8A-47F1-98EA-9309BB8FA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39557DE-B082-4E68-8C02-9580118505AE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01EF253-74CB-4D60-8D04-F54D38D567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1" r:id="rId2"/>
    <p:sldLayoutId id="2147484000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4001" r:id="rId9"/>
    <p:sldLayoutId id="2147483997" r:id="rId10"/>
    <p:sldLayoutId id="214748399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-214338"/>
            <a:ext cx="82868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Завдання на 2018-2019 навчальний рік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610136"/>
            <a:ext cx="86439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своїй діяльності слідувати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Програмі розвитку дошкільного навчального закладу «Казка» м. Чоп на 2019 – 2023 роки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метою якої є забезпечення розвитку дошкільної освіти та створення умов для всебічного розвитку людини як особистості, виховання відповідальних громадян, які здатні до свідомого суспільного вибору та спрямування своєї діяльності на користь іншим людям і суспільству.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	Досягнення мети передбачає вирішення основних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створення належних умов для функціонування ДНЗ, що забезпечать розвиток, виховання і навчання дитини;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удосконалення мережі груп з урахуванням потреб дітей, суспільних запитів і державних вимог;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забезпечення особистісного зростання кожної дитини з урахуванням її задатків, здібностей, індивідуальних, психічних і фізичних особливостей, забезпечення якісної освіти всіх рівнів, створення умов справедливого доступу до неї;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створення умов для отримання якісної освіти дітьми з особливими потребами;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модернізація матеріально-технічної бази закладу дошкільної освіти; 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відкриття логопедичної групи.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6446" y="1142984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Забезпечено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вікових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тінками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зон,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шафами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спальних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музичної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кабінетів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214290"/>
            <a:ext cx="6358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Зявдячуючи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благодійній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допомозі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директора ПРАТ «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Автопорт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Чоп»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Суліми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Васильовича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На сайт для звіту (1)\DSCN1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4752"/>
            <a:ext cx="3619505" cy="2714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User\Desktop\На сайт для звіту (1)\DSCN1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785926"/>
            <a:ext cx="2666188" cy="2296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User\Desktop\На сайт для звіту (1)\DSCN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357586" cy="2845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C:\Users\User\Desktop\На сайт для звіту (1)\DSCN0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000108"/>
            <a:ext cx="2848348" cy="22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4508500"/>
            <a:ext cx="22367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0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Пріоритетними завданнями на навчальний рік педагогічний колектив визначив наступні:</a:t>
            </a:r>
            <a:endParaRPr lang="ru-RU" sz="36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1857356" y="1285860"/>
            <a:ext cx="6964363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Здоров’язбережувальний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напрямок.</a:t>
            </a:r>
          </a:p>
          <a:p>
            <a:pPr marL="0" marR="0" lvl="0" indent="3524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Продовжувати роботу по збереженню та зміцненню здоров’я дітей, формуванню здорового способу життя дошкільників, їх активної життєвої позиції щодо власного здоров’я. Реалізувати права дітей з особливостями психофізичного розвитку на отримання освіти з їх можливостями і здібностями, здійснювати соціальну адаптацію та інтегрувати в суспільство. Підвищити роль сім’ї у вихованні і розвитку дитини. 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Природознавчий напрямок.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Впровадження в практику роботи активних форм екологічного виховання. Формування в дітей емоційного, бережливого ставлення до об'єктів природи. Розвиток трудових вмінь та навичок в процесі ознайомлення дітей з природою.</a:t>
            </a:r>
          </a:p>
          <a:p>
            <a:pPr marL="228600" marR="0" lvl="0" indent="-1828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Соціально-моральний, духовний напрямок.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r>
              <a:rPr kumimoji="0" lang="uk-UA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Здійснювати виховання в дітях патріотизму і толерантності до людей різних національностей, активізувати емоційну сферу дошкільника та залучати дітей до джерел народного мистецтва. Формувати духовно-моральні цінності особистості дошкільника. </a:t>
            </a:r>
            <a:endParaRPr kumimoji="0" lang="ru-RU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50521">
            <a:off x="7473619" y="186550"/>
            <a:ext cx="11112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0" y="0"/>
            <a:ext cx="7786742" cy="1554472"/>
          </a:xfrm>
        </p:spPr>
        <p:txBody>
          <a:bodyPr/>
          <a:lstStyle/>
          <a:p>
            <a:pPr algn="ctr"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Визначення проблемних питань та пропозиції щодо їх вирішення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1325555"/>
          <a:ext cx="8143932" cy="470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5072098"/>
                <a:gridCol w="2428892"/>
              </a:tblGrid>
              <a:tr h="344775"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Проблемні питання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Пропозиції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369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Утеплення зовнішніх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стін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оновлення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фасаду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закладу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Бюждетне</a:t>
                      </a:r>
                      <a:r>
                        <a:rPr lang="uk-UA" dirty="0" smtClean="0"/>
                        <a:t> фінансування</a:t>
                      </a:r>
                      <a:endParaRPr lang="ru-RU" dirty="0" smtClean="0"/>
                    </a:p>
                  </a:txBody>
                  <a:tcPr/>
                </a:tc>
              </a:tr>
              <a:tr h="633692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Поступова заміна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павільйонів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облаштування ігрових майданчиків – 10 шт.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Бюждетне</a:t>
                      </a:r>
                      <a:r>
                        <a:rPr lang="uk-UA" dirty="0" smtClean="0"/>
                        <a:t> фінансування</a:t>
                      </a:r>
                      <a:endParaRPr lang="ru-RU" dirty="0" smtClean="0"/>
                    </a:p>
                  </a:txBody>
                  <a:tcPr/>
                </a:tc>
              </a:tr>
              <a:tr h="886145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Оснащення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спортивного залу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сучасним фізкультурним обладнанням згідно вимог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Бюджетне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фінансування</a:t>
                      </a:r>
                    </a:p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Благодійна допомога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6125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Побудова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літнього басейну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Бюждетне</a:t>
                      </a:r>
                      <a:r>
                        <a:rPr lang="uk-UA" dirty="0" smtClean="0"/>
                        <a:t> фінансування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71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Поточний ремонт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харчоблоку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санітарна побілка та шпаклювання стелі та стін, облицювання плиткою. Доукомплектування харчоблоку електрообладнанням: електром’ясорубка,овочерізка, тістоміс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 smtClean="0"/>
                        <a:t>Бюждетне</a:t>
                      </a:r>
                      <a:r>
                        <a:rPr lang="uk-UA" dirty="0" smtClean="0"/>
                        <a:t> фінансування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42852"/>
            <a:ext cx="8429684" cy="6858000"/>
          </a:xfrm>
        </p:spPr>
        <p:txBody>
          <a:bodyPr rtlCol="0">
            <a:normAutofit fontScale="32500" lnSpcReduction="20000"/>
          </a:bodyPr>
          <a:lstStyle/>
          <a:p>
            <a:pPr marL="627063" indent="0" algn="ctr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111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 дошкільний заклад</a:t>
            </a:r>
          </a:p>
          <a:p>
            <a:pPr marL="627063" indent="0" algn="ctr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45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– 2019 навчальний рік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Виховується понад 300 дітей;</a:t>
            </a:r>
            <a:endParaRPr lang="uk-UA" sz="6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Кількість 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14 (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віком від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(7) 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років);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Функціонує 3 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групи з угорською мовою навчання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Надаються 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послуги логопеда, практичного </a:t>
            </a: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психолога</a:t>
            </a: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хореографа;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Здійснюється вивчення української мови з дітьми </a:t>
            </a:r>
            <a:endParaRPr lang="uk-UA" sz="6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угорської національності;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Функціонує інклюзивна група.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Охоплено дошкільною освітою: 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діти дошкільного віку від 2 до 5 років – 202 дітей;</a:t>
            </a: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діти старшого дошкільного віку від 5 до 6 (7) років – 98 дітей.</a:t>
            </a:r>
            <a:endParaRPr lang="uk-UA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7063" indent="0" eaLnBrk="1" fontAlgn="auto" hangingPunct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uk-UA" sz="6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177800" algn="ctr" eaLnBrk="1" fontAlgn="auto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60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6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колектив</a:t>
            </a:r>
            <a:r>
              <a:rPr lang="ru-RU" sz="6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спрямовує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зусилля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де головне в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зовнішня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краса, але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позитивна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атмосфера, аура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змісті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6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6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закладу в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інноваційному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6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55600" indent="95250" algn="ctr" eaLnBrk="1" fontAlgn="auto" hangingPunct="1">
              <a:spcAft>
                <a:spcPts val="600"/>
              </a:spcAft>
              <a:buClr>
                <a:srgbClr val="404040"/>
              </a:buClr>
              <a:buFont typeface="Georgia" pitchFamily="18" charset="0"/>
              <a:buNone/>
              <a:defRPr/>
            </a:pPr>
            <a:endParaRPr lang="uk-UA" sz="60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50521">
            <a:off x="5262563" y="5629275"/>
            <a:ext cx="11112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0"/>
          <a:ext cx="9144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78579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РЕЗУЛЬТАТИ РОБОТИ ЗАКЛАДУ </a:t>
                      </a:r>
                      <a:r>
                        <a:rPr lang="uk-UA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2017-2018 НАВЧАЛЬНИЙ РІК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29190" y="1500174"/>
            <a:ext cx="4000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Встановлено шатровий дах на семи корпусах дошкільного закладу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User\Desktop\Групи до серпневої конфаренції\Шатровий дах\DSCN9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1928826" cy="1446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2" descr="D:\Фоторгафії 2018\фото групи\Шатровий дах\DSCN9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857232"/>
            <a:ext cx="1928825" cy="1446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5072066" y="3071810"/>
            <a:ext cx="407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 ремонтні роботи 3-х вікових груп з частковою заміною санвузлів та мийних ванн в харчових зонах</a:t>
            </a:r>
            <a:endParaRPr lang="ru-RU" sz="2000" dirty="0"/>
          </a:p>
        </p:txBody>
      </p:sp>
      <p:pic>
        <p:nvPicPr>
          <p:cNvPr id="16" name="Picture 2" descr="C:\Users\User\Desktop\Групи до серпневої конфаренції\DSCN9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428868"/>
            <a:ext cx="1905013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5" descr="C:\Users\User\Desktop\Групи до серпневої конфаренції\DSCN92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428868"/>
            <a:ext cx="1904797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 rot="10800000" flipV="1">
            <a:off x="5214942" y="4703872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Замінено лінолеумне покриття у п'яти вікових групах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 ігрових, спальнях, роздягальнях)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D:\Фоторгафії 2018\Звіт на сайт\DSCN8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5286388"/>
            <a:ext cx="1857389" cy="1503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3" descr="D:\Фоторгафії 2018\Звіт на сайт\DSCN8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929066"/>
            <a:ext cx="1928826" cy="1313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2" name="Picture 2" descr="D:\Фоторгафії 2018\Групи до серпневої конференції\DSCN92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5286388"/>
            <a:ext cx="1904981" cy="1428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3" name="Picture 3" descr="D:\Фоторгафії 2018\Звіт на сайт\DSCN86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3857628"/>
            <a:ext cx="1928826" cy="136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357290" y="714356"/>
            <a:ext cx="6793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Роботи виконано за кошти з місцевого бюджету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0800000" flipV="1">
            <a:off x="6072198" y="2143116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Проведено капітальний ремонт 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чотирьох 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вікових груп 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угорського корпусу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сходової клітини, перехідного коридору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та пральні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Презентації\Презентації 2018\Звіт-слайди з сайту\45485991_331957810948284_455991285914376601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2000232" cy="1500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39" name="Picture 3" descr="D:\Презентації\Презентації 2018\Звіт-слайди з сайту\45519648_331957840948281_5412149020527165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14422"/>
            <a:ext cx="2000264" cy="1500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0" name="Picture 4" descr="D:\Презентації\Презентації 2018\Звіт-слайди з сайту\45473386_331957944281604_111651892517404672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857496"/>
            <a:ext cx="1285884" cy="1714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1" name="Picture 5" descr="D:\Презентації\Презентації 2018\Звіт-слайди з сайту\45512081_331957897614942_905268113733949849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1357322" cy="1809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342" name="Picture 6" descr="D:\Презентації\Презентації 2018\Звіт-слайди з сайту\45513378_331958010948264_669130080796436070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14422"/>
            <a:ext cx="1285884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Picture 2" descr="D:\Презентації\Презентації 2018\Звіт-слайди з сайту\45614091_331958187614913_5725043912096088064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714884"/>
            <a:ext cx="2643206" cy="1982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Picture 3" descr="D:\Презентації\Презентації 2018\Звіт-слайди з сайту\45633455_331958224281576_5652034811003404288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714884"/>
            <a:ext cx="2595612" cy="1946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929322" y="4643446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Облаштовано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прогулянкові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майданчики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встановленими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павільйонами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ігровими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спорудами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28728" y="0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Завдячуючи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благодійній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допомозі з Угорщини за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сприяння Закарпатського угорськомовного педагогічного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товариства</a:t>
            </a:r>
            <a:endPara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D:\Презентації\Презентації 2018\Звіт-слайди з сайту\45463604_331958294281569_3644134658070806528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68" y="3071810"/>
            <a:ext cx="1928826" cy="1446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143636" y="1142984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заключено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угоду між товариством та Чопською міською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радою)</a:t>
            </a:r>
            <a:endParaRPr lang="uk-UA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3538" y="500042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Відкрито та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облаштовано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14-ту вікову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угорськомовну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групу (закуплено постільну білизну, кухонний та столовий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посуд, дитячі стільчики)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Групи до серпневої конфаренції\DSCN9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857760"/>
            <a:ext cx="2286016" cy="1714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14876" y="3500438"/>
            <a:ext cx="3500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Проведено капітальний ремонт двох сходових клітин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На сайт для звіту (1)\DSCN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1714512" cy="2285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User\Desktop\На сайт для звіту (1)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256"/>
            <a:ext cx="1768290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User\Desktop\На сайт для звіту (1)\DSCN1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43314"/>
            <a:ext cx="2260310" cy="1695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User\Desktop\На сайт для звіту (1)\DSCN1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85926"/>
            <a:ext cx="2357454" cy="16515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User\Desktop\На сайт для звіту (1)\DSCN12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14290"/>
            <a:ext cx="2381256" cy="1786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User\Desktop\На сайт для звіту (1)\DSCN12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643050"/>
            <a:ext cx="2500330" cy="1807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9925" y="296703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928670"/>
            <a:ext cx="3000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Обладнано харчоблок витяжною вентиляцією та електроплитою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шестикамфорною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3214686"/>
            <a:ext cx="3071834" cy="2286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Доукомплектовано харчоблок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слідуючим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електрообладнанням: електрокип’ятильник, котел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харчоварильний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шафа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жарочна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трьохсекційна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0"/>
            <a:ext cx="250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ХАРЧОБЛОК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На сайт для звіту (1)\DSCN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71612"/>
            <a:ext cx="1974590" cy="1481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User\Desktop\На сайт для звіту (1)\DSCN1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71480"/>
            <a:ext cx="2000264" cy="1500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User\Desktop\На сайт для звіту (1)\DSCN12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285992"/>
            <a:ext cx="1974590" cy="14811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3" name="Picture 5" descr="C:\Users\User\Desktop\На сайт для звіту (1)\DSCN1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286256"/>
            <a:ext cx="2000232" cy="1500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4" name="Picture 6" descr="C:\Users\User\Desktop\На сайт для звіту (1)\DSCN12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500438"/>
            <a:ext cx="2035995" cy="2714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На сайт для звіту (1)\DSCN1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476463" cy="18575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57620" y="285728"/>
            <a:ext cx="19405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ПРАЛЬНЯ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000108"/>
            <a:ext cx="3000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Придбано дві пральні машини та дві електропраски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214686"/>
            <a:ext cx="2230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На сайт для звіту (1)\DSCN1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2286016" cy="3015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857620" y="407194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Закуплено газовий котел для обігріву приміщень та замінено труби більшого діаметру у підвальних  приміщеннях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На сайт для звіту (1)\DSCN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85794"/>
            <a:ext cx="2711592" cy="2033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</Template>
  <TotalTime>5277</TotalTime>
  <Words>581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455</cp:revision>
  <dcterms:created xsi:type="dcterms:W3CDTF">2014-03-14T11:51:53Z</dcterms:created>
  <dcterms:modified xsi:type="dcterms:W3CDTF">2019-02-04T14:35:31Z</dcterms:modified>
</cp:coreProperties>
</file>