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9"/>
  </p:handoutMasterIdLst>
  <p:sldIdLst>
    <p:sldId id="257" r:id="rId5"/>
    <p:sldId id="263" r:id="rId6"/>
    <p:sldId id="264" r:id="rId7"/>
    <p:sldId id="265" r:id="rId8"/>
    <p:sldId id="266" r:id="rId9"/>
    <p:sldId id="262" r:id="rId10"/>
    <p:sldId id="267" r:id="rId11"/>
    <p:sldId id="268" r:id="rId12"/>
    <p:sldId id="269" r:id="rId13"/>
    <p:sldId id="276" r:id="rId14"/>
    <p:sldId id="271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690B5C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113314" y="1273630"/>
            <a:ext cx="8686800" cy="473528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Батькам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майбутніх першокласників</a:t>
            </a:r>
          </a:p>
          <a:p>
            <a:pPr algn="r"/>
            <a:r>
              <a:rPr lang="ru-RU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Підготувала практичний психолог  </a:t>
            </a:r>
          </a:p>
          <a:p>
            <a:pPr algn="r"/>
            <a:r>
              <a:rPr lang="ru-RU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ЗДО№5 «Дзвіночок»</a:t>
            </a:r>
            <a:endParaRPr lang="en-US" sz="1400" b="1" i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r"/>
            <a:r>
              <a:rPr lang="uk-UA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М. Жашкова</a:t>
            </a:r>
            <a:endParaRPr lang="ru-RU" sz="1400" b="1" i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Завада Раїса Петрівна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6" y="3944257"/>
            <a:ext cx="2514600" cy="206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65713" y="3548013"/>
            <a:ext cx="82622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rgbClr val="690B5C"/>
                </a:solidFill>
                <a:latin typeface="Arial" charset="0"/>
              </a:rPr>
              <a:t>Чи правильно тримає ручку, олівець?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rgbClr val="690B5C"/>
                </a:solidFill>
                <a:latin typeface="Arial" charset="0"/>
              </a:rPr>
              <a:t>Чи вправно зафарбовує олівцем зображення?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rgbClr val="690B5C"/>
                </a:solidFill>
                <a:latin typeface="Arial" charset="0"/>
              </a:rPr>
              <a:t>Чи вміє малювати картинки?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rgbClr val="690B5C"/>
                </a:solidFill>
                <a:latin typeface="Arial" charset="0"/>
              </a:rPr>
              <a:t>Чи вміє користуватись фарбами, пластиліном?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rgbClr val="690B5C"/>
                </a:solidFill>
                <a:latin typeface="Arial" charset="0"/>
              </a:rPr>
              <a:t>Чи може вирізати ножицями з паперу прості </a:t>
            </a:r>
          </a:p>
          <a:p>
            <a:pPr>
              <a:defRPr/>
            </a:pPr>
            <a:r>
              <a:rPr lang="uk-UA" sz="2400" b="1" dirty="0">
                <a:solidFill>
                  <a:srgbClr val="690B5C"/>
                </a:solidFill>
                <a:latin typeface="Arial" charset="0"/>
              </a:rPr>
              <a:t>     фігури по лінії?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rgbClr val="690B5C"/>
                </a:solidFill>
                <a:latin typeface="Arial" charset="0"/>
              </a:rPr>
              <a:t>Чи швидко може зібрати дрібні предмети </a:t>
            </a:r>
          </a:p>
          <a:p>
            <a:pPr>
              <a:defRPr/>
            </a:pPr>
            <a:r>
              <a:rPr lang="uk-UA" sz="2400" b="1" dirty="0">
                <a:solidFill>
                  <a:srgbClr val="690B5C"/>
                </a:solidFill>
                <a:latin typeface="Arial" charset="0"/>
              </a:rPr>
              <a:t>    (ґудзики, квасолини …)?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4" y="3679371"/>
            <a:ext cx="3004456" cy="25254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5894" y="1480622"/>
            <a:ext cx="10147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uk-UA" sz="5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Підготовленність руки до письма</a:t>
            </a:r>
          </a:p>
        </p:txBody>
      </p:sp>
    </p:spTree>
    <p:extLst>
      <p:ext uri="{BB962C8B-B14F-4D97-AF65-F5344CB8AC3E}">
        <p14:creationId xmlns:p14="http://schemas.microsoft.com/office/powerpoint/2010/main" val="35827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8561" y="891659"/>
            <a:ext cx="7770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uk-UA" sz="5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Емоційно-вольовий розвиток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999" y="2136339"/>
            <a:ext cx="68797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i="1" dirty="0">
                <a:solidFill>
                  <a:srgbClr val="0070C0"/>
                </a:solidFill>
                <a:latin typeface="Arial" charset="0"/>
              </a:rPr>
              <a:t>Чи виглядає веселою та задоволеною</a:t>
            </a:r>
          </a:p>
          <a:p>
            <a:pPr>
              <a:defRPr/>
            </a:pPr>
            <a:r>
              <a:rPr lang="uk-UA" sz="2400" b="1" i="1" dirty="0">
                <a:solidFill>
                  <a:srgbClr val="0070C0"/>
                </a:solidFill>
                <a:latin typeface="Arial" charset="0"/>
              </a:rPr>
              <a:t>     більшість часу?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i="1" dirty="0">
                <a:solidFill>
                  <a:srgbClr val="0070C0"/>
                </a:solidFill>
                <a:latin typeface="Arial" charset="0"/>
              </a:rPr>
              <a:t>Чи швидко проходить страх, тривога?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i="1" dirty="0">
                <a:solidFill>
                  <a:srgbClr val="0070C0"/>
                </a:solidFill>
                <a:latin typeface="Arial" charset="0"/>
              </a:rPr>
              <a:t>Чи швидко засинає? Чи спокійно спить? </a:t>
            </a:r>
          </a:p>
          <a:p>
            <a:pPr>
              <a:defRPr/>
            </a:pPr>
            <a:r>
              <a:rPr lang="uk-UA" sz="2400" b="1" i="1" dirty="0">
                <a:solidFill>
                  <a:srgbClr val="0070C0"/>
                </a:solidFill>
                <a:latin typeface="Arial" charset="0"/>
              </a:rPr>
              <a:t>     Як просинається?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i="1" dirty="0">
                <a:solidFill>
                  <a:srgbClr val="0070C0"/>
                </a:solidFill>
                <a:latin typeface="Arial" charset="0"/>
              </a:rPr>
              <a:t>Чи може посидіти спокійно 15 хв?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i="1" dirty="0">
                <a:solidFill>
                  <a:srgbClr val="0070C0"/>
                </a:solidFill>
                <a:latin typeface="Arial" charset="0"/>
              </a:rPr>
              <a:t>Як піддається на умовляння?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i="1" dirty="0">
                <a:solidFill>
                  <a:srgbClr val="0070C0"/>
                </a:solidFill>
                <a:latin typeface="Arial" charset="0"/>
              </a:rPr>
              <a:t>Чи вдається стримувати роздратування?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i="1" dirty="0">
                <a:solidFill>
                  <a:srgbClr val="0070C0"/>
                </a:solidFill>
                <a:latin typeface="Arial" charset="0"/>
              </a:rPr>
              <a:t>Чи поводиться пристойно за межами дому?</a:t>
            </a:r>
          </a:p>
        </p:txBody>
      </p:sp>
    </p:spTree>
    <p:extLst>
      <p:ext uri="{BB962C8B-B14F-4D97-AF65-F5344CB8AC3E}">
        <p14:creationId xmlns:p14="http://schemas.microsoft.com/office/powerpoint/2010/main" val="40231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7951" y="1196459"/>
            <a:ext cx="11078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uk-UA" sz="5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Гігієнічні навички та самообслуговування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6771" y="2136339"/>
            <a:ext cx="7968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Чи вмивається зранку без примусу?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Чи може самостійно приготувати необхідні речі 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для заняття, а потім прибрати робоче місце?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Чи може самостійно одягнутись, 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зав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’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язати шнурки?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Чи може самостійно відвідати туалет?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Чи миє руки без нагадування?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Чи зразу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починає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виконувати прохання 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дорослих?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57" y="3844499"/>
            <a:ext cx="2980969" cy="268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9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886" y="1859340"/>
            <a:ext cx="1132114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Організуйте робоче місце дитини.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Допомагайте у будь яких справах.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Заохочуйте найменші успіхи дитини.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Будьте терплячими.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Щодня читайте дитині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>
              <a:defRPr/>
            </a:pPr>
            <a:endParaRPr lang="uk-UA" dirty="0">
              <a:latin typeface="Arial" charset="0"/>
            </a:endParaRPr>
          </a:p>
          <a:p>
            <a:pPr algn="r"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6. Постійно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розвивайте уяву, мислення.</a:t>
            </a:r>
          </a:p>
          <a:p>
            <a:pPr algn="r"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7. Давайте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відповіді на кожне запитання.</a:t>
            </a:r>
          </a:p>
          <a:p>
            <a:pPr algn="r"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8. Розмовляйте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спокійним тоном.</a:t>
            </a:r>
          </a:p>
          <a:p>
            <a:pPr algn="r"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9. Давайте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дитині посильну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роботу.</a:t>
            </a:r>
          </a:p>
          <a:p>
            <a:pPr algn="r"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10. Поважайте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дитину як рівноправного </a:t>
            </a:r>
          </a:p>
          <a:p>
            <a:pPr algn="r"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  члена родини.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54086" y="456684"/>
            <a:ext cx="6945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uk-UA" sz="5400" b="1" dirty="0">
                <a:solidFill>
                  <a:srgbClr val="740000"/>
                </a:solidFill>
                <a:latin typeface="Monotype Corsiva" panose="03010101010201010101" pitchFamily="66" charset="0"/>
              </a:rPr>
              <a:t>Пам</a:t>
            </a:r>
            <a:r>
              <a:rPr lang="en-US" altLang="uk-UA" sz="5400" b="1" dirty="0">
                <a:solidFill>
                  <a:srgbClr val="740000"/>
                </a:solidFill>
                <a:latin typeface="Monotype Corsiva" panose="03010101010201010101" pitchFamily="66" charset="0"/>
              </a:rPr>
              <a:t>’</a:t>
            </a:r>
            <a:r>
              <a:rPr lang="uk-UA" altLang="uk-UA" sz="5400" b="1" dirty="0">
                <a:solidFill>
                  <a:srgbClr val="740000"/>
                </a:solidFill>
                <a:latin typeface="Monotype Corsiva" panose="03010101010201010101" pitchFamily="66" charset="0"/>
              </a:rPr>
              <a:t>ятка для батьків</a:t>
            </a:r>
            <a:endParaRPr lang="ru-RU" altLang="uk-UA" sz="5400" b="1" dirty="0">
              <a:solidFill>
                <a:srgbClr val="74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984171"/>
            <a:ext cx="4245428" cy="238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7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862280" y="5536621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!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1" y="1995055"/>
            <a:ext cx="4468091" cy="336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9814" y="686872"/>
            <a:ext cx="9564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Освіта – це наш пропуск в майбутнє,</a:t>
            </a: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адже завтрашній день належить тим, хто приготувався до нього  сьгодні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06371" y="5721287"/>
            <a:ext cx="2983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uk-UA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Успіхів вам !!!</a:t>
            </a:r>
            <a:endParaRPr lang="ru-RU" altLang="uk-UA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 loop="1">
            <p:snd r:embed="rId2" name="chimes.wav"/>
          </p:stSnd>
        </p:sndAc>
      </p:transition>
    </mc:Choice>
    <mc:Fallback xmlns="">
      <p:transition>
        <p:fade/>
        <p:sndAc>
          <p:stSnd loop="1"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3684834"/>
            <a:ext cx="2462149" cy="2845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02429" y="3344212"/>
            <a:ext cx="7739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altLang="uk-UA" sz="2800" b="1" dirty="0" smtClean="0">
                <a:solidFill>
                  <a:srgbClr val="740000"/>
                </a:solidFill>
              </a:rPr>
              <a:t>Розвиток компетентностей: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uk-UA" altLang="uk-UA" dirty="0" smtClean="0">
                <a:solidFill>
                  <a:srgbClr val="740000"/>
                </a:solidFill>
              </a:rPr>
              <a:t>Уміння логічно мислити;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uk-UA" altLang="uk-UA" dirty="0" smtClean="0">
                <a:solidFill>
                  <a:srgbClr val="740000"/>
                </a:solidFill>
              </a:rPr>
              <a:t>Накопичувати людські цінності;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uk-UA" altLang="uk-UA" dirty="0" smtClean="0">
                <a:solidFill>
                  <a:srgbClr val="740000"/>
                </a:solidFill>
              </a:rPr>
              <a:t>Розвивати власні погляди;</a:t>
            </a:r>
          </a:p>
          <a:p>
            <a:pPr marL="3028950" lvl="6" indent="-285750">
              <a:buFont typeface="Wingdings" panose="05000000000000000000" pitchFamily="2" charset="2"/>
              <a:buChar char="Ø"/>
            </a:pPr>
            <a:r>
              <a:rPr lang="uk-UA" altLang="uk-UA" dirty="0" smtClean="0">
                <a:solidFill>
                  <a:srgbClr val="740000"/>
                </a:solidFill>
              </a:rPr>
              <a:t>Вирішувати проблеми та поставленні задачі.</a:t>
            </a:r>
          </a:p>
          <a:p>
            <a:r>
              <a:rPr lang="uk-UA" altLang="uk-UA" sz="2400" b="1" dirty="0" smtClean="0">
                <a:solidFill>
                  <a:srgbClr val="002060"/>
                </a:solidFill>
              </a:rPr>
              <a:t>2. Соціалізація в суспільстві</a:t>
            </a:r>
            <a:r>
              <a:rPr lang="uk-UA" altLang="uk-UA" sz="2400" b="1" dirty="0">
                <a:solidFill>
                  <a:srgbClr val="002060"/>
                </a:solidFill>
              </a:rPr>
              <a:t>;</a:t>
            </a:r>
            <a:endParaRPr lang="en-US" altLang="uk-UA" sz="2400" b="1" dirty="0" smtClean="0">
              <a:solidFill>
                <a:srgbClr val="002060"/>
              </a:solidFill>
            </a:endParaRPr>
          </a:p>
          <a:p>
            <a:r>
              <a:rPr lang="uk-UA" altLang="uk-UA" sz="2400" b="1" dirty="0" smtClean="0">
                <a:solidFill>
                  <a:schemeClr val="accent2">
                    <a:lumMod val="50000"/>
                  </a:schemeClr>
                </a:solidFill>
              </a:rPr>
              <a:t>3. Навчання упродовж життя;</a:t>
            </a:r>
            <a:endParaRPr lang="en-US" altLang="uk-UA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altLang="uk-UA" sz="2400" b="1" dirty="0" smtClean="0">
                <a:solidFill>
                  <a:srgbClr val="FF0000"/>
                </a:solidFill>
              </a:rPr>
              <a:t>4. Підприємливість;</a:t>
            </a:r>
            <a:r>
              <a:rPr lang="uk-UA" altLang="uk-UA" sz="2400" dirty="0" smtClean="0">
                <a:solidFill>
                  <a:srgbClr val="C00000"/>
                </a:solidFill>
              </a:rPr>
              <a:t/>
            </a:r>
            <a:br>
              <a:rPr lang="uk-UA" altLang="uk-UA" sz="2400" dirty="0" smtClean="0">
                <a:solidFill>
                  <a:srgbClr val="C00000"/>
                </a:solidFill>
              </a:rPr>
            </a:br>
            <a:r>
              <a:rPr lang="uk-UA" altLang="uk-UA" sz="2400" b="1" dirty="0" smtClean="0">
                <a:solidFill>
                  <a:schemeClr val="accent6">
                    <a:lumMod val="50000"/>
                  </a:schemeClr>
                </a:solidFill>
              </a:rPr>
              <a:t>5. Емоційна рівновага.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857" y="537416"/>
            <a:ext cx="6988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Готовність дитини до школи. </a:t>
            </a:r>
          </a:p>
          <a:p>
            <a:pPr algn="ctr"/>
            <a:r>
              <a:rPr lang="uk-UA" altLang="uk-U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НУШ – новий підхід до навчання дітей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2" y="4113920"/>
            <a:ext cx="1687284" cy="2416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7" y="3080657"/>
            <a:ext cx="1106779" cy="10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1" y="3040221"/>
            <a:ext cx="2298197" cy="329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882" y="2586068"/>
            <a:ext cx="1642875" cy="3752096"/>
          </a:xfrm>
          <a:prstGeom prst="rect">
            <a:avLst/>
          </a:prstGeom>
        </p:spPr>
      </p:pic>
      <p:sp>
        <p:nvSpPr>
          <p:cNvPr id="8" name="Двойная стрелка влево/вверх 7"/>
          <p:cNvSpPr/>
          <p:nvPr/>
        </p:nvSpPr>
        <p:spPr>
          <a:xfrm rot="11358993">
            <a:off x="4877594" y="3608528"/>
            <a:ext cx="2436813" cy="725650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/>
          </a:p>
        </p:txBody>
      </p:sp>
      <p:sp>
        <p:nvSpPr>
          <p:cNvPr id="12" name="Двойная стрелка влево/вверх 11"/>
          <p:cNvSpPr/>
          <p:nvPr/>
        </p:nvSpPr>
        <p:spPr>
          <a:xfrm rot="18869130">
            <a:off x="7235409" y="4709652"/>
            <a:ext cx="1697144" cy="727363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785264" y="3244334"/>
            <a:ext cx="317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Дитячий колектив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3640" y="4092784"/>
            <a:ext cx="1592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Школа</a:t>
            </a:r>
          </a:p>
        </p:txBody>
      </p:sp>
      <p:sp>
        <p:nvSpPr>
          <p:cNvPr id="14" name="Двойная стрелка влево/вверх 13"/>
          <p:cNvSpPr/>
          <p:nvPr/>
        </p:nvSpPr>
        <p:spPr>
          <a:xfrm rot="2842160">
            <a:off x="3860706" y="5244945"/>
            <a:ext cx="1941846" cy="602743"/>
          </a:xfrm>
          <a:prstGeom prst="leftUpArrow">
            <a:avLst>
              <a:gd name="adj1" fmla="val 25000"/>
              <a:gd name="adj2" fmla="val 2514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5860232" y="5695434"/>
            <a:ext cx="175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Батьки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6516" y="1651957"/>
            <a:ext cx="61639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6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Зв</a:t>
            </a:r>
            <a:r>
              <a:rPr lang="en-US" altLang="uk-UA" sz="6600" b="1" dirty="0">
                <a:solidFill>
                  <a:schemeClr val="accent2">
                    <a:lumMod val="75000"/>
                  </a:schemeClr>
                </a:solidFill>
                <a:latin typeface="Microsoft PhagsPa" panose="020B0502040204020203" pitchFamily="34" charset="0"/>
              </a:rPr>
              <a:t>’</a:t>
            </a:r>
            <a:r>
              <a:rPr lang="uk-UA" altLang="uk-UA" sz="6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язки у навчанні</a:t>
            </a:r>
            <a:endParaRPr lang="uk-UA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31373" y="1792585"/>
            <a:ext cx="9227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>
                <a:solidFill>
                  <a:srgbClr val="C00000"/>
                </a:solidFill>
              </a:rPr>
              <a:t>Заповнити аркуші: в центрі – ім</a:t>
            </a:r>
            <a:r>
              <a:rPr lang="en-US" altLang="uk-UA" sz="2400" dirty="0">
                <a:solidFill>
                  <a:srgbClr val="C00000"/>
                </a:solidFill>
              </a:rPr>
              <a:t>’</a:t>
            </a:r>
            <a:r>
              <a:rPr lang="uk-UA" altLang="uk-UA" sz="2400" dirty="0">
                <a:solidFill>
                  <a:srgbClr val="C00000"/>
                </a:solidFill>
              </a:rPr>
              <a:t>я дитини, </a:t>
            </a:r>
            <a:r>
              <a:rPr lang="uk-UA" altLang="uk-UA" sz="2400" dirty="0" smtClean="0">
                <a:solidFill>
                  <a:srgbClr val="C00000"/>
                </a:solidFill>
              </a:rPr>
              <a:t>на </a:t>
            </a:r>
            <a:r>
              <a:rPr lang="uk-UA" altLang="uk-UA" sz="2400" dirty="0">
                <a:solidFill>
                  <a:srgbClr val="C00000"/>
                </a:solidFill>
              </a:rPr>
              <a:t>промінчиках – її характер, </a:t>
            </a:r>
            <a:r>
              <a:rPr lang="uk-UA" altLang="uk-UA" sz="2400" dirty="0" smtClean="0">
                <a:solidFill>
                  <a:srgbClr val="C00000"/>
                </a:solidFill>
              </a:rPr>
              <a:t>вподобання, здібності</a:t>
            </a:r>
            <a:r>
              <a:rPr lang="uk-UA" altLang="uk-UA" sz="2400" dirty="0">
                <a:solidFill>
                  <a:srgbClr val="C00000"/>
                </a:solidFill>
              </a:rPr>
              <a:t>, бажання, тощо.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79519" y="572572"/>
            <a:ext cx="6951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7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Гра «Знайомство»</a:t>
            </a:r>
            <a:endParaRPr lang="uk-UA" altLang="uk-UA" sz="7200" dirty="0">
              <a:solidFill>
                <a:srgbClr val="C00000"/>
              </a:solidFill>
            </a:endParaRPr>
          </a:p>
        </p:txBody>
      </p:sp>
      <p:pic>
        <p:nvPicPr>
          <p:cNvPr id="15" name="Picture 4" descr="Ð ÐµÐ·ÑÐ»ÑÑÐ°Ñ Ð¿Ð¾ÑÑÐºÑ Ð·Ð¾Ð±ÑÐ°Ð¶ÐµÐ½Ñ Ð·Ð° Ð·Ð°Ð¿Ð¸ÑÐ¾Ð¼ &quot;ÑÐ¾Ð½ÐµÑÐºÐ¾ Ð¼Ð°Ð»ÑÐ½Ð¾Ðº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94" y="4283561"/>
            <a:ext cx="2002389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671456" y="4927660"/>
            <a:ext cx="947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1400" b="1" dirty="0" smtClean="0">
                <a:solidFill>
                  <a:srgbClr val="C00000"/>
                </a:solidFill>
              </a:rPr>
              <a:t>ІМ</a:t>
            </a:r>
            <a:r>
              <a:rPr lang="en-US" altLang="uk-UA" sz="1400" b="1" dirty="0" smtClean="0">
                <a:solidFill>
                  <a:srgbClr val="C00000"/>
                </a:solidFill>
              </a:rPr>
              <a:t>’</a:t>
            </a:r>
            <a:r>
              <a:rPr lang="uk-UA" altLang="uk-UA" sz="1400" b="1" dirty="0" smtClean="0">
                <a:solidFill>
                  <a:srgbClr val="C00000"/>
                </a:solidFill>
              </a:rPr>
              <a:t>Я ДИТИНИ</a:t>
            </a:r>
            <a:endParaRPr lang="uk-UA" altLang="uk-UA" sz="1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67965" y="4635104"/>
            <a:ext cx="264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комунікабельна</a:t>
            </a:r>
            <a:endParaRPr lang="uk-UA" altLang="uk-UA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11562" y="6101834"/>
            <a:ext cx="557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</a:rPr>
              <a:t>Мріє про великий акваріум з рибками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005405" y="5409842"/>
            <a:ext cx="4045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dirty="0">
                <a:solidFill>
                  <a:srgbClr val="FF0000"/>
                </a:solidFill>
              </a:rPr>
              <a:t>З іншої сторони аркуша батьки записують свої надії та сподівання</a:t>
            </a:r>
          </a:p>
          <a:p>
            <a:r>
              <a:rPr lang="uk-UA" altLang="uk-UA" b="1" dirty="0" smtClean="0">
                <a:solidFill>
                  <a:srgbClr val="FF0000"/>
                </a:solidFill>
              </a:rPr>
              <a:t>на </a:t>
            </a:r>
            <a:r>
              <a:rPr lang="uk-UA" altLang="uk-UA" b="1" dirty="0">
                <a:solidFill>
                  <a:srgbClr val="FF0000"/>
                </a:solidFill>
              </a:rPr>
              <a:t>перші роки навчання дитини в школі.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38640" y="3098284"/>
            <a:ext cx="137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</a:rPr>
              <a:t>весела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934435" y="3804722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</a:rPr>
              <a:t>щира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29322" y="3668197"/>
            <a:ext cx="2743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</a:rPr>
              <a:t>Любить тварин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269039" y="5301734"/>
            <a:ext cx="3706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</a:rPr>
              <a:t>Ніколи не ображається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033438" y="4549259"/>
            <a:ext cx="2632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</a:rPr>
              <a:t>Боїться павуків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2" y="2874232"/>
            <a:ext cx="1805126" cy="24275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34400" y="3777734"/>
            <a:ext cx="3516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uk-UA" alt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Гарно малює</a:t>
            </a:r>
            <a:endParaRPr lang="uk-UA" altLang="uk-UA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9686" y="247561"/>
            <a:ext cx="8958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Психодіагностичне вивчення готовності дитини до школи в домашніх умовах  базується на семи основних  напрямках розвитку майбутнього школярика</a:t>
            </a:r>
            <a:endParaRPr lang="ru-RU" altLang="uk-UA" sz="32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16286" y="6038631"/>
            <a:ext cx="658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uk-UA" sz="2800" b="1" dirty="0" smtClean="0">
                <a:solidFill>
                  <a:schemeClr val="accent6"/>
                </a:solidFill>
                <a:latin typeface="Monotype Corsiva" panose="03010101010201010101" pitchFamily="66" charset="0"/>
              </a:rPr>
              <a:t>4. Гігієнічні </a:t>
            </a:r>
            <a:r>
              <a:rPr lang="ru-RU" altLang="uk-UA" sz="2800" b="1" dirty="0">
                <a:solidFill>
                  <a:schemeClr val="accent6"/>
                </a:solidFill>
                <a:latin typeface="Monotype Corsiva" panose="03010101010201010101" pitchFamily="66" charset="0"/>
              </a:rPr>
              <a:t>навички та самообслуговування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696200" y="3459588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6. Емоційно </a:t>
            </a:r>
            <a:r>
              <a:rPr lang="ru-RU" altLang="uk-UA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– вольовий  розвиток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72" y="2729685"/>
            <a:ext cx="4690290" cy="3257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5627172"/>
            <a:ext cx="5040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uk-UA" sz="2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3</a:t>
            </a:r>
            <a:r>
              <a:rPr lang="ru-RU" altLang="uk-UA" sz="2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 Підготовленність руки до письма</a:t>
            </a:r>
            <a:endParaRPr lang="ru-RU" altLang="uk-UA" sz="28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513" y="4407972"/>
            <a:ext cx="34989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uk-UA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2</a:t>
            </a:r>
            <a:r>
              <a:rPr lang="ru-RU" altLang="uk-UA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r>
              <a:rPr lang="ru-RU" altLang="uk-UA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altLang="uk-UA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Мовленнєвий розвиток</a:t>
            </a:r>
            <a:endParaRPr lang="uk-UA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9838" y="3309422"/>
            <a:ext cx="3018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uk-UA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1</a:t>
            </a:r>
            <a:r>
              <a:rPr lang="en-US" altLang="uk-UA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  <a:r>
              <a:rPr lang="ru-RU" altLang="uk-UA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Знання </a:t>
            </a:r>
            <a:r>
              <a:rPr lang="ru-RU" altLang="uk-UA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й уявлення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01923" y="2155309"/>
            <a:ext cx="3233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7.</a:t>
            </a:r>
            <a:r>
              <a:rPr lang="ru-RU" alt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uk-UA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Пізнавальні процеси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37856" y="4941495"/>
            <a:ext cx="382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uk-UA" sz="28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5. </a:t>
            </a:r>
            <a:r>
              <a:rPr lang="ru-RU" altLang="uk-UA" sz="28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Пізнавальна активність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9055" y="1055172"/>
            <a:ext cx="52677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uk-UA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Знання й уявлення: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0829" y="1997839"/>
            <a:ext cx="80445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Чи може дитина розповісти про своє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місто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вулицю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Чи знає своє прізвище,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ім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’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я, по батькові, 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  членів своєї родини?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Чи знає скільки їй років?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Чи розрізняє кольори?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Чи може назвати пори року і місяці, дні тижня?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Чи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орієнтується в просторі («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зверху – знизу», 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  «зліва – справа», «над – під», «поряд», 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  «збоку», «більший – менший»  і т.п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.).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73705" y="696397"/>
            <a:ext cx="5641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uk-UA" sz="5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Пізнавальні процеси: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7999" y="2136339"/>
            <a:ext cx="69015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Чи може здійснювати найпростішу </a:t>
            </a:r>
          </a:p>
          <a:p>
            <a:pPr>
              <a:defRPr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класифікацію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: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живе – неживе ,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птахи-звірі,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дерева – кущі – трави, фрукти – овочі?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Чи може помітити відсутність одного </a:t>
            </a:r>
          </a:p>
          <a:p>
            <a:pPr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предмета серед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7 – 10?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Чи розрізняє на слух значення слів, що </a:t>
            </a:r>
          </a:p>
          <a:p>
            <a:pPr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відрізняються одним звуком: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рука – ріка?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Чи може назвати наступне число?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Чи згадує казку за ілюстрацією?</a:t>
            </a:r>
          </a:p>
        </p:txBody>
      </p:sp>
    </p:spTree>
    <p:extLst>
      <p:ext uri="{BB962C8B-B14F-4D97-AF65-F5344CB8AC3E}">
        <p14:creationId xmlns:p14="http://schemas.microsoft.com/office/powerpoint/2010/main" val="984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6652" y="967859"/>
            <a:ext cx="6606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uk-UA" sz="54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Пізнавальна активність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6885" y="2274838"/>
            <a:ext cx="78594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Чи має бажання самостійно роздивлятися </a:t>
            </a:r>
          </a:p>
          <a:p>
            <a:pPr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  книги,  ілюстрації в журналах?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Чи слухає з бажанням, коли читають вголос?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Чи запитує про значення незрозумілих слів?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Чи ставить запитання ЧОМУ?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Чи просить навчити чомусь?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Чи з бажанням береться робити щось</a:t>
            </a:r>
          </a:p>
          <a:p>
            <a:pPr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 вперше в житті?</a:t>
            </a:r>
          </a:p>
        </p:txBody>
      </p:sp>
    </p:spTree>
    <p:extLst>
      <p:ext uri="{BB962C8B-B14F-4D97-AF65-F5344CB8AC3E}">
        <p14:creationId xmlns:p14="http://schemas.microsoft.com/office/powerpoint/2010/main" val="24752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4836" y="990084"/>
            <a:ext cx="61702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uk-UA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Мовленнєвий розвиток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4113" y="2136339"/>
            <a:ext cx="84364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rgbClr val="740000"/>
                </a:solidFill>
                <a:latin typeface="Arial" charset="0"/>
              </a:rPr>
              <a:t>Чи чітко вимовляє слова?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rgbClr val="740000"/>
                </a:solidFill>
                <a:latin typeface="Arial" charset="0"/>
              </a:rPr>
              <a:t>Чи правильно будує речення </a:t>
            </a:r>
            <a:r>
              <a:rPr lang="uk-UA" sz="2800" dirty="0" smtClean="0">
                <a:solidFill>
                  <a:srgbClr val="740000"/>
                </a:solidFill>
                <a:latin typeface="Arial" charset="0"/>
              </a:rPr>
              <a:t>висловлюючи</a:t>
            </a:r>
            <a:endParaRPr lang="uk-UA" sz="2800" dirty="0">
              <a:solidFill>
                <a:srgbClr val="740000"/>
              </a:solidFill>
              <a:latin typeface="Arial" charset="0"/>
            </a:endParaRPr>
          </a:p>
          <a:p>
            <a:pPr>
              <a:defRPr/>
            </a:pPr>
            <a:r>
              <a:rPr lang="uk-UA" sz="2800" dirty="0">
                <a:solidFill>
                  <a:srgbClr val="740000"/>
                </a:solidFill>
                <a:latin typeface="Arial" charset="0"/>
              </a:rPr>
              <a:t>    </a:t>
            </a:r>
            <a:r>
              <a:rPr lang="uk-UA" sz="2800" dirty="0" smtClean="0">
                <a:solidFill>
                  <a:srgbClr val="740000"/>
                </a:solidFill>
                <a:latin typeface="Arial" charset="0"/>
              </a:rPr>
              <a:t>власну думку?</a:t>
            </a:r>
            <a:endParaRPr lang="uk-UA" sz="2800" dirty="0">
              <a:solidFill>
                <a:srgbClr val="740000"/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rgbClr val="740000"/>
                </a:solidFill>
                <a:latin typeface="Arial" charset="0"/>
              </a:rPr>
              <a:t>Чи може переказати казку?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rgbClr val="740000"/>
                </a:solidFill>
                <a:latin typeface="Arial" charset="0"/>
              </a:rPr>
              <a:t>Чи знає </a:t>
            </a:r>
            <a:r>
              <a:rPr lang="uk-UA" sz="2800" dirty="0" smtClean="0">
                <a:solidFill>
                  <a:srgbClr val="740000"/>
                </a:solidFill>
                <a:latin typeface="Arial" charset="0"/>
              </a:rPr>
              <a:t>на </a:t>
            </a:r>
            <a:r>
              <a:rPr lang="uk-UA" sz="2800" dirty="0" err="1" smtClean="0">
                <a:solidFill>
                  <a:srgbClr val="740000"/>
                </a:solidFill>
                <a:latin typeface="Arial" charset="0"/>
              </a:rPr>
              <a:t>пам</a:t>
            </a:r>
            <a:r>
              <a:rPr lang="en-US" sz="2800" dirty="0">
                <a:solidFill>
                  <a:srgbClr val="740000"/>
                </a:solidFill>
                <a:latin typeface="Arial" charset="0"/>
              </a:rPr>
              <a:t>’</a:t>
            </a:r>
            <a:r>
              <a:rPr lang="uk-UA" sz="2800" dirty="0">
                <a:solidFill>
                  <a:srgbClr val="740000"/>
                </a:solidFill>
                <a:latin typeface="Arial" charset="0"/>
              </a:rPr>
              <a:t>ять вірші?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rgbClr val="740000"/>
                </a:solidFill>
                <a:latin typeface="Arial" charset="0"/>
              </a:rPr>
              <a:t>Чи вдається дібрати потрібну інтонацію </a:t>
            </a:r>
          </a:p>
          <a:p>
            <a:pPr>
              <a:defRPr/>
            </a:pPr>
            <a:r>
              <a:rPr lang="uk-UA" sz="2800" dirty="0">
                <a:solidFill>
                  <a:srgbClr val="740000"/>
                </a:solidFill>
                <a:latin typeface="Arial" charset="0"/>
              </a:rPr>
              <a:t>    у розмові?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rgbClr val="740000"/>
                </a:solidFill>
                <a:latin typeface="Arial" charset="0"/>
              </a:rPr>
              <a:t>Чи розмовляє з іграшками в процесі гри?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rgbClr val="740000"/>
                </a:solidFill>
                <a:latin typeface="Arial" charset="0"/>
              </a:rPr>
              <a:t>Чи вільно спілкується з </a:t>
            </a:r>
            <a:r>
              <a:rPr lang="uk-UA" sz="2800" dirty="0" smtClean="0">
                <a:solidFill>
                  <a:srgbClr val="740000"/>
                </a:solidFill>
                <a:latin typeface="Arial" charset="0"/>
              </a:rPr>
              <a:t>однолітками, дорослими людьми?</a:t>
            </a:r>
            <a:endParaRPr lang="uk-UA" sz="2800" dirty="0">
              <a:solidFill>
                <a:srgbClr val="74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711</Words>
  <Application>Microsoft Office PowerPoint</Application>
  <PresentationFormat>Широкоэкранный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Georgia</vt:lpstr>
      <vt:lpstr>Microsoft PhagsPa</vt:lpstr>
      <vt:lpstr>Monotype Corsiva</vt:lpstr>
      <vt:lpstr>Segoe UI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2020-04-24T19:10:25Z</dcterms:created>
  <dcterms:modified xsi:type="dcterms:W3CDTF">2020-04-26T21:26:03Z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