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36" r:id="rId3"/>
    <p:sldId id="311" r:id="rId4"/>
    <p:sldId id="301" r:id="rId5"/>
    <p:sldId id="312" r:id="rId6"/>
    <p:sldId id="302" r:id="rId7"/>
    <p:sldId id="318" r:id="rId8"/>
    <p:sldId id="317" r:id="rId9"/>
    <p:sldId id="319" r:id="rId10"/>
    <p:sldId id="320" r:id="rId11"/>
    <p:sldId id="305" r:id="rId12"/>
    <p:sldId id="314" r:id="rId13"/>
    <p:sldId id="322" r:id="rId14"/>
    <p:sldId id="323" r:id="rId15"/>
    <p:sldId id="325" r:id="rId16"/>
    <p:sldId id="326" r:id="rId17"/>
    <p:sldId id="328" r:id="rId18"/>
    <p:sldId id="329" r:id="rId19"/>
    <p:sldId id="327" r:id="rId20"/>
    <p:sldId id="333" r:id="rId21"/>
    <p:sldId id="338" r:id="rId22"/>
    <p:sldId id="332" r:id="rId23"/>
    <p:sldId id="334" r:id="rId24"/>
    <p:sldId id="285" r:id="rId25"/>
    <p:sldId id="293" r:id="rId26"/>
    <p:sldId id="33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Без названия 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893" cy="685799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714356"/>
            <a:ext cx="5072098" cy="3000396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49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49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49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uk-UA" sz="4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uk-UA" sz="40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сенсорно-пізнавальльних</a:t>
            </a:r>
            <a:r>
              <a:rPr lang="uk-UA" sz="4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здібностей </a:t>
            </a:r>
            <a:br>
              <a:rPr lang="uk-UA" sz="4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дітей раннього віку</a:t>
            </a:r>
            <a:br>
              <a:rPr lang="uk-UA" sz="4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допомогою інноваційних </a:t>
            </a:r>
            <a:r>
              <a:rPr lang="uk-UA" sz="4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прийомів</a:t>
            </a:r>
            <a:endParaRPr lang="ru-RU" sz="6700" dirty="0">
              <a:ln w="18000">
                <a:solidFill>
                  <a:srgbClr val="FF0000"/>
                </a:solidFill>
                <a:prstDash val="solid"/>
                <a:miter lim="800000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10" y="285729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Смол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інський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заклад дошкільної освіти№3”Ромашка”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14546" y="4929198"/>
            <a:ext cx="5954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Творчий зв</a:t>
            </a:r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>іт вихователя Чижевської Н.В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\фото redmi\2022-03-22 редмы\редмы 31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r="37823"/>
          <a:stretch>
            <a:fillRect/>
          </a:stretch>
        </p:blipFill>
        <p:spPr bwMode="auto">
          <a:xfrm>
            <a:off x="5929322" y="1012614"/>
            <a:ext cx="2214578" cy="3561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Содержимое 18" descr="images (2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9354" y="-142900"/>
            <a:ext cx="9203353" cy="70008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5776"/>
            <a:ext cx="9144000" cy="857256"/>
          </a:xfrm>
        </p:spPr>
        <p:txBody>
          <a:bodyPr>
            <a:noAutofit/>
          </a:bodyPr>
          <a:lstStyle/>
          <a:p>
            <a:pPr algn="r"/>
            <a:r>
              <a:rPr lang="uk-UA" sz="3600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Розвиваючі ігри за методикою        М.</a:t>
            </a:r>
            <a:r>
              <a:rPr lang="uk-UA" sz="3200" dirty="0" err="1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Монтессорі</a:t>
            </a:r>
            <a:endParaRPr lang="ru-RU" sz="3200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8" name="Рисунок 7" descr="IMG-8a38e5ec3efcc191369002953e5eda3b-V.jpg"/>
          <p:cNvPicPr>
            <a:picLocks noChangeAspect="1"/>
          </p:cNvPicPr>
          <p:nvPr/>
        </p:nvPicPr>
        <p:blipFill>
          <a:blip r:embed="rId3" cstate="print"/>
          <a:srcRect l="30469" t="4166" r="6250"/>
          <a:stretch>
            <a:fillRect/>
          </a:stretch>
        </p:blipFill>
        <p:spPr>
          <a:xfrm>
            <a:off x="357158" y="642918"/>
            <a:ext cx="2571736" cy="2190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H:\Фото Чижевська\вайбер\IMG-09abe9a9ef7630b6a3e0171e56d3de0f-V.jpg"/>
          <p:cNvPicPr>
            <a:picLocks noChangeAspect="1" noChangeArrowheads="1"/>
          </p:cNvPicPr>
          <p:nvPr/>
        </p:nvPicPr>
        <p:blipFill>
          <a:blip r:embed="rId4"/>
          <a:srcRect l="20000" t="33125" r="4166" b="17187"/>
          <a:stretch>
            <a:fillRect/>
          </a:stretch>
        </p:blipFill>
        <p:spPr bwMode="auto">
          <a:xfrm>
            <a:off x="3286116" y="500042"/>
            <a:ext cx="2391825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IMG_20220216_100720.jpg"/>
          <p:cNvPicPr>
            <a:picLocks noChangeAspect="1"/>
          </p:cNvPicPr>
          <p:nvPr/>
        </p:nvPicPr>
        <p:blipFill>
          <a:blip r:embed="rId5" cstate="print"/>
          <a:srcRect l="34375" r="23437"/>
          <a:stretch>
            <a:fillRect/>
          </a:stretch>
        </p:blipFill>
        <p:spPr>
          <a:xfrm>
            <a:off x="6072198" y="1571612"/>
            <a:ext cx="2873168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215074" y="507207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Гра з прищіпками</a:t>
            </a:r>
          </a:p>
          <a:p>
            <a:pPr algn="ctr"/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“Хто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, де живе?”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282" y="3143249"/>
            <a:ext cx="328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Arial Black" pitchFamily="34" charset="0"/>
              </a:rPr>
              <a:t>Сенсорні мішечки</a:t>
            </a:r>
          </a:p>
          <a:p>
            <a:pPr algn="ctr"/>
            <a:r>
              <a:rPr lang="uk-UA" dirty="0" err="1" smtClean="0">
                <a:solidFill>
                  <a:srgbClr val="FF0000"/>
                </a:solidFill>
                <a:latin typeface="Arial Black" pitchFamily="34" charset="0"/>
              </a:rPr>
              <a:t>“Що</a:t>
            </a:r>
            <a:r>
              <a:rPr lang="uk-UA" dirty="0" smtClean="0">
                <a:solidFill>
                  <a:srgbClr val="FF0000"/>
                </a:solidFill>
                <a:latin typeface="Arial Black" pitchFamily="34" charset="0"/>
              </a:rPr>
              <a:t> заховано в мішечку ?”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14744" y="3571876"/>
            <a:ext cx="264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Тактильні будиночки </a:t>
            </a:r>
          </a:p>
          <a:p>
            <a:pPr algn="ctr"/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“Знайди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пару”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.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5" name="Рисунок 24" descr="IMG-16f98b8b5c763eff8991860b70176f56-V.jpg"/>
          <p:cNvPicPr>
            <a:picLocks noChangeAspect="1"/>
          </p:cNvPicPr>
          <p:nvPr/>
        </p:nvPicPr>
        <p:blipFill>
          <a:blip r:embed="rId6"/>
          <a:srcRect l="14844" t="28837" r="9375" b="10416"/>
          <a:stretch>
            <a:fillRect/>
          </a:stretch>
        </p:blipFill>
        <p:spPr>
          <a:xfrm>
            <a:off x="285720" y="3857628"/>
            <a:ext cx="3776690" cy="22705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214283" y="6215082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Сенсорна гра :</a:t>
            </a:r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”Застібни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сукню</a:t>
            </a:r>
            <a:r>
              <a:rPr lang="uk-UA" dirty="0" err="1" smtClean="0"/>
              <a:t>”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fon_pyatna_svetlyy_tekstura_50630_2560x14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20220222_162636.jpg"/>
          <p:cNvPicPr>
            <a:picLocks noChangeAspect="1"/>
          </p:cNvPicPr>
          <p:nvPr/>
        </p:nvPicPr>
        <p:blipFill>
          <a:blip r:embed="rId3" cstate="print"/>
          <a:srcRect l="15625" r="11718"/>
          <a:stretch>
            <a:fillRect/>
          </a:stretch>
        </p:blipFill>
        <p:spPr>
          <a:xfrm>
            <a:off x="500034" y="3429000"/>
            <a:ext cx="3936056" cy="25003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IMG-8fea7eb930b4b1a3ce5f8fb19d98f656-V.jpg"/>
          <p:cNvPicPr>
            <a:picLocks noChangeAspect="1"/>
          </p:cNvPicPr>
          <p:nvPr/>
        </p:nvPicPr>
        <p:blipFill>
          <a:blip r:embed="rId4" cstate="print"/>
          <a:srcRect l="17187" t="15278" r="18750" b="6944"/>
          <a:stretch>
            <a:fillRect/>
          </a:stretch>
        </p:blipFill>
        <p:spPr>
          <a:xfrm>
            <a:off x="4929190" y="3357562"/>
            <a:ext cx="3786214" cy="25857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IMG-868a19b627aaedd9052087541b4e0e1f-V.jpg"/>
          <p:cNvPicPr>
            <a:picLocks noChangeAspect="1"/>
          </p:cNvPicPr>
          <p:nvPr/>
        </p:nvPicPr>
        <p:blipFill>
          <a:blip r:embed="rId5"/>
          <a:srcRect t="15192" b="24230"/>
          <a:stretch>
            <a:fillRect/>
          </a:stretch>
        </p:blipFill>
        <p:spPr>
          <a:xfrm>
            <a:off x="357158" y="0"/>
            <a:ext cx="3493284" cy="26871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 descr="IMG_20220216_095249.jpg"/>
          <p:cNvPicPr>
            <a:picLocks noChangeAspect="1"/>
          </p:cNvPicPr>
          <p:nvPr/>
        </p:nvPicPr>
        <p:blipFill>
          <a:blip r:embed="rId6" cstate="print"/>
          <a:srcRect l="22656" t="2604" r="12500"/>
          <a:stretch>
            <a:fillRect/>
          </a:stretch>
        </p:blipFill>
        <p:spPr>
          <a:xfrm>
            <a:off x="4500562" y="214290"/>
            <a:ext cx="3786214" cy="2624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/>
          <p:cNvSpPr txBox="1"/>
          <p:nvPr/>
        </p:nvSpPr>
        <p:spPr>
          <a:xfrm>
            <a:off x="428596" y="6000768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Дерев'яні  втулки</a:t>
            </a:r>
          </a:p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Підбери за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формою“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643182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>
                <a:solidFill>
                  <a:schemeClr val="tx2"/>
                </a:solidFill>
                <a:latin typeface="Arial Black" pitchFamily="34" charset="0"/>
              </a:rPr>
              <a:t>Бізікуб</a:t>
            </a:r>
            <a:r>
              <a:rPr lang="uk-UA" dirty="0" smtClean="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uk-UA" dirty="0" err="1" smtClean="0">
                <a:solidFill>
                  <a:schemeClr val="tx2"/>
                </a:solidFill>
                <a:latin typeface="Arial Black" pitchFamily="34" charset="0"/>
              </a:rPr>
              <a:t>“Знайди</a:t>
            </a:r>
            <a:r>
              <a:rPr lang="uk-UA" dirty="0" smtClean="0">
                <a:solidFill>
                  <a:schemeClr val="tx2"/>
                </a:solidFill>
                <a:latin typeface="Arial Black" pitchFamily="34" charset="0"/>
              </a:rPr>
              <a:t> місце для </a:t>
            </a:r>
            <a:r>
              <a:rPr lang="uk-UA" dirty="0" err="1" smtClean="0">
                <a:solidFill>
                  <a:schemeClr val="tx2"/>
                </a:solidFill>
                <a:latin typeface="Arial Black" pitchFamily="34" charset="0"/>
              </a:rPr>
              <a:t>квітки”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9190" y="6000768"/>
            <a:ext cx="3904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tx2"/>
                </a:solidFill>
                <a:latin typeface="Arial Black" pitchFamily="34" charset="0"/>
              </a:rPr>
              <a:t>Кольорова сходинка</a:t>
            </a:r>
          </a:p>
          <a:p>
            <a:pPr algn="ctr"/>
            <a:r>
              <a:rPr lang="uk-UA" dirty="0" err="1" smtClean="0">
                <a:solidFill>
                  <a:schemeClr val="tx2"/>
                </a:solidFill>
                <a:latin typeface="Arial Black" pitchFamily="34" charset="0"/>
              </a:rPr>
              <a:t>Гра”мало-багото”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6446" y="278605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  <a:latin typeface="Arial Black" pitchFamily="34" charset="0"/>
              </a:rPr>
              <a:t>Гра </a:t>
            </a:r>
            <a:r>
              <a:rPr lang="uk-UA" dirty="0" err="1" smtClean="0">
                <a:solidFill>
                  <a:schemeClr val="tx2"/>
                </a:solidFill>
                <a:latin typeface="Arial Black" pitchFamily="34" charset="0"/>
              </a:rPr>
              <a:t>“Знайди</a:t>
            </a:r>
            <a:r>
              <a:rPr lang="uk-UA" dirty="0" smtClean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uk-UA" dirty="0" err="1" smtClean="0">
                <a:solidFill>
                  <a:schemeClr val="tx2"/>
                </a:solidFill>
                <a:latin typeface="Arial Black" pitchFamily="34" charset="0"/>
              </a:rPr>
              <a:t>пару</a:t>
            </a:r>
            <a:r>
              <a:rPr lang="uk-UA" dirty="0" err="1" smtClean="0"/>
              <a:t>”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" name="Содержимое 17" descr="0100a7wr-fadb-300x168.png"/>
          <p:cNvPicPr>
            <a:picLocks noGrp="1" noChangeAspect="1"/>
          </p:cNvPicPr>
          <p:nvPr>
            <p:ph idx="1"/>
          </p:nvPr>
        </p:nvPicPr>
        <p:blipFill>
          <a:blip r:embed="rId2"/>
          <a:srcRect l="9995" r="7494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5578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857232"/>
            <a:ext cx="7572428" cy="285752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Мета роботи з </a:t>
            </a:r>
            <a:br>
              <a:rPr lang="uk-UA" sz="32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конструктором 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«</a:t>
            </a:r>
            <a:r>
              <a:rPr lang="ru-RU" sz="3200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Lego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»</a:t>
            </a:r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: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Autofit/>
          </a:bodyPr>
          <a:lstStyle/>
          <a:p>
            <a:pPr lvl="0"/>
            <a:endParaRPr lang="uk-UA" sz="20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lvl="0"/>
            <a:endParaRPr lang="uk-UA" sz="20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lvl="0"/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Розвиток дрібної моторики рук, стимулюючи  мовленнєвий розвиток і розумові здібності дитини.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lvl="0"/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Навчання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орієнтуванню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просторі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Отримання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знань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про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рахунок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, форму, кол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і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р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пропорції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симетрії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Розширення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своїх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уявлень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про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навколишній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світ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архітектуру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, транспорт, ландшафт.</a:t>
            </a:r>
          </a:p>
          <a:p>
            <a:pPr lvl="0"/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Оволодіння умінням подумки розділити предмет на складові частини і зібрати з частин ціле.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ез названия 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5578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928670"/>
          </a:xfrm>
        </p:spPr>
        <p:txBody>
          <a:bodyPr>
            <a:normAutofit/>
          </a:bodyPr>
          <a:lstStyle/>
          <a:p>
            <a:r>
              <a:rPr lang="uk-UA" dirty="0" smtClean="0"/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конструктором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1209_0925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4619" r="40937"/>
          <a:stretch>
            <a:fillRect/>
          </a:stretch>
        </p:blipFill>
        <p:spPr>
          <a:xfrm>
            <a:off x="1214414" y="785794"/>
            <a:ext cx="2643206" cy="2834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-f2a05299eb4fe2dd16610be0166dbbb3-V.jpg"/>
          <p:cNvPicPr>
            <a:picLocks noChangeAspect="1"/>
          </p:cNvPicPr>
          <p:nvPr/>
        </p:nvPicPr>
        <p:blipFill>
          <a:blip r:embed="rId4" cstate="print"/>
          <a:srcRect l="12500" t="11111"/>
          <a:stretch>
            <a:fillRect/>
          </a:stretch>
        </p:blipFill>
        <p:spPr>
          <a:xfrm>
            <a:off x="642910" y="4071942"/>
            <a:ext cx="3714776" cy="2122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-bff69bc53194d27f49dc46395a9102a5-V.jpg"/>
          <p:cNvPicPr>
            <a:picLocks noChangeAspect="1"/>
          </p:cNvPicPr>
          <p:nvPr/>
        </p:nvPicPr>
        <p:blipFill>
          <a:blip r:embed="rId5"/>
          <a:srcRect l="17968" t="23611" r="6250"/>
          <a:stretch>
            <a:fillRect/>
          </a:stretch>
        </p:blipFill>
        <p:spPr>
          <a:xfrm>
            <a:off x="4786314" y="785794"/>
            <a:ext cx="4071934" cy="2308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20211209_092754.jpg"/>
          <p:cNvPicPr>
            <a:picLocks noChangeAspect="1"/>
          </p:cNvPicPr>
          <p:nvPr/>
        </p:nvPicPr>
        <p:blipFill>
          <a:blip r:embed="rId6" cstate="print"/>
          <a:srcRect l="39062"/>
          <a:stretch>
            <a:fillRect/>
          </a:stretch>
        </p:blipFill>
        <p:spPr>
          <a:xfrm>
            <a:off x="5072066" y="3643314"/>
            <a:ext cx="3301221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5000628" y="6286520"/>
            <a:ext cx="362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«Потяг»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6286520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«На </a:t>
            </a:r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що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схожа </a:t>
            </a:r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цеглинка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?»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3" y="3571876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 Black" pitchFamily="34" charset="0"/>
              </a:rPr>
              <a:t>«</a:t>
            </a:r>
            <a:r>
              <a:rPr lang="ru-RU" dirty="0" err="1" smtClean="0">
                <a:solidFill>
                  <a:schemeClr val="accent2"/>
                </a:solidFill>
                <a:latin typeface="Arial Black" pitchFamily="34" charset="0"/>
              </a:rPr>
              <a:t>Багатоповерхівка</a:t>
            </a:r>
            <a:r>
              <a:rPr lang="ru-RU" dirty="0" smtClean="0">
                <a:solidFill>
                  <a:schemeClr val="accent2"/>
                </a:solidFill>
                <a:latin typeface="Arial Black" pitchFamily="34" charset="0"/>
              </a:rPr>
              <a:t>»</a:t>
            </a:r>
            <a:endParaRPr lang="ru-RU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0694" y="321468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2"/>
                </a:solidFill>
                <a:latin typeface="Arial Black" pitchFamily="34" charset="0"/>
              </a:rPr>
              <a:t>Кольорові доріжки</a:t>
            </a:r>
            <a:endParaRPr lang="ru-RU" dirty="0">
              <a:solidFill>
                <a:schemeClr val="accent2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 (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5160"/>
            <a:ext cx="9144000" cy="701316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Слайд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ages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457" y="0"/>
            <a:ext cx="93855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72547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accent2"/>
                </a:solidFill>
                <a:latin typeface="Arial Black" pitchFamily="34" charset="0"/>
              </a:rPr>
              <a:t>Ігри з паличками </a:t>
            </a:r>
            <a:r>
              <a:rPr lang="uk-UA" sz="3600" dirty="0" err="1" smtClean="0">
                <a:solidFill>
                  <a:schemeClr val="accent2"/>
                </a:solidFill>
                <a:latin typeface="Arial Black" pitchFamily="34" charset="0"/>
              </a:rPr>
              <a:t>Кюїзенера</a:t>
            </a:r>
            <a:endParaRPr lang="ru-RU" sz="3600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IMG_20220221_1026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833" t="7523" r="10590"/>
          <a:stretch>
            <a:fillRect/>
          </a:stretch>
        </p:blipFill>
        <p:spPr>
          <a:xfrm>
            <a:off x="5000628" y="857232"/>
            <a:ext cx="3786182" cy="2356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0220223_092409.jpg"/>
          <p:cNvPicPr>
            <a:picLocks noChangeAspect="1"/>
          </p:cNvPicPr>
          <p:nvPr/>
        </p:nvPicPr>
        <p:blipFill>
          <a:blip r:embed="rId4" cstate="print"/>
          <a:srcRect l="18750" t="11849" r="26562" b="3515"/>
          <a:stretch>
            <a:fillRect/>
          </a:stretch>
        </p:blipFill>
        <p:spPr>
          <a:xfrm>
            <a:off x="928662" y="857232"/>
            <a:ext cx="3214710" cy="2296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210518_100914.jpg"/>
          <p:cNvPicPr>
            <a:picLocks noChangeAspect="1"/>
          </p:cNvPicPr>
          <p:nvPr/>
        </p:nvPicPr>
        <p:blipFill>
          <a:blip r:embed="rId5" cstate="print"/>
          <a:srcRect l="22656" r="12500"/>
          <a:stretch>
            <a:fillRect/>
          </a:stretch>
        </p:blipFill>
        <p:spPr>
          <a:xfrm>
            <a:off x="785786" y="3714752"/>
            <a:ext cx="351285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210518_101203.jpg"/>
          <p:cNvPicPr>
            <a:picLocks noChangeAspect="1"/>
          </p:cNvPicPr>
          <p:nvPr/>
        </p:nvPicPr>
        <p:blipFill>
          <a:blip r:embed="rId6" cstate="print"/>
          <a:srcRect l="21875" r="14843"/>
          <a:stretch>
            <a:fillRect/>
          </a:stretch>
        </p:blipFill>
        <p:spPr>
          <a:xfrm>
            <a:off x="5214942" y="3714752"/>
            <a:ext cx="3330262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85720" y="3286124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”Парканчик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для </a:t>
            </a:r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півника”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4942" y="3286124"/>
            <a:ext cx="392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”Підбери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за </a:t>
            </a:r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кольором”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8662" y="6286520"/>
            <a:ext cx="393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”Доріжки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для </a:t>
            </a:r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комах”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4942" y="6215082"/>
            <a:ext cx="392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“Математичний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dirty="0" err="1" smtClean="0">
                <a:solidFill>
                  <a:srgbClr val="C00000"/>
                </a:solidFill>
                <a:latin typeface="Arial Black" pitchFamily="34" charset="0"/>
              </a:rPr>
              <a:t>дощ”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fon_pyatna_svetlyy_tekstura_50630_2560x14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210521_0927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719" r="14062"/>
          <a:stretch>
            <a:fillRect/>
          </a:stretch>
        </p:blipFill>
        <p:spPr>
          <a:xfrm>
            <a:off x="2428860" y="3643314"/>
            <a:ext cx="4135605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0210526_100853.jpg"/>
          <p:cNvPicPr>
            <a:picLocks noChangeAspect="1"/>
          </p:cNvPicPr>
          <p:nvPr/>
        </p:nvPicPr>
        <p:blipFill>
          <a:blip r:embed="rId4" cstate="print"/>
          <a:srcRect t="4166" b="26042"/>
          <a:stretch>
            <a:fillRect/>
          </a:stretch>
        </p:blipFill>
        <p:spPr>
          <a:xfrm>
            <a:off x="6572264" y="428604"/>
            <a:ext cx="2571736" cy="374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10521_091230.jpg"/>
          <p:cNvPicPr>
            <a:picLocks noChangeAspect="1"/>
          </p:cNvPicPr>
          <p:nvPr/>
        </p:nvPicPr>
        <p:blipFill>
          <a:blip r:embed="rId5" cstate="print"/>
          <a:srcRect l="16406" r="20312"/>
          <a:stretch>
            <a:fillRect/>
          </a:stretch>
        </p:blipFill>
        <p:spPr>
          <a:xfrm>
            <a:off x="2357422" y="0"/>
            <a:ext cx="4211769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210521_091603.jpg"/>
          <p:cNvPicPr>
            <a:picLocks noChangeAspect="1"/>
          </p:cNvPicPr>
          <p:nvPr/>
        </p:nvPicPr>
        <p:blipFill>
          <a:blip r:embed="rId6" cstate="print"/>
          <a:srcRect t="5208" b="16666"/>
          <a:stretch>
            <a:fillRect/>
          </a:stretch>
        </p:blipFill>
        <p:spPr>
          <a:xfrm>
            <a:off x="0" y="500042"/>
            <a:ext cx="2285984" cy="386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4500570"/>
            <a:ext cx="285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Вивчаємо цифри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1802" y="321468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Вирішуємо задачі 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0299" y="6143644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Закріплюємо геометричні фігури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3703" y="4143380"/>
            <a:ext cx="250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Конструюємо </a:t>
            </a:r>
          </a:p>
          <a:p>
            <a:pPr algn="ctr"/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з уявою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54032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Результати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071538" y="928670"/>
            <a:ext cx="7715304" cy="4214842"/>
          </a:xfrm>
        </p:spPr>
        <p:txBody>
          <a:bodyPr>
            <a:normAutofit fontScale="47500" lnSpcReduction="20000"/>
          </a:bodyPr>
          <a:lstStyle/>
          <a:p>
            <a:pPr fontAlgn="base">
              <a:buNone/>
            </a:pPr>
            <a:r>
              <a:rPr lang="ru-RU" dirty="0" smtClean="0"/>
              <a:t>           ---</a:t>
            </a:r>
            <a:r>
              <a:rPr lang="uk-UA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7000" b="1" dirty="0" smtClean="0">
                <a:latin typeface="Times New Roman" pitchFamily="18" charset="0"/>
                <a:cs typeface="Times New Roman" pitchFamily="18" charset="0"/>
              </a:rPr>
              <a:t>Засвоїли  еталони кольору,  співвідношення довжини, висоти.</a:t>
            </a:r>
            <a:endParaRPr lang="ru-RU" sz="7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7000" b="1" dirty="0" smtClean="0">
                <a:latin typeface="Times New Roman" pitchFamily="18" charset="0"/>
                <a:cs typeface="Times New Roman" pitchFamily="18" charset="0"/>
              </a:rPr>
              <a:t>    - Удосконалили  навички кількісної  та порядкової   лічби;прямий </a:t>
            </a:r>
          </a:p>
          <a:p>
            <a:pPr lvl="0">
              <a:buNone/>
            </a:pPr>
            <a:r>
              <a:rPr lang="uk-UA" sz="7000" b="1" dirty="0" smtClean="0">
                <a:latin typeface="Times New Roman" pitchFamily="18" charset="0"/>
                <a:cs typeface="Times New Roman" pitchFamily="18" charset="0"/>
              </a:rPr>
              <a:t>та зворотний рахунок.</a:t>
            </a:r>
          </a:p>
          <a:p>
            <a:pPr lvl="0">
              <a:buNone/>
            </a:pPr>
            <a:r>
              <a:rPr lang="uk-UA" sz="7000" b="1" dirty="0" smtClean="0">
                <a:latin typeface="Times New Roman" pitchFamily="18" charset="0"/>
                <a:cs typeface="Times New Roman" pitchFamily="18" charset="0"/>
              </a:rPr>
              <a:t>         Навчилися моделювати,</a:t>
            </a:r>
          </a:p>
          <a:p>
            <a:pPr lvl="0">
              <a:buNone/>
            </a:pPr>
            <a:r>
              <a:rPr lang="uk-UA" sz="7000" b="1" dirty="0" smtClean="0">
                <a:latin typeface="Times New Roman" pitchFamily="18" charset="0"/>
                <a:cs typeface="Times New Roman" pitchFamily="18" charset="0"/>
              </a:rPr>
              <a:t>                конструювання</a:t>
            </a:r>
            <a:endParaRPr lang="ru-RU" sz="7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45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45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7355.png"/>
          <p:cNvPicPr>
            <a:picLocks noChangeAspect="1"/>
          </p:cNvPicPr>
          <p:nvPr/>
        </p:nvPicPr>
        <p:blipFill>
          <a:blip r:embed="rId2"/>
          <a:srcRect t="6400"/>
          <a:stretch>
            <a:fillRect/>
          </a:stretch>
        </p:blipFill>
        <p:spPr>
          <a:xfrm>
            <a:off x="0" y="0"/>
            <a:ext cx="905691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43998" cy="1928802"/>
          </a:xfrm>
        </p:spPr>
        <p:txBody>
          <a:bodyPr>
            <a:normAutofit/>
          </a:bodyPr>
          <a:lstStyle/>
          <a:p>
            <a:pPr marL="1588"/>
            <a:r>
              <a:rPr lang="uk-UA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Впровадження інноваційних технологій в </a:t>
            </a:r>
            <a:br>
              <a:rPr lang="uk-UA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освітній процес , це актуальне питання</a:t>
            </a:r>
            <a:br>
              <a:rPr lang="uk-UA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сьогодення, яке сприяє: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54485"/>
          </a:xfrm>
        </p:spPr>
        <p:txBody>
          <a:bodyPr>
            <a:normAutofit/>
          </a:bodyPr>
          <a:lstStyle/>
          <a:p>
            <a:pPr indent="17463">
              <a:buNone/>
            </a:pPr>
            <a:r>
              <a:rPr lang="uk-UA" dirty="0" smtClean="0"/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активізації навчально-пізнавальної діяльності дітей;</a:t>
            </a:r>
          </a:p>
          <a:p>
            <a:pPr indent="17463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підвищує ефективність набуття дітьми нових знань;</a:t>
            </a:r>
          </a:p>
          <a:p>
            <a:pPr indent="17463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-формує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навички колективно злагоджених дій;</a:t>
            </a:r>
          </a:p>
          <a:p>
            <a:pPr indent="17463">
              <a:buNone/>
              <a:tabLst>
                <a:tab pos="82550" algn="l"/>
              </a:tabLst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покращує якість  освіти для всебічного розвитку дитини;</a:t>
            </a:r>
          </a:p>
          <a:p>
            <a:pPr indent="17463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розвиває творчу активність.</a:t>
            </a: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7-0x0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198"/>
            <a:ext cx="9333994" cy="686319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mages (2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195" y="0"/>
            <a:ext cx="985763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фото\фото redmi\2022-03-22 редмы\редмы 72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5696" t="24623" r="16768" b="48544"/>
          <a:stretch>
            <a:fillRect/>
          </a:stretch>
        </p:blipFill>
        <p:spPr bwMode="auto">
          <a:xfrm>
            <a:off x="5147" y="5890117"/>
            <a:ext cx="2500330" cy="674692"/>
          </a:xfrm>
          <a:prstGeom prst="rect">
            <a:avLst/>
          </a:prstGeom>
          <a:noFill/>
        </p:spPr>
      </p:pic>
      <p:pic>
        <p:nvPicPr>
          <p:cNvPr id="3075" name="Picture 3" descr="D:\фото\фото redmi\2022-03-22 редмы\редмы 728.jpg"/>
          <p:cNvPicPr>
            <a:picLocks noChangeAspect="1" noChangeArrowheads="1"/>
          </p:cNvPicPr>
          <p:nvPr/>
        </p:nvPicPr>
        <p:blipFill>
          <a:blip r:embed="rId4"/>
          <a:srcRect t="33240" b="21369"/>
          <a:stretch>
            <a:fillRect/>
          </a:stretch>
        </p:blipFill>
        <p:spPr bwMode="auto">
          <a:xfrm>
            <a:off x="-101998" y="4027253"/>
            <a:ext cx="2714620" cy="1838037"/>
          </a:xfrm>
          <a:prstGeom prst="rect">
            <a:avLst/>
          </a:prstGeom>
          <a:noFill/>
        </p:spPr>
      </p:pic>
      <p:pic>
        <p:nvPicPr>
          <p:cNvPr id="3076" name="Picture 4" descr="D:\фото\фото redmi\2022-03-22 редмы\редмы 7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5355" y="3533475"/>
            <a:ext cx="2538929" cy="3226556"/>
          </a:xfrm>
          <a:prstGeom prst="rect">
            <a:avLst/>
          </a:prstGeom>
          <a:noFill/>
        </p:spPr>
      </p:pic>
      <p:pic>
        <p:nvPicPr>
          <p:cNvPr id="3077" name="Picture 5" descr="D:\фото\фото redmi\2022-03-22 редмы\редмы 7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79136" y="622681"/>
            <a:ext cx="3388114" cy="2244626"/>
          </a:xfrm>
          <a:prstGeom prst="rect">
            <a:avLst/>
          </a:prstGeom>
          <a:noFill/>
        </p:spPr>
      </p:pic>
      <p:pic>
        <p:nvPicPr>
          <p:cNvPr id="3078" name="Picture 6" descr="D:\фото\фото redmi\2022-03-22 редмы\редмы 733.jpg"/>
          <p:cNvPicPr>
            <a:picLocks noChangeAspect="1" noChangeArrowheads="1"/>
          </p:cNvPicPr>
          <p:nvPr/>
        </p:nvPicPr>
        <p:blipFill>
          <a:blip r:embed="rId7"/>
          <a:srcRect l="16667" t="10450" r="8333" b="66238"/>
          <a:stretch>
            <a:fillRect/>
          </a:stretch>
        </p:blipFill>
        <p:spPr bwMode="auto">
          <a:xfrm>
            <a:off x="6929454" y="5865290"/>
            <a:ext cx="1643106" cy="661806"/>
          </a:xfrm>
          <a:prstGeom prst="rect">
            <a:avLst/>
          </a:prstGeom>
          <a:noFill/>
        </p:spPr>
      </p:pic>
      <p:pic>
        <p:nvPicPr>
          <p:cNvPr id="3079" name="Picture 7" descr="D:\фото\фото redmi\2022-03-22 редмы\редмы 734.jpg"/>
          <p:cNvPicPr>
            <a:picLocks noChangeAspect="1" noChangeArrowheads="1"/>
          </p:cNvPicPr>
          <p:nvPr/>
        </p:nvPicPr>
        <p:blipFill>
          <a:blip r:embed="rId8"/>
          <a:srcRect l="14583" t="4296" r="13541" b="52749"/>
          <a:stretch>
            <a:fillRect/>
          </a:stretch>
        </p:blipFill>
        <p:spPr bwMode="auto">
          <a:xfrm>
            <a:off x="6357949" y="3609950"/>
            <a:ext cx="2857520" cy="207065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868" y="3071810"/>
            <a:ext cx="2683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«Засели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гури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D:\фото\фото redmi\2022-03-22 редмы\редмы 738.jpg"/>
          <p:cNvPicPr>
            <a:picLocks noChangeAspect="1" noChangeArrowheads="1"/>
          </p:cNvPicPr>
          <p:nvPr/>
        </p:nvPicPr>
        <p:blipFill>
          <a:blip r:embed="rId9"/>
          <a:srcRect l="10416" t="44445" r="8333" b="30555"/>
          <a:stretch>
            <a:fillRect/>
          </a:stretch>
        </p:blipFill>
        <p:spPr bwMode="auto">
          <a:xfrm>
            <a:off x="6858016" y="2636913"/>
            <a:ext cx="1857387" cy="619564"/>
          </a:xfrm>
          <a:prstGeom prst="rect">
            <a:avLst/>
          </a:prstGeom>
          <a:noFill/>
        </p:spPr>
      </p:pic>
      <p:pic>
        <p:nvPicPr>
          <p:cNvPr id="3081" name="Picture 9" descr="D:\фото\фото redmi\2022-03-22 редмы\редмы 739.jpg"/>
          <p:cNvPicPr>
            <a:picLocks noChangeAspect="1" noChangeArrowheads="1"/>
          </p:cNvPicPr>
          <p:nvPr/>
        </p:nvPicPr>
        <p:blipFill>
          <a:blip r:embed="rId10"/>
          <a:srcRect l="11458" t="8333" r="11458" b="25000"/>
          <a:stretch>
            <a:fillRect/>
          </a:stretch>
        </p:blipFill>
        <p:spPr bwMode="auto">
          <a:xfrm>
            <a:off x="6137743" y="285728"/>
            <a:ext cx="3403334" cy="2207579"/>
          </a:xfrm>
          <a:prstGeom prst="rect">
            <a:avLst/>
          </a:prstGeom>
          <a:noFill/>
        </p:spPr>
      </p:pic>
      <p:pic>
        <p:nvPicPr>
          <p:cNvPr id="3082" name="Picture 10" descr="D:\фото\фото redmi\2022-03-22 редмы\редмы 737.jpg"/>
          <p:cNvPicPr>
            <a:picLocks noChangeAspect="1" noChangeArrowheads="1"/>
          </p:cNvPicPr>
          <p:nvPr/>
        </p:nvPicPr>
        <p:blipFill>
          <a:blip r:embed="rId11"/>
          <a:srcRect l="3125" t="2204" r="14583" b="50783"/>
          <a:stretch>
            <a:fillRect/>
          </a:stretch>
        </p:blipFill>
        <p:spPr bwMode="auto">
          <a:xfrm>
            <a:off x="3235500" y="604277"/>
            <a:ext cx="2902243" cy="235118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-101998" y="3286124"/>
            <a:ext cx="3233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«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Побудуй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доріжку”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02a-0x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8776"/>
            <a:ext cx="9246688" cy="6916776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249" y="-71438"/>
            <a:ext cx="9239249" cy="692943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ages (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2" name="Рисунок 1" descr="IMG_20210921_090652.jpg"/>
          <p:cNvPicPr>
            <a:picLocks noChangeAspect="1"/>
          </p:cNvPicPr>
          <p:nvPr/>
        </p:nvPicPr>
        <p:blipFill>
          <a:blip r:embed="rId3" cstate="print"/>
          <a:srcRect l="14844" t="2604" r="22656"/>
          <a:stretch>
            <a:fillRect/>
          </a:stretch>
        </p:blipFill>
        <p:spPr>
          <a:xfrm>
            <a:off x="285720" y="571481"/>
            <a:ext cx="2928958" cy="2174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48" y="0"/>
            <a:ext cx="986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rgbClr val="C00000"/>
                </a:solidFill>
                <a:latin typeface="Arial Black" pitchFamily="34" charset="0"/>
              </a:rPr>
              <a:t>ігри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Black" pitchFamily="34" charset="0"/>
              </a:rPr>
              <a:t>з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Black" pitchFamily="34" charset="0"/>
              </a:rPr>
              <a:t>використанням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лог</a:t>
            </a:r>
            <a:r>
              <a:rPr lang="uk-UA" sz="2800" dirty="0" err="1" smtClean="0">
                <a:solidFill>
                  <a:srgbClr val="C00000"/>
                </a:solidFill>
                <a:latin typeface="Arial Black" pitchFamily="34" charset="0"/>
              </a:rPr>
              <a:t>ічних</a:t>
            </a:r>
            <a:r>
              <a:rPr lang="uk-UA" sz="2800" dirty="0" smtClean="0">
                <a:solidFill>
                  <a:srgbClr val="C00000"/>
                </a:solidFill>
                <a:latin typeface="Arial Black" pitchFamily="34" charset="0"/>
              </a:rPr>
              <a:t> блоків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IMG_20220222_091654.jpg"/>
          <p:cNvPicPr>
            <a:picLocks noChangeAspect="1"/>
          </p:cNvPicPr>
          <p:nvPr/>
        </p:nvPicPr>
        <p:blipFill>
          <a:blip r:embed="rId4" cstate="print"/>
          <a:srcRect l="7031" r="13281"/>
          <a:stretch>
            <a:fillRect/>
          </a:stretch>
        </p:blipFill>
        <p:spPr>
          <a:xfrm>
            <a:off x="5572132" y="3429000"/>
            <a:ext cx="3357585" cy="2518189"/>
          </a:xfrm>
          <a:prstGeom prst="rect">
            <a:avLst/>
          </a:prstGeom>
        </p:spPr>
      </p:pic>
      <p:pic>
        <p:nvPicPr>
          <p:cNvPr id="5" name="Рисунок 4" descr="IMG_20220222_091143.jpg"/>
          <p:cNvPicPr>
            <a:picLocks noChangeAspect="1"/>
          </p:cNvPicPr>
          <p:nvPr/>
        </p:nvPicPr>
        <p:blipFill>
          <a:blip r:embed="rId5" cstate="print"/>
          <a:srcRect l="3125" t="911" r="10937" b="7682"/>
          <a:stretch>
            <a:fillRect/>
          </a:stretch>
        </p:blipFill>
        <p:spPr>
          <a:xfrm>
            <a:off x="5357818" y="500041"/>
            <a:ext cx="3500463" cy="2182879"/>
          </a:xfrm>
          <a:prstGeom prst="rect">
            <a:avLst/>
          </a:prstGeom>
        </p:spPr>
      </p:pic>
      <p:pic>
        <p:nvPicPr>
          <p:cNvPr id="6" name="Рисунок 5" descr="IMG_20220131_111533.jpg"/>
          <p:cNvPicPr>
            <a:picLocks noChangeAspect="1"/>
          </p:cNvPicPr>
          <p:nvPr/>
        </p:nvPicPr>
        <p:blipFill>
          <a:blip r:embed="rId6" cstate="print"/>
          <a:srcRect t="18750" b="19791"/>
          <a:stretch>
            <a:fillRect/>
          </a:stretch>
        </p:blipFill>
        <p:spPr>
          <a:xfrm>
            <a:off x="3143240" y="1357298"/>
            <a:ext cx="2357454" cy="3139202"/>
          </a:xfrm>
          <a:prstGeom prst="rect">
            <a:avLst/>
          </a:prstGeom>
        </p:spPr>
      </p:pic>
      <p:pic>
        <p:nvPicPr>
          <p:cNvPr id="7" name="Рисунок 6" descr="IMG_20220222_090754.jpg"/>
          <p:cNvPicPr>
            <a:picLocks noChangeAspect="1"/>
          </p:cNvPicPr>
          <p:nvPr/>
        </p:nvPicPr>
        <p:blipFill>
          <a:blip r:embed="rId7" cstate="print"/>
          <a:srcRect l="5468" r="10937"/>
          <a:stretch>
            <a:fillRect/>
          </a:stretch>
        </p:blipFill>
        <p:spPr>
          <a:xfrm>
            <a:off x="0" y="4500570"/>
            <a:ext cx="3234731" cy="1785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786058"/>
            <a:ext cx="3143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Вправа               </a:t>
            </a:r>
            <a:r>
              <a:rPr lang="uk-UA" sz="2000" dirty="0" err="1" smtClean="0">
                <a:solidFill>
                  <a:srgbClr val="C00000"/>
                </a:solidFill>
                <a:latin typeface="Arial Black" pitchFamily="34" charset="0"/>
              </a:rPr>
              <a:t>“Давай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000" dirty="0" err="1" smtClean="0">
                <a:solidFill>
                  <a:srgbClr val="C00000"/>
                </a:solidFill>
                <a:latin typeface="Arial Black" pitchFamily="34" charset="0"/>
              </a:rPr>
              <a:t>познайомимося”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8992" y="4500570"/>
            <a:ext cx="235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2"/>
                </a:solidFill>
                <a:latin typeface="Arial Black" pitchFamily="34" charset="0"/>
              </a:rPr>
              <a:t>Кольорові </a:t>
            </a:r>
            <a:r>
              <a:rPr lang="uk-UA" sz="2000" dirty="0" err="1" smtClean="0">
                <a:solidFill>
                  <a:schemeClr val="accent2"/>
                </a:solidFill>
                <a:latin typeface="Arial Black" pitchFamily="34" charset="0"/>
              </a:rPr>
              <a:t>гудзики</a:t>
            </a:r>
            <a:endParaRPr lang="uk-UA" sz="2000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pPr algn="ctr"/>
            <a:r>
              <a:rPr lang="uk-UA" sz="2000" dirty="0" err="1" smtClean="0">
                <a:solidFill>
                  <a:schemeClr val="accent2"/>
                </a:solidFill>
                <a:latin typeface="Arial Black" pitchFamily="34" charset="0"/>
              </a:rPr>
              <a:t>”Форма”</a:t>
            </a:r>
            <a:endParaRPr lang="ru-RU" sz="2000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2133" y="2714620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Доріжка для звірят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6380" y="5929330"/>
            <a:ext cx="3857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accent2"/>
                </a:solidFill>
                <a:latin typeface="Arial Black" pitchFamily="34" charset="0"/>
              </a:rPr>
              <a:t>Сортуємо за величиною</a:t>
            </a:r>
            <a:endParaRPr lang="ru-RU" sz="2000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6357958"/>
            <a:ext cx="4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err="1" smtClean="0">
                <a:solidFill>
                  <a:schemeClr val="accent2"/>
                </a:solidFill>
                <a:latin typeface="Arial Black" pitchFamily="34" charset="0"/>
              </a:rPr>
              <a:t>Гра”Нагодуй</a:t>
            </a:r>
            <a:r>
              <a:rPr lang="uk-UA" sz="2000" dirty="0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uk-UA" sz="2000" dirty="0" err="1" smtClean="0">
                <a:solidFill>
                  <a:schemeClr val="accent2"/>
                </a:solidFill>
                <a:latin typeface="Arial Black" pitchFamily="34" charset="0"/>
              </a:rPr>
              <a:t>тварину”</a:t>
            </a:r>
            <a:endParaRPr lang="ru-RU" sz="2000" dirty="0">
              <a:solidFill>
                <a:schemeClr val="accent2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port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0" y="0"/>
            <a:ext cx="3214678" cy="2643182"/>
          </a:xfrm>
          <a:prstGeom prst="cloudCallout">
            <a:avLst>
              <a:gd name="adj1" fmla="val 10324"/>
              <a:gd name="adj2" fmla="val 37069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uk-UA" sz="3600" b="1" i="1" dirty="0">
                <a:solidFill>
                  <a:schemeClr val="bg1"/>
                </a:solidFill>
              </a:rPr>
              <a:t>Робота </a:t>
            </a:r>
          </a:p>
          <a:p>
            <a:pPr algn="ctr"/>
            <a:r>
              <a:rPr lang="uk-UA" sz="3600" b="1" i="1" dirty="0">
                <a:solidFill>
                  <a:schemeClr val="bg1"/>
                </a:solidFill>
              </a:rPr>
              <a:t>з батьками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IMG-57d9aa095a824daee4587fb14332fda2-V.jpg"/>
          <p:cNvPicPr>
            <a:picLocks noChangeAspect="1"/>
          </p:cNvPicPr>
          <p:nvPr/>
        </p:nvPicPr>
        <p:blipFill>
          <a:blip r:embed="rId3"/>
          <a:srcRect l="15625" t="12500" r="9375"/>
          <a:stretch>
            <a:fillRect/>
          </a:stretch>
        </p:blipFill>
        <p:spPr>
          <a:xfrm>
            <a:off x="4939380" y="3214686"/>
            <a:ext cx="3918900" cy="3429024"/>
          </a:xfrm>
          <a:prstGeom prst="rect">
            <a:avLst/>
          </a:prstGeom>
        </p:spPr>
      </p:pic>
      <p:pic>
        <p:nvPicPr>
          <p:cNvPr id="4" name="Рисунок 3" descr="IMG-5ab9bc33e213d598fe7fee90cf3b527b-V.jpg"/>
          <p:cNvPicPr>
            <a:picLocks noChangeAspect="1"/>
          </p:cNvPicPr>
          <p:nvPr/>
        </p:nvPicPr>
        <p:blipFill>
          <a:blip r:embed="rId4"/>
          <a:srcRect b="24999"/>
          <a:stretch>
            <a:fillRect/>
          </a:stretch>
        </p:blipFill>
        <p:spPr>
          <a:xfrm>
            <a:off x="214282" y="3571876"/>
            <a:ext cx="4572000" cy="2571768"/>
          </a:xfrm>
          <a:prstGeom prst="rect">
            <a:avLst/>
          </a:prstGeom>
        </p:spPr>
      </p:pic>
      <p:pic>
        <p:nvPicPr>
          <p:cNvPr id="5" name="Рисунок 4" descr="IMG-04f868ac341cc155852d79d5f92412d3-V.jpg"/>
          <p:cNvPicPr>
            <a:picLocks noChangeAspect="1"/>
          </p:cNvPicPr>
          <p:nvPr/>
        </p:nvPicPr>
        <p:blipFill>
          <a:blip r:embed="rId5"/>
          <a:srcRect l="7812" t="12500" r="17187" b="13541"/>
          <a:stretch>
            <a:fillRect/>
          </a:stretch>
        </p:blipFill>
        <p:spPr>
          <a:xfrm>
            <a:off x="3786182" y="105668"/>
            <a:ext cx="4143372" cy="3064369"/>
          </a:xfrm>
          <a:prstGeom prst="rect">
            <a:avLst/>
          </a:prstGeom>
        </p:spPr>
      </p:pic>
      <p:pic>
        <p:nvPicPr>
          <p:cNvPr id="2050" name="Picture 2" descr="D:\фото\фото redmi\2022-03-22 редмы\редмы 44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3429000"/>
            <a:ext cx="4862678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886" y="-275072"/>
            <a:ext cx="9796546" cy="73474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ack-to-scho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1285860"/>
            <a:ext cx="6472254" cy="571504"/>
          </a:xfrm>
        </p:spPr>
        <p:txBody>
          <a:bodyPr>
            <a:normAutofit fontScale="90000"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solidFill>
                  <a:schemeClr val="accent2"/>
                </a:solidFill>
                <a:latin typeface="Arial Black" pitchFamily="34" charset="0"/>
                <a:cs typeface="Times New Roman" pitchFamily="18" charset="0"/>
              </a:rPr>
              <a:t>Завдання:</a:t>
            </a:r>
            <a:r>
              <a:rPr lang="ru-RU" sz="4000" dirty="0" smtClean="0">
                <a:solidFill>
                  <a:schemeClr val="accent2"/>
                </a:solidFill>
                <a:latin typeface="Arial Black" pitchFamily="34" charset="0"/>
                <a:cs typeface="Times New Roman" pitchFamily="18" charset="0"/>
              </a:rPr>
              <a:t> 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ctr">
              <a:buNone/>
            </a:pP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Використовувати сучасні інноваційні технології  в освітній діяльності для логіко-математичного розвитку дітей дошкільного віку.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buNone/>
            </a:pP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Розвивати знання, вміння, навички, необхідні для самостійного вирішення навчальних і практичних завдань.                                                                        - ---  Виховувати самостійність ,ініціативу,наполегливість </a:t>
            </a:r>
          </a:p>
          <a:p>
            <a:pPr lvl="0" algn="r">
              <a:buNone/>
            </a:pP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 досягненні  мети та подоланні труднощів.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images (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024"/>
            <a:ext cx="9245263" cy="69250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5"/>
          <p:cNvSpPr>
            <a:spLocks noGrp="1" noChangeArrowheads="1"/>
          </p:cNvSpPr>
          <p:nvPr>
            <p:ph idx="1"/>
          </p:nvPr>
        </p:nvSpPr>
        <p:spPr bwMode="auto">
          <a:xfrm>
            <a:off x="1785918" y="0"/>
            <a:ext cx="5572164" cy="2357430"/>
          </a:xfrm>
          <a:prstGeom prst="downArrowCallout">
            <a:avLst>
              <a:gd name="adj1" fmla="val 50000"/>
              <a:gd name="adj2" fmla="val 50000"/>
              <a:gd name="adj3" fmla="val 16667"/>
              <a:gd name="adj4" fmla="val 66667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>
                <a:solidFill>
                  <a:schemeClr val="bg2"/>
                </a:solidFill>
              </a:rPr>
              <a:t>Форми роботи з дітьми</a:t>
            </a:r>
            <a:endParaRPr lang="ru-RU" b="1">
              <a:solidFill>
                <a:schemeClr val="bg2"/>
              </a:solidFill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071802" y="2571744"/>
            <a:ext cx="2971800" cy="1752600"/>
          </a:xfrm>
          <a:prstGeom prst="star16">
            <a:avLst>
              <a:gd name="adj" fmla="val 375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defRPr/>
            </a:pPr>
            <a:r>
              <a:rPr lang="uk-UA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ігри з </a:t>
            </a:r>
            <a:r>
              <a:rPr lang="uk-UA" sz="14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природ</a:t>
            </a:r>
            <a:endParaRPr lang="uk-UA" sz="1400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defRPr/>
            </a:pPr>
            <a:r>
              <a:rPr lang="uk-UA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матеріалом</a:t>
            </a:r>
            <a:endParaRPr lang="ru-RU" sz="1400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42910" y="1714488"/>
            <a:ext cx="2286000" cy="160020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 smtClean="0">
                <a:solidFill>
                  <a:schemeClr val="bg2"/>
                </a:solidFill>
              </a:rPr>
              <a:t>зан</a:t>
            </a:r>
            <a:r>
              <a:rPr lang="uk-UA" b="1" dirty="0" smtClean="0">
                <a:solidFill>
                  <a:schemeClr val="bg2"/>
                </a:solidFill>
              </a:rPr>
              <a:t>яття</a:t>
            </a:r>
            <a:endParaRPr lang="ru-RU" sz="1800" b="1" dirty="0">
              <a:solidFill>
                <a:schemeClr val="bg2"/>
              </a:solidFill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6215074" y="1643050"/>
            <a:ext cx="2514600" cy="1447800"/>
          </a:xfrm>
          <a:prstGeom prst="star16">
            <a:avLst>
              <a:gd name="adj" fmla="val 37500"/>
            </a:avLst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>
                <a:solidFill>
                  <a:schemeClr val="bg2"/>
                </a:solidFill>
              </a:rPr>
              <a:t>досліди</a:t>
            </a:r>
            <a:endParaRPr lang="ru-RU" sz="1800" b="1" dirty="0">
              <a:solidFill>
                <a:schemeClr val="bg2"/>
              </a:solidFill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571472" y="3571876"/>
            <a:ext cx="2667000" cy="1524000"/>
          </a:xfrm>
          <a:prstGeom prst="star16">
            <a:avLst>
              <a:gd name="adj" fmla="val 37500"/>
            </a:avLst>
          </a:prstGeom>
          <a:solidFill>
            <a:srgbClr val="33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>
                <a:solidFill>
                  <a:schemeClr val="bg2"/>
                </a:solidFill>
              </a:rPr>
              <a:t>індивідуальна робота</a:t>
            </a:r>
            <a:endParaRPr lang="ru-RU" sz="1800" b="1" dirty="0">
              <a:solidFill>
                <a:schemeClr val="bg2"/>
              </a:solidFill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3571868" y="4857760"/>
            <a:ext cx="2286000" cy="1524000"/>
          </a:xfrm>
          <a:prstGeom prst="star16">
            <a:avLst>
              <a:gd name="adj" fmla="val 37500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>
                <a:solidFill>
                  <a:schemeClr val="bg2"/>
                </a:solidFill>
              </a:rPr>
              <a:t>спостереження</a:t>
            </a:r>
            <a:endParaRPr lang="ru-RU" sz="1800" b="1" dirty="0">
              <a:solidFill>
                <a:schemeClr val="bg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51614" y="324433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bg2"/>
                </a:solidFill>
              </a:rPr>
              <a:t>і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51614" y="324433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bg2"/>
                </a:solidFill>
              </a:rPr>
              <a:t>і</a:t>
            </a:r>
            <a:endParaRPr lang="ru-RU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6553200" y="3786190"/>
            <a:ext cx="2590800" cy="13716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>
                <a:solidFill>
                  <a:schemeClr val="bg2"/>
                </a:solidFill>
              </a:rPr>
              <a:t>дидактичні ігри</a:t>
            </a:r>
          </a:p>
          <a:p>
            <a:pPr algn="ctr"/>
            <a:r>
              <a:rPr lang="uk-UA" sz="1800" b="1" dirty="0">
                <a:solidFill>
                  <a:schemeClr val="bg2"/>
                </a:solidFill>
              </a:rPr>
              <a:t>та вправи</a:t>
            </a:r>
            <a:endParaRPr lang="ru-RU" sz="18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fon_pyatna_svetlyy_tekstura_50630_2560x14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52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429552" cy="725470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100a7wr-fadb-300x168.png"/>
          <p:cNvPicPr>
            <a:picLocks noGrp="1" noChangeAspect="1"/>
          </p:cNvPicPr>
          <p:nvPr>
            <p:ph idx="1"/>
          </p:nvPr>
        </p:nvPicPr>
        <p:blipFill>
          <a:blip r:embed="rId3"/>
          <a:srcRect l="16411" r="14788" b="8571"/>
          <a:stretch>
            <a:fillRect/>
          </a:stretch>
        </p:blipFill>
        <p:spPr>
          <a:xfrm>
            <a:off x="357158" y="428604"/>
            <a:ext cx="3071835" cy="2286016"/>
          </a:xfrm>
        </p:spPr>
      </p:pic>
      <p:pic>
        <p:nvPicPr>
          <p:cNvPr id="5" name="Рисунок 4" descr="images (1).jpg"/>
          <p:cNvPicPr>
            <a:picLocks noChangeAspect="1"/>
          </p:cNvPicPr>
          <p:nvPr/>
        </p:nvPicPr>
        <p:blipFill>
          <a:blip r:embed="rId4"/>
          <a:srcRect l="7895" t="5610" b="6558"/>
          <a:stretch>
            <a:fillRect/>
          </a:stretch>
        </p:blipFill>
        <p:spPr>
          <a:xfrm>
            <a:off x="3428992" y="2214554"/>
            <a:ext cx="3286116" cy="2347227"/>
          </a:xfrm>
          <a:prstGeom prst="rect">
            <a:avLst/>
          </a:prstGeom>
        </p:spPr>
      </p:pic>
      <p:pic>
        <p:nvPicPr>
          <p:cNvPr id="9" name="Рисунок 8" descr="8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1731" y="500042"/>
            <a:ext cx="2762269" cy="2071702"/>
          </a:xfrm>
          <a:prstGeom prst="rect">
            <a:avLst/>
          </a:prstGeom>
        </p:spPr>
      </p:pic>
      <p:sp>
        <p:nvSpPr>
          <p:cNvPr id="57346" name="AutoShape 2" descr="Матеріали Монтессорі в Україні оптом | Afk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786050" y="500042"/>
            <a:ext cx="40005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Обладнання</a:t>
            </a:r>
            <a:endParaRPr lang="ru-RU" sz="3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Логические Блоки Дьенеша Розумний Лис (90079) — Купить Недорого на Bigl.ua  (1021848349)"/>
          <p:cNvPicPr>
            <a:picLocks noChangeAspect="1" noChangeArrowheads="1"/>
          </p:cNvPicPr>
          <p:nvPr/>
        </p:nvPicPr>
        <p:blipFill>
          <a:blip r:embed="rId6"/>
          <a:srcRect l="10685" t="6831" r="13481" b="12338"/>
          <a:stretch>
            <a:fillRect/>
          </a:stretch>
        </p:blipFill>
        <p:spPr bwMode="auto">
          <a:xfrm>
            <a:off x="5429256" y="4559424"/>
            <a:ext cx="3429024" cy="2298576"/>
          </a:xfrm>
          <a:prstGeom prst="rect">
            <a:avLst/>
          </a:prstGeom>
          <a:noFill/>
        </p:spPr>
      </p:pic>
      <p:sp>
        <p:nvSpPr>
          <p:cNvPr id="24580" name="AutoShape 4" descr="Бизиборд своими руками для мальчика: 7 крутых ид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2" name="Picture 6" descr="Бизиборд-куб развивающий 25х25х25: продажа, цена в Запорожье. Развивающие и  обучающие игрушки от &quot;Интернет-магазин 7сундуков&quot; - 12153905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4591049"/>
            <a:ext cx="2019300" cy="2266951"/>
          </a:xfrm>
          <a:prstGeom prst="rect">
            <a:avLst/>
          </a:prstGeom>
          <a:noFill/>
        </p:spPr>
      </p:pic>
      <p:pic>
        <p:nvPicPr>
          <p:cNvPr id="24584" name="Picture 8" descr="Бизиборд для детей 5–7 лет. Воспитателям детских садов, школьным учителям и  педагогам - Маам.ру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143380"/>
            <a:ext cx="3214678" cy="2377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5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1580"/>
            <a:ext cx="9144000" cy="695957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C:\Users\Public\Pictures\Sample Pictures\2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373" y="0"/>
            <a:ext cx="9163367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C:\Users\виктор\Pictures\5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96620"/>
            <a:ext cx="9144000" cy="6954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4514" name="Picture 2" descr="C:\Users\Public\Pictures\Sample Pictures\3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2069</TotalTime>
  <Words>328</Words>
  <Application>Microsoft Office PowerPoint</Application>
  <PresentationFormat>Экран (4:3)</PresentationFormat>
  <Paragraphs>83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Розвиток сенсорно-пізнавальльних здібностей  дітей раннього віку  за допомогою інноваційних прийомів</vt:lpstr>
      <vt:lpstr>Впровадження інноваційних технологій в  освітній процес , це актуальне питання  сьогодення, яке сприяє:</vt:lpstr>
      <vt:lpstr> Завдання:   </vt:lpstr>
      <vt:lpstr>Презентация PowerPoint</vt:lpstr>
      <vt:lpstr>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 Розвиваючі ігри за методикою        М.Монтессорі</vt:lpstr>
      <vt:lpstr>Презентация PowerPoint</vt:lpstr>
      <vt:lpstr>Презентация PowerPoint</vt:lpstr>
      <vt:lpstr> Мета роботи з  конструктором «Lego» : </vt:lpstr>
      <vt:lpstr> Ігри з Lego конструктором</vt:lpstr>
      <vt:lpstr>Презентация PowerPoint</vt:lpstr>
      <vt:lpstr>Презентация PowerPoint</vt:lpstr>
      <vt:lpstr>Ігри з паличками Кюїзенера</vt:lpstr>
      <vt:lpstr>Презентация PowerPoint</vt:lpstr>
      <vt:lpstr>Результати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Семінар – практикум .  Розвиток  сенсорно – пізнавальних здібностей дітей раннього віку за допомогою інноваційних прийомів </dc:title>
  <dc:creator>виктор</dc:creator>
  <cp:lastModifiedBy>1</cp:lastModifiedBy>
  <cp:revision>208</cp:revision>
  <dcterms:created xsi:type="dcterms:W3CDTF">2022-03-03T09:30:05Z</dcterms:created>
  <dcterms:modified xsi:type="dcterms:W3CDTF">2022-03-15T15:15:02Z</dcterms:modified>
</cp:coreProperties>
</file>