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8" r:id="rId2"/>
    <p:sldId id="257" r:id="rId3"/>
    <p:sldId id="342" r:id="rId4"/>
    <p:sldId id="261" r:id="rId5"/>
    <p:sldId id="312" r:id="rId6"/>
    <p:sldId id="340" r:id="rId7"/>
    <p:sldId id="354" r:id="rId8"/>
    <p:sldId id="366" r:id="rId9"/>
    <p:sldId id="260" r:id="rId10"/>
    <p:sldId id="262" r:id="rId11"/>
    <p:sldId id="343" r:id="rId12"/>
    <p:sldId id="264" r:id="rId13"/>
    <p:sldId id="265" r:id="rId14"/>
    <p:sldId id="338" r:id="rId15"/>
    <p:sldId id="267" r:id="rId16"/>
    <p:sldId id="268" r:id="rId17"/>
    <p:sldId id="269" r:id="rId18"/>
    <p:sldId id="270" r:id="rId19"/>
    <p:sldId id="348" r:id="rId20"/>
    <p:sldId id="353" r:id="rId21"/>
    <p:sldId id="274" r:id="rId22"/>
    <p:sldId id="337" r:id="rId23"/>
    <p:sldId id="361" r:id="rId24"/>
    <p:sldId id="272" r:id="rId25"/>
    <p:sldId id="350" r:id="rId26"/>
    <p:sldId id="349" r:id="rId27"/>
    <p:sldId id="288" r:id="rId28"/>
    <p:sldId id="275" r:id="rId29"/>
    <p:sldId id="279" r:id="rId30"/>
    <p:sldId id="276" r:id="rId31"/>
    <p:sldId id="278" r:id="rId32"/>
    <p:sldId id="290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280" r:id="rId48"/>
    <p:sldId id="281" r:id="rId49"/>
    <p:sldId id="282" r:id="rId50"/>
    <p:sldId id="283" r:id="rId51"/>
    <p:sldId id="284" r:id="rId52"/>
    <p:sldId id="285" r:id="rId53"/>
    <p:sldId id="286" r:id="rId54"/>
    <p:sldId id="331" r:id="rId55"/>
    <p:sldId id="287" r:id="rId56"/>
    <p:sldId id="291" r:id="rId57"/>
    <p:sldId id="344" r:id="rId58"/>
    <p:sldId id="345" r:id="rId59"/>
    <p:sldId id="363" r:id="rId60"/>
    <p:sldId id="355" r:id="rId61"/>
    <p:sldId id="295" r:id="rId62"/>
    <p:sldId id="296" r:id="rId63"/>
    <p:sldId id="356" r:id="rId64"/>
    <p:sldId id="297" r:id="rId65"/>
    <p:sldId id="298" r:id="rId66"/>
    <p:sldId id="299" r:id="rId67"/>
    <p:sldId id="300" r:id="rId68"/>
    <p:sldId id="365" r:id="rId69"/>
    <p:sldId id="301" r:id="rId70"/>
    <p:sldId id="302" r:id="rId71"/>
    <p:sldId id="303" r:id="rId72"/>
    <p:sldId id="304" r:id="rId73"/>
    <p:sldId id="305" r:id="rId74"/>
    <p:sldId id="364" r:id="rId75"/>
    <p:sldId id="306" r:id="rId76"/>
    <p:sldId id="307" r:id="rId77"/>
    <p:sldId id="308" r:id="rId78"/>
    <p:sldId id="310" r:id="rId79"/>
    <p:sldId id="358" r:id="rId80"/>
    <p:sldId id="347" r:id="rId81"/>
    <p:sldId id="273" r:id="rId82"/>
    <p:sldId id="346" r:id="rId83"/>
    <p:sldId id="357" r:id="rId84"/>
    <p:sldId id="362" r:id="rId85"/>
    <p:sldId id="339" r:id="rId86"/>
    <p:sldId id="360" r:id="rId8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60"/>
  </p:normalViewPr>
  <p:slideViewPr>
    <p:cSldViewPr>
      <p:cViewPr varScale="1">
        <p:scale>
          <a:sx n="69" d="100"/>
          <a:sy n="69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Освітні показники</a:t>
            </a:r>
            <a:endParaRPr lang="uk-UA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437609711177831"/>
          <c:y val="0.40136929152984002"/>
          <c:w val="0.79124780577644338"/>
          <c:h val="0.481268552429441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Вища</c:v>
                </c:pt>
                <c:pt idx="1">
                  <c:v>Базова вища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F4-48F5-9A0F-7EE98F104E7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10817432206885304"/>
          <c:y val="0.19650512449251908"/>
          <c:w val="0.71512653355843114"/>
          <c:h val="0.12756421782484298"/>
        </c:manualLayout>
      </c:layout>
      <c:overlay val="0"/>
      <c:txPr>
        <a:bodyPr/>
        <a:lstStyle/>
        <a:p>
          <a:pPr>
            <a:defRPr>
              <a:latin typeface="Monotype Corsiva" pitchFamily="66" charset="0"/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Monotype Corsiva" pitchFamily="66" charset="0"/>
              </a:defRPr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 кваліфікаційним рівнем</a:t>
            </a:r>
            <a:endParaRPr lang="uk-UA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</a:t>
            </a:r>
            <a:r>
              <a:rPr lang="uk-UA" baseline="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кваліфікаційним рівнем </a:t>
            </a:r>
            <a:endParaRPr lang="uk-UA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>
        <c:manualLayout>
          <c:xMode val="edge"/>
          <c:yMode val="edge"/>
          <c:x val="0.1692781820538459"/>
          <c:y val="2.6455393845128378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Вища</c:v>
                </c:pt>
                <c:pt idx="1">
                  <c:v>Перша</c:v>
                </c:pt>
                <c:pt idx="2">
                  <c:v>Спеціаст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11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A0-4241-B59B-218DC7CB4B7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>
              <a:latin typeface="Monotype Corsiva" pitchFamily="66" charset="0"/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95B42-965F-4944-9898-DD3DB2A74D49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11256-F5A4-4E96-908A-90FA871C3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1833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11256-F5A4-4E96-908A-90FA871C3B2B}" type="slidenum">
              <a:rPr lang="uk-UA" smtClean="0"/>
              <a:pPr/>
              <a:t>57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5E336-5B2B-4AEA-90CE-0C6605558CF8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dzvinochok78@gmail.com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groups/519894698482375/" TargetMode="Externa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13" Type="http://schemas.openxmlformats.org/officeDocument/2006/relationships/image" Target="../media/image204.jpeg"/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12" Type="http://schemas.openxmlformats.org/officeDocument/2006/relationships/image" Target="../media/image203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7.jpeg"/><Relationship Id="rId11" Type="http://schemas.openxmlformats.org/officeDocument/2006/relationships/image" Target="../media/image202.jpeg"/><Relationship Id="rId5" Type="http://schemas.openxmlformats.org/officeDocument/2006/relationships/image" Target="../media/image196.jpeg"/><Relationship Id="rId10" Type="http://schemas.openxmlformats.org/officeDocument/2006/relationships/image" Target="../media/image201.jpeg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Relationship Id="rId14" Type="http://schemas.openxmlformats.org/officeDocument/2006/relationships/image" Target="../media/image20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image" Target="../media/image234.png"/><Relationship Id="rId7" Type="http://schemas.openxmlformats.org/officeDocument/2006/relationships/image" Target="../media/image238.jpe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7.jpeg"/><Relationship Id="rId5" Type="http://schemas.openxmlformats.org/officeDocument/2006/relationships/image" Target="../media/image236.png"/><Relationship Id="rId4" Type="http://schemas.openxmlformats.org/officeDocument/2006/relationships/image" Target="../media/image235.jpeg"/><Relationship Id="rId9" Type="http://schemas.openxmlformats.org/officeDocument/2006/relationships/image" Target="../media/image24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1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jpeg"/><Relationship Id="rId3" Type="http://schemas.openxmlformats.org/officeDocument/2006/relationships/image" Target="../media/image253.jpeg"/><Relationship Id="rId7" Type="http://schemas.openxmlformats.org/officeDocument/2006/relationships/image" Target="../media/image257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jpeg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7" Type="http://schemas.openxmlformats.org/officeDocument/2006/relationships/image" Target="../media/image264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7" Type="http://schemas.openxmlformats.org/officeDocument/2006/relationships/image" Target="../media/image270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jpeg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eg"/><Relationship Id="rId3" Type="http://schemas.openxmlformats.org/officeDocument/2006/relationships/image" Target="../media/image272.jpeg"/><Relationship Id="rId7" Type="http://schemas.openxmlformats.org/officeDocument/2006/relationships/image" Target="../media/image276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jpeg"/><Relationship Id="rId3" Type="http://schemas.openxmlformats.org/officeDocument/2006/relationships/image" Target="../media/image281.png"/><Relationship Id="rId7" Type="http://schemas.openxmlformats.org/officeDocument/2006/relationships/image" Target="../media/image285.jpe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4.jpeg"/><Relationship Id="rId5" Type="http://schemas.openxmlformats.org/officeDocument/2006/relationships/image" Target="../media/image283.png"/><Relationship Id="rId4" Type="http://schemas.openxmlformats.org/officeDocument/2006/relationships/image" Target="../media/image282.png"/><Relationship Id="rId9" Type="http://schemas.openxmlformats.org/officeDocument/2006/relationships/image" Target="../media/image28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jpeg"/><Relationship Id="rId3" Type="http://schemas.openxmlformats.org/officeDocument/2006/relationships/image" Target="../media/image294.png"/><Relationship Id="rId7" Type="http://schemas.openxmlformats.org/officeDocument/2006/relationships/image" Target="../media/image298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4" Type="http://schemas.openxmlformats.org/officeDocument/2006/relationships/image" Target="../media/image295.png"/><Relationship Id="rId9" Type="http://schemas.openxmlformats.org/officeDocument/2006/relationships/image" Target="../media/image30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4.jpeg"/><Relationship Id="rId4" Type="http://schemas.openxmlformats.org/officeDocument/2006/relationships/image" Target="../media/image30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7" Type="http://schemas.openxmlformats.org/officeDocument/2006/relationships/image" Target="../media/image310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9.jpeg"/><Relationship Id="rId5" Type="http://schemas.openxmlformats.org/officeDocument/2006/relationships/image" Target="../media/image308.jpeg"/><Relationship Id="rId4" Type="http://schemas.openxmlformats.org/officeDocument/2006/relationships/image" Target="../media/image30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7.jpeg"/><Relationship Id="rId4" Type="http://schemas.openxmlformats.org/officeDocument/2006/relationships/image" Target="../media/image31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741368"/>
          </a:xfrm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uk-UA" sz="1800" b="1" dirty="0">
                <a:solidFill>
                  <a:schemeClr val="tx2"/>
                </a:solidFill>
                <a:latin typeface="Monotype Corsiva" pitchFamily="66" charset="0"/>
              </a:rPr>
              <a:t>У</a:t>
            </a:r>
            <a:r>
              <a:rPr lang="uk-UA" sz="1800" b="1" dirty="0" smtClean="0">
                <a:solidFill>
                  <a:schemeClr val="tx2"/>
                </a:solidFill>
                <a:latin typeface="Monotype Corsiva" pitchFamily="66" charset="0"/>
              </a:rPr>
              <a:t>правління освіти, релігій та у справах національностей</a:t>
            </a:r>
            <a:br>
              <a:rPr lang="uk-UA" sz="1800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uk-UA" sz="1800" b="1" dirty="0">
                <a:solidFill>
                  <a:schemeClr val="tx2"/>
                </a:solidFill>
                <a:latin typeface="Monotype Corsiva" pitchFamily="66" charset="0"/>
              </a:rPr>
              <a:t>В</a:t>
            </a:r>
            <a:r>
              <a:rPr lang="uk-UA" sz="1800" b="1" dirty="0" smtClean="0">
                <a:solidFill>
                  <a:schemeClr val="tx2"/>
                </a:solidFill>
                <a:latin typeface="Monotype Corsiva" pitchFamily="66" charset="0"/>
              </a:rPr>
              <a:t>иконавчого комітету</a:t>
            </a:r>
            <a:br>
              <a:rPr lang="uk-UA" sz="1800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uk-UA" sz="1800" b="1" dirty="0" smtClean="0">
                <a:solidFill>
                  <a:schemeClr val="tx2"/>
                </a:solidFill>
                <a:latin typeface="Monotype Corsiva" pitchFamily="66" charset="0"/>
              </a:rPr>
              <a:t>Хустської міської ради</a:t>
            </a:r>
            <a:br>
              <a:rPr lang="uk-UA" sz="1800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uk-UA" sz="1800" b="1" dirty="0" smtClean="0">
                <a:solidFill>
                  <a:schemeClr val="tx2"/>
                </a:solidFill>
                <a:latin typeface="Monotype Corsiva" pitchFamily="66" charset="0"/>
              </a:rPr>
              <a:t>Дошкільний навчальний заклад(ясла-садок) №3 «Дзвіночок»</a:t>
            </a:r>
            <a:br>
              <a:rPr lang="uk-UA" sz="1800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uk-UA" sz="1800" b="1" dirty="0" err="1" smtClean="0">
                <a:solidFill>
                  <a:schemeClr val="tx2"/>
                </a:solidFill>
                <a:latin typeface="Monotype Corsiva" pitchFamily="66" charset="0"/>
              </a:rPr>
              <a:t>м.Хуст</a:t>
            </a:r>
            <a:r>
              <a:rPr lang="uk-UA" sz="1800" b="1" dirty="0" smtClean="0">
                <a:solidFill>
                  <a:schemeClr val="tx2"/>
                </a:solidFill>
                <a:latin typeface="Monotype Corsiva" pitchFamily="66" charset="0"/>
              </a:rPr>
              <a:t>, вул. Жайворонкова, 1а</a:t>
            </a:r>
            <a:br>
              <a:rPr lang="uk-UA" sz="1800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uk-UA" sz="1800" b="1" dirty="0" err="1" smtClean="0">
                <a:solidFill>
                  <a:schemeClr val="tx2"/>
                </a:solidFill>
                <a:latin typeface="Monotype Corsiva" pitchFamily="66" charset="0"/>
              </a:rPr>
              <a:t>ел.адреса</a:t>
            </a:r>
            <a:r>
              <a:rPr lang="uk-UA" sz="1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Monotype Corsiva" panose="03010101010201010101" pitchFamily="66" charset="0"/>
                <a:hlinkClick r:id="rId2"/>
              </a:rPr>
              <a:t>dzvinochok78@gmail.com</a:t>
            </a:r>
            <a:r>
              <a:rPr lang="uk-UA" sz="20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/>
            </a:r>
            <a:br>
              <a:rPr lang="uk-UA" sz="20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uk-UA" sz="20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сайт </a:t>
            </a:r>
            <a:r>
              <a:rPr lang="en-US" sz="20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http</a:t>
            </a:r>
            <a:r>
              <a:rPr lang="uk-UA" sz="20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://</a:t>
            </a:r>
            <a:r>
              <a:rPr lang="en-US" sz="20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dzvinochok3</a:t>
            </a:r>
            <a:r>
              <a:rPr lang="uk-UA" sz="20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.</a:t>
            </a:r>
            <a:r>
              <a:rPr lang="en-US" sz="20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in</a:t>
            </a:r>
            <a:r>
              <a:rPr lang="uk-UA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.</a:t>
            </a:r>
            <a:r>
              <a:rPr lang="en-US" sz="2000" b="1" dirty="0" err="1" smtClean="0">
                <a:solidFill>
                  <a:schemeClr val="tx2"/>
                </a:solidFill>
                <a:latin typeface="Monotype Corsiva" panose="03010101010201010101" pitchFamily="66" charset="0"/>
              </a:rPr>
              <a:t>ua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Матеріали на 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I </a:t>
            </a: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(міський) етап</a:t>
            </a:r>
            <a:b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обласного конкурсу</a:t>
            </a:r>
            <a:b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«Кращий заклад</a:t>
            </a:r>
            <a:b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дошкільної освіти </a:t>
            </a:r>
            <a:b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у 2019»</a:t>
            </a:r>
            <a:b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1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ХУСТ - 2019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0" y="-27609"/>
            <a:ext cx="9180511" cy="6873986"/>
            <a:chOff x="-36511" y="-27609"/>
            <a:chExt cx="9180511" cy="6873986"/>
          </a:xfrm>
        </p:grpSpPr>
        <p:pic>
          <p:nvPicPr>
            <p:cNvPr id="1026" name="Picture 2" descr="C:\Documents and Settings\User\Рабочий стол\depositphotos_91038696-stock-photo-floral-frame-summer-backgroun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28" r="6376"/>
            <a:stretch/>
          </p:blipFill>
          <p:spPr bwMode="auto">
            <a:xfrm>
              <a:off x="7804298" y="-27609"/>
              <a:ext cx="1339702" cy="6873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Documents and Settings\User\Рабочий стол\depositphotos_91038696-stock-photo-floral-frame-summer-backgroun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28" r="6376"/>
            <a:stretch/>
          </p:blipFill>
          <p:spPr bwMode="auto">
            <a:xfrm rot="10800000">
              <a:off x="-36511" y="-27609"/>
              <a:ext cx="1339702" cy="6873986"/>
            </a:xfrm>
            <a:prstGeom prst="rect">
              <a:avLst/>
            </a:prstGeom>
            <a:noFill/>
            <a:scene3d>
              <a:camera prst="orthographicFront">
                <a:rot lat="0" lon="3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47664" y="244247"/>
            <a:ext cx="619268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uk-UA" altLang="uk-UA" sz="20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uk-UA" altLang="uk-UA" sz="20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«</a:t>
            </a:r>
            <a:r>
              <a:rPr lang="uk-UA" altLang="uk-UA" sz="2000" b="1" u="sng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Виховання велика справа: воно вирішує долю людини»</a:t>
            </a:r>
          </a:p>
          <a:p>
            <a:pPr algn="ctr">
              <a:defRPr/>
            </a:pP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                                                             </a:t>
            </a:r>
            <a:r>
              <a:rPr lang="uk-UA" altLang="uk-UA" sz="2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В.Бєлінський</a:t>
            </a:r>
            <a:endParaRPr lang="uk-UA" altLang="uk-UA" sz="20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Мета </a:t>
            </a:r>
            <a:r>
              <a:rPr lang="uk-UA" alt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закладу</a:t>
            </a: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 rot="10800000" flipV="1">
            <a:off x="1361286" y="979982"/>
            <a:ext cx="656544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uk-UA" altLang="uk-UA" b="1" i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>
              <a:defRPr/>
            </a:pPr>
            <a:endParaRPr lang="uk-UA" altLang="uk-UA" b="1" i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uk-UA" altLang="uk-UA" b="1" i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Створення 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умов для </a:t>
            </a: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фізичного 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та психічного розвитку </a:t>
            </a: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дітей</a:t>
            </a:r>
          </a:p>
          <a:p>
            <a:pPr algn="ctr">
              <a:defRPr/>
            </a:pP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Виховання та навчання дітей , підготовка до шкільного життя</a:t>
            </a:r>
          </a:p>
          <a:p>
            <a:pPr algn="ctr">
              <a:defRPr/>
            </a:pP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Допомога 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батькам у виборі  шляхів та методів  </a:t>
            </a: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виховання</a:t>
            </a:r>
            <a:endParaRPr lang="ru-RU" altLang="uk-UA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8502827">
            <a:off x="3397088" y="2933088"/>
            <a:ext cx="769937" cy="23971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1626117" y="3331155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Матеріально – технічне забезпечення </a:t>
            </a:r>
            <a:endParaRPr lang="uk-UA" dirty="0"/>
          </a:p>
        </p:txBody>
      </p:sp>
      <p:sp>
        <p:nvSpPr>
          <p:cNvPr id="6" name="Овал 5"/>
          <p:cNvSpPr/>
          <p:nvPr/>
        </p:nvSpPr>
        <p:spPr>
          <a:xfrm>
            <a:off x="4413148" y="3386052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Освітньо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– виховна робота </a:t>
            </a:r>
            <a:endParaRPr lang="uk-UA" dirty="0"/>
          </a:p>
        </p:txBody>
      </p:sp>
      <p:sp>
        <p:nvSpPr>
          <p:cNvPr id="9" name="Стрелка вправо 8"/>
          <p:cNvSpPr/>
          <p:nvPr/>
        </p:nvSpPr>
        <p:spPr>
          <a:xfrm rot="8502827">
            <a:off x="4101544" y="4368576"/>
            <a:ext cx="604838" cy="1603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0" name="Стрелка вправо 9"/>
          <p:cNvSpPr/>
          <p:nvPr/>
        </p:nvSpPr>
        <p:spPr>
          <a:xfrm rot="6135198">
            <a:off x="4676239" y="4446718"/>
            <a:ext cx="604838" cy="50466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1730024" y="4683359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Робота з кадрами </a:t>
            </a:r>
            <a:endParaRPr lang="uk-UA" dirty="0"/>
          </a:p>
        </p:txBody>
      </p:sp>
      <p:sp>
        <p:nvSpPr>
          <p:cNvPr id="13" name="Овал 12"/>
          <p:cNvSpPr/>
          <p:nvPr/>
        </p:nvSpPr>
        <p:spPr>
          <a:xfrm>
            <a:off x="3672269" y="5201156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Робота з дітьми  </a:t>
            </a:r>
            <a:endParaRPr lang="uk-UA" dirty="0"/>
          </a:p>
        </p:txBody>
      </p:sp>
      <p:sp>
        <p:nvSpPr>
          <p:cNvPr id="14" name="Овал 13"/>
          <p:cNvSpPr/>
          <p:nvPr/>
        </p:nvSpPr>
        <p:spPr>
          <a:xfrm>
            <a:off x="5720102" y="4780841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Робота з батьками </a:t>
            </a:r>
            <a:endParaRPr lang="uk-UA" dirty="0"/>
          </a:p>
        </p:txBody>
      </p:sp>
      <p:sp>
        <p:nvSpPr>
          <p:cNvPr id="15" name="Стрелка вправо 14"/>
          <p:cNvSpPr/>
          <p:nvPr/>
        </p:nvSpPr>
        <p:spPr>
          <a:xfrm rot="2523058">
            <a:off x="5515802" y="4578547"/>
            <a:ext cx="604838" cy="1603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6" name="Стрелка вправо 15"/>
          <p:cNvSpPr/>
          <p:nvPr/>
        </p:nvSpPr>
        <p:spPr>
          <a:xfrm rot="2573502">
            <a:off x="4259037" y="2942129"/>
            <a:ext cx="769937" cy="23971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animBg="1"/>
      <p:bldP spid="5" grpId="0" animBg="1"/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196752"/>
            <a:ext cx="58864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4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uk-UA" altLang="uk-UA" sz="24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endParaRPr lang="uk-UA" altLang="uk-UA" sz="2400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endParaRPr lang="uk-UA" altLang="uk-UA" sz="2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endParaRPr lang="uk-UA" altLang="uk-UA" sz="24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любити дитину;</a:t>
            </a:r>
            <a:b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берегти здоров'я дитини, зміцнювати та відновлювати його;</a:t>
            </a:r>
            <a:b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формувати ціннісні орієнтири, відкрите ставлення до оточуючих людей;</a:t>
            </a:r>
            <a:b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створити умови для розвитку та саморозвитку дитини, іі життєвої компетентності</a:t>
            </a:r>
            <a:r>
              <a:rPr lang="uk-UA" altLang="uk-UA" b="1" dirty="0" smtClean="0">
                <a:latin typeface="Monotype Corsiva" pitchFamily="66" charset="0"/>
              </a:rPr>
              <a:t/>
            </a:r>
            <a:br>
              <a:rPr lang="uk-UA" altLang="uk-UA" b="1" dirty="0" smtClean="0">
                <a:latin typeface="Monotype Corsiva" pitchFamily="66" charset="0"/>
              </a:rPr>
            </a:br>
            <a:endParaRPr lang="uk-UA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548681"/>
            <a:ext cx="63367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«</a:t>
            </a:r>
            <a:r>
              <a:rPr lang="ru-RU" b="1" i="1" dirty="0" err="1" smtClean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Найкращий</a:t>
            </a:r>
            <a:r>
              <a:rPr lang="ru-RU" b="1" i="1" dirty="0" smtClean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 </a:t>
            </a:r>
            <a:r>
              <a:rPr lang="ru-RU" b="1" i="1" dirty="0" err="1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спосіб</a:t>
            </a:r>
            <a:r>
              <a:rPr lang="ru-RU" b="1" i="1" dirty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 </a:t>
            </a:r>
            <a:r>
              <a:rPr lang="ru-RU" b="1" i="1" dirty="0" err="1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зробити</a:t>
            </a:r>
            <a:r>
              <a:rPr lang="ru-RU" b="1" i="1" dirty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 </a:t>
            </a:r>
            <a:r>
              <a:rPr lang="ru-RU" b="1" i="1" dirty="0" err="1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дитину</a:t>
            </a:r>
            <a:r>
              <a:rPr lang="ru-RU" b="1" i="1" dirty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 </a:t>
            </a:r>
            <a:r>
              <a:rPr lang="ru-RU" b="1" i="1" dirty="0" err="1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хорошою</a:t>
            </a:r>
            <a:r>
              <a:rPr lang="ru-RU" b="1" i="1" dirty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 </a:t>
            </a:r>
            <a:r>
              <a:rPr lang="ru-RU" b="1" i="1" dirty="0" smtClean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– </a:t>
            </a:r>
          </a:p>
          <a:p>
            <a:pPr algn="ctr"/>
            <a:r>
              <a:rPr lang="ru-RU" b="1" i="1" dirty="0" err="1" smtClean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це</a:t>
            </a:r>
            <a:r>
              <a:rPr lang="ru-RU" b="1" i="1" dirty="0" smtClean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 </a:t>
            </a:r>
            <a:r>
              <a:rPr lang="ru-RU" b="1" i="1" dirty="0" err="1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зробити</a:t>
            </a:r>
            <a:r>
              <a:rPr lang="ru-RU" b="1" i="1" dirty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 </a:t>
            </a:r>
            <a:r>
              <a:rPr lang="ru-RU" b="1" i="1" dirty="0" err="1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її</a:t>
            </a:r>
            <a:r>
              <a:rPr lang="ru-RU" b="1" i="1" dirty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 </a:t>
            </a:r>
            <a:r>
              <a:rPr lang="ru-RU" b="1" i="1" dirty="0" err="1" smtClean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щасливою</a:t>
            </a:r>
            <a:r>
              <a:rPr lang="ru-RU" b="1" i="1" dirty="0" smtClean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»</a:t>
            </a:r>
            <a:endParaRPr lang="ru-RU" dirty="0">
              <a:solidFill>
                <a:schemeClr val="tx2"/>
              </a:solidFill>
              <a:latin typeface="Monotype Corsiva" pitchFamily="66" charset="0"/>
              <a:ea typeface="Times New Roman"/>
            </a:endParaRPr>
          </a:p>
          <a:p>
            <a:pPr algn="r"/>
            <a:r>
              <a:rPr lang="ru-RU" dirty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Оскар </a:t>
            </a: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Уайльд</a:t>
            </a:r>
          </a:p>
          <a:p>
            <a:pPr algn="r"/>
            <a:endParaRPr lang="ru-RU" altLang="uk-UA" sz="2800" b="1" u="sng" dirty="0">
              <a:solidFill>
                <a:schemeClr val="tx2"/>
              </a:solidFill>
              <a:latin typeface="Times New Roman"/>
            </a:endParaRPr>
          </a:p>
          <a:p>
            <a:pPr algn="ctr"/>
            <a:r>
              <a:rPr lang="uk-UA" altLang="uk-UA" sz="2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Місія нашого закладу:</a:t>
            </a:r>
            <a:endParaRPr lang="uk-UA" sz="28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>
            <a:off x="1259632" y="332656"/>
            <a:ext cx="7056784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kern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Освітньо</a:t>
            </a:r>
            <a:r>
              <a:rPr lang="ru-RU" sz="2000" i="1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–</a:t>
            </a:r>
            <a:r>
              <a:rPr lang="ru-RU" sz="2000" i="1" kern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виховну</a:t>
            </a:r>
            <a:r>
              <a:rPr lang="ru-RU" sz="2000" i="1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роботу  у  </a:t>
            </a:r>
            <a:r>
              <a:rPr lang="ru-RU" sz="2000" i="1" kern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закладі</a:t>
            </a:r>
            <a:r>
              <a:rPr lang="ru-RU" sz="2000" i="1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endParaRPr lang="ru-RU" sz="2000" i="1" kern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anose="03010101010201010101" pitchFamily="66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kern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забезпечують</a:t>
            </a:r>
            <a:r>
              <a:rPr lang="ru-RU" sz="2000" i="1" kern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34 </a:t>
            </a:r>
            <a:r>
              <a:rPr lang="ru-RU" sz="2000" i="1" kern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педагогічні</a:t>
            </a:r>
            <a:r>
              <a:rPr lang="ru-RU" sz="2000" i="1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2000" i="1" kern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працівники</a:t>
            </a:r>
            <a:r>
              <a:rPr lang="ru-RU" sz="2000" i="1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, з них: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-1 </a:t>
            </a:r>
            <a:r>
              <a:rPr lang="ru-RU" sz="2000" i="1" kern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завідувач</a:t>
            </a:r>
            <a:r>
              <a:rPr lang="ru-RU" sz="2000" i="1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kern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-1 </a:t>
            </a:r>
            <a:r>
              <a:rPr lang="ru-RU" sz="2000" i="1" kern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вихователь</a:t>
            </a:r>
            <a:r>
              <a:rPr lang="ru-RU" sz="2000" i="1" kern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-методист, </a:t>
            </a:r>
            <a:endParaRPr lang="ru-RU" sz="2000" i="1" kern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anose="03010101010201010101" pitchFamily="66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-1 </a:t>
            </a:r>
            <a:r>
              <a:rPr lang="ru-RU" sz="2000" i="1" kern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практичний</a:t>
            </a:r>
            <a:r>
              <a:rPr lang="ru-RU" sz="2000" i="1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психолог,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-3 </a:t>
            </a:r>
            <a:r>
              <a:rPr lang="ru-RU" sz="2000" i="1" kern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музичні</a:t>
            </a:r>
            <a:r>
              <a:rPr lang="ru-RU" sz="2000" i="1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2000" i="1" kern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керівники</a:t>
            </a:r>
            <a:r>
              <a:rPr lang="ru-RU" sz="2000" i="1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-28 </a:t>
            </a:r>
            <a:r>
              <a:rPr lang="ru-RU" sz="2000" i="1" kern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вихователів</a:t>
            </a:r>
            <a:endParaRPr lang="ru-RU" sz="2000" i="1" kern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9219" name="Рисунок 2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b="19793"/>
          <a:stretch/>
        </p:blipFill>
        <p:spPr bwMode="auto">
          <a:xfrm>
            <a:off x="2158910" y="2489319"/>
            <a:ext cx="518622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кутник 2"/>
          <p:cNvSpPr/>
          <p:nvPr/>
        </p:nvSpPr>
        <p:spPr>
          <a:xfrm>
            <a:off x="2158910" y="5657671"/>
            <a:ext cx="5186222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Педагогічне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кредо: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Щоб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в очах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дитячих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запалилися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промінчики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ти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маєш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запалити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в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собі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серце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                                            В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.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Сухомлинський</a:t>
            </a:r>
            <a:endParaRPr lang="ru-RU" b="1" i="0" dirty="0">
              <a:solidFill>
                <a:schemeClr val="tx2">
                  <a:lumMod val="75000"/>
                </a:schemeClr>
              </a:solidFill>
              <a:effectLst/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/>
          </a:blip>
          <a:srcRect t="1" b="27482"/>
          <a:stretch/>
        </p:blipFill>
        <p:spPr>
          <a:xfrm>
            <a:off x="2176853" y="836712"/>
            <a:ext cx="5161845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345508" y="4005064"/>
            <a:ext cx="4824536" cy="25853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Колектив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ДНЗ —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це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колектив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однодумців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, робота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яких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підпорядкована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спільній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меті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—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виховання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всебічно-розвиненої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творчої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особистості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Використовуючи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нові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підходи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до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організації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навчально-виховного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процесу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педагогічний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колектив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взяв на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озброєння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один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із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кращих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здобутків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педагогічної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науки —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творчу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спадщину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педагога-</a:t>
            </a:r>
            <a:r>
              <a:rPr lang="ru-RU" altLang="uk-UA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гуманіста</a:t>
            </a:r>
            <a:r>
              <a:rPr lang="ru-RU" alt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                           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В.О.Сухомлинського</a:t>
            </a:r>
            <a:r>
              <a:rPr lang="ru-RU" altLang="uk-UA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Характеристика</a:t>
            </a:r>
            <a:b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педагогічного колективу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37421577"/>
              </p:ext>
            </p:extLst>
          </p:nvPr>
        </p:nvGraphicFramePr>
        <p:xfrm>
          <a:off x="4716016" y="3356992"/>
          <a:ext cx="3336032" cy="253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683568" y="1988840"/>
          <a:ext cx="388843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77956204"/>
              </p:ext>
            </p:extLst>
          </p:nvPr>
        </p:nvGraphicFramePr>
        <p:xfrm>
          <a:off x="1187624" y="2204864"/>
          <a:ext cx="424847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Chart bld="category"/>
        </p:bldSub>
      </p:bldGraphic>
      <p:bldGraphic spid="5" grpId="0">
        <p:bldSub>
          <a:bldChart bld="category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570818" y="1374767"/>
            <a:ext cx="4055438" cy="84708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altLang="uk-UA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31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Полінкевич</a:t>
            </a:r>
            <a:r>
              <a:rPr lang="en-US" altLang="uk-UA" sz="31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en-US" altLang="uk-UA" sz="31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31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Маріанна Михайлівна</a:t>
            </a:r>
            <a:br>
              <a:rPr lang="uk-UA" altLang="uk-UA" sz="31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endParaRPr lang="ru-RU" altLang="uk-UA" sz="310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2291" name="Объект 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1034674">
            <a:off x="1587734" y="410492"/>
            <a:ext cx="2091243" cy="31621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5364" name="Прямокутник 1"/>
          <p:cNvSpPr>
            <a:spLocks noChangeArrowheads="1"/>
          </p:cNvSpPr>
          <p:nvPr/>
        </p:nvSpPr>
        <p:spPr bwMode="auto">
          <a:xfrm>
            <a:off x="4113580" y="781750"/>
            <a:ext cx="26909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altLang="uk-UA" sz="32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altLang="uk-UA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Завідувач</a:t>
            </a:r>
            <a:endParaRPr lang="uk-UA" altLang="uk-UA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49244" y="2565734"/>
            <a:ext cx="1784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(стаж   11 років)</a:t>
            </a:r>
            <a:endParaRPr lang="uk-UA" altLang="uk-UA" sz="2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3988" y="31050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defRPr/>
            </a:pP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професійна кваліфікація «викладач </a:t>
            </a: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педагогіки та методик дошкільної освіти. Організатор дошкільної освіти»</a:t>
            </a:r>
            <a:endParaRPr lang="uk-UA" dirty="0">
              <a:solidFill>
                <a:srgbClr val="4F81BD">
                  <a:lumMod val="50000"/>
                </a:srgbClr>
              </a:solidFill>
            </a:endParaRPr>
          </a:p>
        </p:txBody>
      </p:sp>
      <p:pic>
        <p:nvPicPr>
          <p:cNvPr id="1026" name="Picture 2" descr="C:\Users\User\Desktop\IMG_7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66141">
            <a:off x="1531584" y="4378553"/>
            <a:ext cx="1296144" cy="172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IMG_7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5883">
            <a:off x="3062315" y="4526079"/>
            <a:ext cx="140415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Desktop\IMG_7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8796" y="3849047"/>
            <a:ext cx="1354788" cy="188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User\Desktop\IMG_70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80290">
            <a:off x="6189172" y="4596177"/>
            <a:ext cx="151216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кутник 2"/>
          <p:cNvSpPr>
            <a:spLocks noChangeArrowheads="1"/>
          </p:cNvSpPr>
          <p:nvPr/>
        </p:nvSpPr>
        <p:spPr bwMode="auto">
          <a:xfrm>
            <a:off x="2699792" y="2889086"/>
            <a:ext cx="4968552" cy="353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uk-UA" altLang="uk-UA" sz="2800" u="sng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Професійне кредо:</a:t>
            </a:r>
            <a:endParaRPr lang="ru-RU" altLang="uk-UA" sz="2800" u="sng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«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Кращих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результатів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досягає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не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обовязково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той у кого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найрозумніша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голова, а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швидше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той,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хто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краще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від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всіх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вміє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координувати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роботу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своїх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розумних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і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талановитих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колег</a:t>
            </a: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alt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                            </a:t>
            </a:r>
            <a:r>
              <a:rPr lang="ru-RU" altLang="uk-UA" sz="2800" u="sng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Вільям</a:t>
            </a:r>
            <a:r>
              <a:rPr lang="ru-RU" altLang="uk-UA" sz="2800" u="sng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Джонс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1619672" y="606167"/>
            <a:ext cx="3675831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uk-UA" sz="2800" u="sng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Життєве</a:t>
            </a:r>
            <a:r>
              <a:rPr lang="ru-RU" altLang="uk-UA" sz="2800" u="sng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кредо:</a:t>
            </a:r>
          </a:p>
          <a:p>
            <a:pPr algn="ctr">
              <a:defRPr/>
            </a:pPr>
            <a:r>
              <a:rPr lang="ru-RU" altLang="uk-UA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«</a:t>
            </a:r>
            <a:r>
              <a:rPr lang="ru-RU" altLang="uk-UA" sz="28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Вірте</a:t>
            </a:r>
            <a:r>
              <a:rPr lang="ru-RU" altLang="uk-UA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в людей, і вони </a:t>
            </a:r>
            <a:r>
              <a:rPr lang="ru-RU" altLang="uk-UA" sz="28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зроблять</a:t>
            </a:r>
            <a:r>
              <a:rPr lang="ru-RU" altLang="uk-UA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все, </a:t>
            </a:r>
            <a:r>
              <a:rPr lang="ru-RU" altLang="uk-UA" sz="28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щоб</a:t>
            </a:r>
            <a:r>
              <a:rPr lang="ru-RU" altLang="uk-UA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виправдати</a:t>
            </a:r>
            <a:r>
              <a:rPr lang="ru-RU" altLang="uk-UA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вашу </a:t>
            </a:r>
            <a:r>
              <a:rPr lang="ru-RU" altLang="uk-UA" sz="28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довіру</a:t>
            </a:r>
            <a:r>
              <a:rPr lang="ru-RU" altLang="uk-UA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altLang="uk-UA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              </a:t>
            </a:r>
            <a:r>
              <a:rPr lang="ru-RU" altLang="uk-UA" sz="2800" i="1" u="sng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Максвелл </a:t>
            </a:r>
            <a:r>
              <a:rPr lang="ru-RU" altLang="uk-UA" sz="2800" i="1" u="sng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Джон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211960" y="2958094"/>
            <a:ext cx="3600400" cy="372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              </a:t>
            </a:r>
            <a:r>
              <a:rPr lang="uk-UA" sz="2400" u="sng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Педагогічне кредо:</a:t>
            </a:r>
            <a:r>
              <a:rPr lang="uk-UA" u="sng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/>
            </a:r>
            <a:br>
              <a:rPr lang="uk-UA" u="sng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uk-UA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     </a:t>
            </a:r>
            <a:r>
              <a:rPr lang="uk-UA" sz="20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Педагог не може і не має права зупинятися на досягнутому.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/>
            </a:r>
            <a:b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uk-UA" sz="20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Він має бути обізнаний з передовим досвідом,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0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постійно оновлювати свої знання, час змушує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0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до пошуку нових шляхів і форм роботи,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0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щоб допомагали педагогу піднятися на рівень,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0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який міг би задовольнити  запити батьків та дітей</a:t>
            </a:r>
            <a:r>
              <a:rPr lang="uk-UA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.</a:t>
            </a:r>
            <a:r>
              <a:rPr lang="uk-UA" sz="1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+mj-ea"/>
                <a:cs typeface="+mj-cs"/>
              </a:rPr>
              <a:t/>
            </a:r>
            <a:br>
              <a:rPr lang="uk-UA" sz="1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+mj-ea"/>
                <a:cs typeface="+mj-cs"/>
              </a:rPr>
            </a:br>
            <a:r>
              <a:rPr lang="uk-UA" sz="1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+mj-ea"/>
                <a:cs typeface="+mj-cs"/>
              </a:rPr>
              <a:t> . 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531" name="Прямокутник 8"/>
          <p:cNvSpPr>
            <a:spLocks noChangeArrowheads="1"/>
          </p:cNvSpPr>
          <p:nvPr/>
        </p:nvSpPr>
        <p:spPr bwMode="auto">
          <a:xfrm>
            <a:off x="3507713" y="834436"/>
            <a:ext cx="466468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Вихователь-методист </a:t>
            </a:r>
          </a:p>
          <a:p>
            <a:pPr algn="ctr">
              <a:defRPr/>
            </a:pPr>
            <a:r>
              <a:rPr lang="uk-UA" altLang="uk-UA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Тракслер</a:t>
            </a:r>
            <a:r>
              <a:rPr lang="uk-UA" alt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Сільвія </a:t>
            </a:r>
            <a:r>
              <a:rPr lang="uk-UA" altLang="uk-UA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Золтанівна</a:t>
            </a:r>
            <a:r>
              <a:rPr lang="uk-UA" alt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uk-UA" alt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(стаж  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4</a:t>
            </a:r>
            <a:r>
              <a:rPr lang="en-US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6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р., вихователь – методист</a:t>
            </a:r>
          </a:p>
          <a:p>
            <a:pPr algn="ctr">
              <a:defRPr/>
            </a:pPr>
            <a:r>
              <a:rPr lang="uk-UA" alt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б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азова вища, </a:t>
            </a:r>
          </a:p>
          <a:p>
            <a:pPr algn="ctr">
              <a:defRPr/>
            </a:pP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вихователь дитячого садка)</a:t>
            </a:r>
            <a:endParaRPr lang="uk-UA" altLang="uk-UA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21202033">
            <a:off x="1489655" y="394117"/>
            <a:ext cx="2038036" cy="30042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C:\Users\User\Desktop\IMG_7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37969">
            <a:off x="1948867" y="3933056"/>
            <a:ext cx="1584176" cy="2112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кутник 8"/>
          <p:cNvSpPr>
            <a:spLocks noChangeArrowheads="1"/>
          </p:cNvSpPr>
          <p:nvPr/>
        </p:nvSpPr>
        <p:spPr bwMode="auto">
          <a:xfrm>
            <a:off x="4231966" y="188640"/>
            <a:ext cx="340376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Вихователь-методист</a:t>
            </a:r>
            <a:r>
              <a:rPr lang="uk-UA" alt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uk-UA" altLang="uk-UA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Підгорна</a:t>
            </a:r>
            <a:r>
              <a:rPr lang="uk-UA" alt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Романа Віталіївна</a:t>
            </a:r>
          </a:p>
          <a:p>
            <a:pPr algn="ctr">
              <a:defRPr/>
            </a:pPr>
            <a:r>
              <a:rPr lang="uk-UA" alt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(стаж  5 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років)</a:t>
            </a:r>
          </a:p>
          <a:p>
            <a:pPr algn="ctr">
              <a:defRPr/>
            </a:pPr>
            <a:endParaRPr lang="uk-UA" altLang="uk-UA" sz="28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3555" name="Прямоугольник 5"/>
          <p:cNvSpPr>
            <a:spLocks noChangeArrowheads="1"/>
          </p:cNvSpPr>
          <p:nvPr/>
        </p:nvSpPr>
        <p:spPr bwMode="auto">
          <a:xfrm>
            <a:off x="3563889" y="5047212"/>
            <a:ext cx="4176464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8000"/>
                </a:solidFill>
                <a:latin typeface="Monotype Corsiva" pitchFamily="66" charset="0"/>
              </a:rPr>
              <a:t>       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 </a:t>
            </a: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Педагогічне кредо: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algn="just">
              <a:defRPr/>
            </a:pP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Щоб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мати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право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вчити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інших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,  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потрібно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постійно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вчитися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самому …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556" name="Picture 4" descr="C:\Users\User\Desktop\IMG_6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83291">
            <a:off x="1560190" y="460227"/>
            <a:ext cx="2580238" cy="32441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№ VY908416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25657">
            <a:off x="6213136" y="2969203"/>
            <a:ext cx="1433045" cy="2028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ertificate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6288" y="3130685"/>
            <a:ext cx="1435992" cy="2032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62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91260">
            <a:off x="1820965" y="4394708"/>
            <a:ext cx="1676190" cy="2234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48219" y="2115188"/>
            <a:ext cx="29712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uk-UA" sz="16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професійна кваліфікація викладач </a:t>
            </a:r>
            <a:r>
              <a:rPr lang="en-US" sz="16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</a:t>
            </a:r>
            <a:r>
              <a:rPr lang="uk-UA" sz="16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педагогіки та </a:t>
            </a:r>
            <a:r>
              <a:rPr lang="uk-UA" sz="1600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методик</a:t>
            </a:r>
            <a:r>
              <a:rPr lang="uk-UA" sz="16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дошкільної освіти. Організатор дошкільної освіти.</a:t>
            </a:r>
            <a:endParaRPr lang="uk-UA" sz="1600" dirty="0">
              <a:solidFill>
                <a:srgbClr val="4F81BD">
                  <a:lumMod val="5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  <p:bldP spid="23555" grpId="0" build="allAtOnce" animBg="1"/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4184933" y="1880479"/>
            <a:ext cx="3827791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800" b="1" u="sng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Пригара Мирослава Василівна</a:t>
            </a:r>
          </a:p>
          <a:p>
            <a:pPr algn="ctr">
              <a:defRPr/>
            </a:pPr>
            <a:r>
              <a:rPr lang="uk-UA" altLang="uk-UA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(стаж 1</a:t>
            </a:r>
            <a:r>
              <a:rPr lang="en-US" altLang="uk-UA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2</a:t>
            </a:r>
            <a:r>
              <a:rPr lang="uk-UA" alt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років</a:t>
            </a:r>
            <a:r>
              <a:rPr lang="en-US" alt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endParaRPr lang="uk-UA" altLang="uk-UA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uk-UA" alt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спеціаліст </a:t>
            </a:r>
            <a:r>
              <a:rPr lang="en-US" alt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II -</a:t>
            </a:r>
            <a:r>
              <a:rPr lang="ru-RU" alt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uk-UA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категорії</a:t>
            </a:r>
            <a:r>
              <a:rPr lang="ru-RU" alt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)</a:t>
            </a:r>
            <a:endParaRPr lang="uk-UA" altLang="uk-UA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4035" name="Прямокутник 4"/>
          <p:cNvSpPr>
            <a:spLocks noChangeArrowheads="1"/>
          </p:cNvSpPr>
          <p:nvPr/>
        </p:nvSpPr>
        <p:spPr bwMode="auto">
          <a:xfrm>
            <a:off x="4499992" y="260648"/>
            <a:ext cx="28083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Практичний</a:t>
            </a:r>
            <a:r>
              <a:rPr lang="uk-UA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психолог</a:t>
            </a:r>
            <a:r>
              <a:rPr lang="uk-UA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46085" name="Picture 5" descr="C:\Users\User\Desktop\IMG_6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17673">
            <a:off x="1730826" y="591950"/>
            <a:ext cx="2505506" cy="33406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467544" y="278092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Monotype Corsiva" pitchFamily="66" charset="0"/>
              </a:rPr>
              <a:t> 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69507" y="3353529"/>
            <a:ext cx="33413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b="1" dirty="0" smtClean="0">
              <a:solidFill>
                <a:srgbClr val="4F81BD">
                  <a:lumMod val="50000"/>
                </a:srgbClr>
              </a:solidFill>
              <a:latin typeface="Monotype Corsiva" pitchFamily="66" charset="0"/>
            </a:endParaRPr>
          </a:p>
          <a:p>
            <a:pPr lvl="0" algn="ctr">
              <a:defRPr/>
            </a:pPr>
            <a:endParaRPr lang="ru-RU" b="1" dirty="0">
              <a:solidFill>
                <a:srgbClr val="4F81BD">
                  <a:lumMod val="50000"/>
                </a:srgbClr>
              </a:solidFill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За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кінчила МЕГУ ім. 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ак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С.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Дем</a:t>
            </a: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’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янчука</a:t>
            </a: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,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за кваліфікацією «практичний психолог в закладах освіти»</a:t>
            </a:r>
            <a:endParaRPr lang="uk-UA" dirty="0">
              <a:solidFill>
                <a:srgbClr val="4F81BD">
                  <a:lumMod val="5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кутник 1"/>
          <p:cNvSpPr>
            <a:spLocks noChangeArrowheads="1"/>
          </p:cNvSpPr>
          <p:nvPr/>
        </p:nvSpPr>
        <p:spPr bwMode="auto">
          <a:xfrm>
            <a:off x="4693945" y="5862638"/>
            <a:ext cx="1847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altLang="uk-UA" sz="2400" b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uk-UA" sz="24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944563"/>
            <a:ext cx="5690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altLang="uk-UA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Подорож </a:t>
            </a:r>
          </a:p>
          <a:p>
            <a:pPr algn="ctr" eaLnBrk="1" hangingPunct="1">
              <a:defRPr/>
            </a:pPr>
            <a:r>
              <a:rPr lang="uk-UA" altLang="uk-UA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до «Дзвіночка»</a:t>
            </a:r>
            <a:endParaRPr lang="ru-RU" altLang="uk-UA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User\Рабочий стол\depositphotos_91038696-stock-photo-floral-frame-summer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8" r="6376"/>
          <a:stretch/>
        </p:blipFill>
        <p:spPr bwMode="auto">
          <a:xfrm>
            <a:off x="7840809" y="-27609"/>
            <a:ext cx="1339702" cy="68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User\Рабочий стол\depositphotos_91038696-stock-photo-floral-frame-summer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8" r="6376"/>
          <a:stretch/>
        </p:blipFill>
        <p:spPr bwMode="auto">
          <a:xfrm rot="10800000">
            <a:off x="0" y="-27609"/>
            <a:ext cx="1339702" cy="6873986"/>
          </a:xfrm>
          <a:prstGeom prst="rect">
            <a:avLst/>
          </a:prstGeom>
          <a:noFill/>
          <a:scene3d>
            <a:camera prst="orthographicFront">
              <a:rot lat="0" lon="3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8985">
            <a:off x="3303005" y="2432341"/>
            <a:ext cx="2441452" cy="1832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1971">
            <a:off x="1318084" y="3638804"/>
            <a:ext cx="2111110" cy="1849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42524">
            <a:off x="1389560" y="752800"/>
            <a:ext cx="2285827" cy="189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96706">
            <a:off x="5702384" y="788193"/>
            <a:ext cx="1962649" cy="2608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7892">
            <a:off x="5354947" y="4046729"/>
            <a:ext cx="2428428" cy="1821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1805" y="4806731"/>
            <a:ext cx="2577020" cy="1935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Завідувач </a:t>
            </a:r>
            <a:b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по господарській частині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 rot="170264">
            <a:off x="3248777" y="4422825"/>
            <a:ext cx="4320480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Наш </a:t>
            </a:r>
            <a:r>
              <a:rPr lang="uk-UA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завгосп дістане все,</a:t>
            </a:r>
            <a:br>
              <a:rPr lang="uk-UA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uk-UA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Віник, лампу і кільце.</a:t>
            </a:r>
            <a:br>
              <a:rPr lang="uk-UA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uk-UA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Скрізь доб’ється, розпитає,</a:t>
            </a:r>
            <a:br>
              <a:rPr lang="uk-UA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uk-UA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Ще й поточний звіт складає.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267">
            <a:off x="1547664" y="1340768"/>
            <a:ext cx="2063017" cy="2752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427984" y="1700808"/>
            <a:ext cx="2592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 dirty="0" err="1">
                <a:solidFill>
                  <a:srgbClr val="1F497D"/>
                </a:solidFill>
                <a:latin typeface="Monotype Corsiva" panose="03010101010201010101" pitchFamily="66" charset="0"/>
              </a:rPr>
              <a:t>Буришин</a:t>
            </a:r>
            <a:r>
              <a:rPr lang="uk-UA" sz="2800" b="1" dirty="0">
                <a:solidFill>
                  <a:srgbClr val="1F497D"/>
                </a:solidFill>
                <a:latin typeface="Monotype Corsiva" panose="03010101010201010101" pitchFamily="66" charset="0"/>
              </a:rPr>
              <a:t> Тетяна </a:t>
            </a:r>
            <a:r>
              <a:rPr lang="uk-UA" sz="2800" b="1" dirty="0" smtClean="0">
                <a:solidFill>
                  <a:srgbClr val="1F497D"/>
                </a:solidFill>
                <a:latin typeface="Monotype Corsiva" panose="03010101010201010101" pitchFamily="66" charset="0"/>
              </a:rPr>
              <a:t>Володимирівна</a:t>
            </a:r>
          </a:p>
          <a:p>
            <a:pPr lvl="0"/>
            <a:r>
              <a:rPr lang="uk-UA" dirty="0" smtClean="0">
                <a:solidFill>
                  <a:srgbClr val="1F497D"/>
                </a:solidFill>
                <a:latin typeface="Monotype Corsiva" panose="03010101010201010101" pitchFamily="66" charset="0"/>
              </a:rPr>
              <a:t>(Стаж 2 роки, освіта вища, УЖНУ «Облік і аудит»</a:t>
            </a:r>
            <a:endParaRPr lang="uk-UA" dirty="0">
              <a:solidFill>
                <a:srgbClr val="1F497D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3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587500" y="881062"/>
            <a:ext cx="62968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Ключові пріоритети </a:t>
            </a:r>
            <a:r>
              <a:rPr lang="uk-UA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змістового наповнення освітнього процесу </a:t>
            </a:r>
          </a:p>
          <a:p>
            <a:pPr algn="ctr">
              <a:defRPr/>
            </a:pPr>
            <a:endParaRPr lang="uk-UA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національно-патріотичне виховання;</a:t>
            </a: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економічне виховання;</a:t>
            </a: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формування у вихованців навичок спілкування і ефективної взаємодії з і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ншими 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дітьми, дорослими людьми;</a:t>
            </a: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музичне виховання, а серед засобів освітнього впливу на дитячу особистість – творча гра (сюжетно-рольова, </a:t>
            </a:r>
            <a:r>
              <a:rPr 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конструкторсько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-будівельна, театралізація, драматизація), а також художня література (фольклор, авторські твори) і робота з дитячою книжкою.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331640" y="548680"/>
            <a:ext cx="6408712" cy="5616624"/>
            <a:chOff x="259905" y="426264"/>
            <a:chExt cx="8884095" cy="4946952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471464" y="426264"/>
              <a:ext cx="6336704" cy="1080120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8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Шляхи підвищення фахової майстерності педагогів</a:t>
              </a:r>
              <a:endParaRPr lang="uk-UA" sz="28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823392" y="1988840"/>
              <a:ext cx="2016224" cy="648072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0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Консультації</a:t>
              </a:r>
              <a:r>
                <a:rPr lang="uk-UA" sz="2000" b="1" i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endParaRPr lang="uk-UA" sz="20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347864" y="1988840"/>
              <a:ext cx="2016224" cy="648072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0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Педрада </a:t>
              </a:r>
              <a:endParaRPr lang="uk-UA" sz="20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652121" y="1916832"/>
              <a:ext cx="2592289" cy="648072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endParaRPr>
            </a:p>
            <a:p>
              <a:pPr algn="ctr"/>
              <a:r>
                <a:rPr lang="uk-UA" sz="20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Теоретичні семінари</a:t>
              </a:r>
            </a:p>
            <a:p>
              <a:pPr algn="ctr"/>
              <a:r>
                <a:rPr lang="uk-UA" sz="20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Семінари – практикуми  </a:t>
              </a:r>
            </a:p>
            <a:p>
              <a:pPr algn="ctr"/>
              <a:r>
                <a:rPr lang="uk-UA" sz="20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 </a:t>
              </a:r>
              <a:endParaRPr lang="uk-UA" sz="20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311861" y="3244788"/>
              <a:ext cx="2016224" cy="648072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0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Міські методичні об'єднання  </a:t>
              </a:r>
              <a:endParaRPr lang="uk-UA" sz="20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71600" y="3861048"/>
              <a:ext cx="2016224" cy="648072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0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Творча група</a:t>
              </a:r>
              <a:endParaRPr lang="uk-UA" sz="20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555776" y="4797152"/>
              <a:ext cx="2016224" cy="576064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0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Курси підвищення кваліфікації  </a:t>
              </a:r>
              <a:endParaRPr lang="uk-UA" sz="20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endParaRP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 flipH="1">
              <a:off x="1979712" y="1556792"/>
              <a:ext cx="504056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>
              <a:off x="3923928" y="155679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>
              <a:off x="2843808" y="1556792"/>
              <a:ext cx="0" cy="21602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5364088" y="1556792"/>
              <a:ext cx="0" cy="19442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6228184" y="1628800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>
              <a:off x="3131840" y="1556792"/>
              <a:ext cx="0" cy="31683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рямоугольник 14"/>
            <p:cNvSpPr/>
            <p:nvPr/>
          </p:nvSpPr>
          <p:spPr>
            <a:xfrm>
              <a:off x="259905" y="2843363"/>
              <a:ext cx="1008112" cy="296416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Групові </a:t>
              </a:r>
              <a:endParaRPr lang="uk-UA" sz="14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475656" y="2852936"/>
              <a:ext cx="1287760" cy="296416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Колективні </a:t>
              </a:r>
              <a:endParaRPr lang="uk-UA" sz="14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259632" y="3240596"/>
              <a:ext cx="1287760" cy="296416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Індивідуальні </a:t>
              </a:r>
              <a:endParaRPr lang="uk-UA" sz="14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 flipH="1">
              <a:off x="1043608" y="2636912"/>
              <a:ext cx="216024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1259632" y="2636912"/>
              <a:ext cx="0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>
              <a:off x="1259632" y="2636912"/>
              <a:ext cx="211832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 31"/>
            <p:cNvSpPr/>
            <p:nvPr/>
          </p:nvSpPr>
          <p:spPr>
            <a:xfrm>
              <a:off x="5868144" y="2852936"/>
              <a:ext cx="1287760" cy="368424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Обговорення правил </a:t>
              </a:r>
              <a:endParaRPr lang="uk-UA" sz="14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740352" y="2852936"/>
              <a:ext cx="1403648" cy="360040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Показові  методи і прийоми</a:t>
              </a:r>
              <a:endParaRPr lang="uk-UA" sz="14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940152" y="3429000"/>
              <a:ext cx="1584176" cy="360040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Розробка конспектів</a:t>
              </a:r>
            </a:p>
            <a:p>
              <a:pPr algn="ctr"/>
              <a:r>
                <a:rPr lang="uk-UA" sz="14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занять  </a:t>
              </a:r>
              <a:endParaRPr lang="uk-UA" sz="14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7060468" y="3789040"/>
              <a:ext cx="1287760" cy="576064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b="1" i="1" dirty="0" smtClean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Колективні  перегляди занять</a:t>
              </a:r>
              <a:endParaRPr lang="uk-UA" sz="14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2" name="Прямая со стрелкой 41"/>
            <p:cNvCxnSpPr/>
            <p:nvPr/>
          </p:nvCxnSpPr>
          <p:spPr>
            <a:xfrm flipH="1">
              <a:off x="7164288" y="2636912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/>
            <p:cNvCxnSpPr/>
            <p:nvPr/>
          </p:nvCxnSpPr>
          <p:spPr>
            <a:xfrm>
              <a:off x="7452320" y="2636912"/>
              <a:ext cx="0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/>
            <p:nvPr/>
          </p:nvCxnSpPr>
          <p:spPr>
            <a:xfrm>
              <a:off x="7452320" y="2636912"/>
              <a:ext cx="288032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>
              <a:off x="7452320" y="2636912"/>
              <a:ext cx="504056" cy="11521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Атестація педагогічних працівників 2019р.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290">
            <a:off x="1496113" y="1868076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018" flipH="1">
            <a:off x="4608006" y="1545894"/>
            <a:ext cx="3113981" cy="2335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90">
            <a:off x="4716015" y="4293096"/>
            <a:ext cx="3048809" cy="2286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591">
            <a:off x="2195736" y="3892278"/>
            <a:ext cx="203169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075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77850" y="385763"/>
            <a:ext cx="8305800" cy="2899220"/>
          </a:xfrm>
        </p:spPr>
        <p:txBody>
          <a:bodyPr/>
          <a:lstStyle/>
          <a:p>
            <a:pPr algn="ctr">
              <a:defRPr/>
            </a:pPr>
            <a: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Міський семінар завідувачів</a:t>
            </a:r>
            <a:b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«Формування позитивного іміджу –</a:t>
            </a:r>
            <a:b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вимога сучасності»</a:t>
            </a:r>
            <a:b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підготувала </a:t>
            </a:r>
            <a: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завідувач </a:t>
            </a:r>
            <a:r>
              <a:rPr lang="uk-UA" altLang="uk-UA" sz="28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Полінкевич</a:t>
            </a:r>
            <a: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М.М.</a:t>
            </a:r>
          </a:p>
        </p:txBody>
      </p:sp>
      <p:pic>
        <p:nvPicPr>
          <p:cNvPr id="53251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869151">
            <a:off x="1825610" y="3173670"/>
            <a:ext cx="2860799" cy="286079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3252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 rot="306021">
            <a:off x="4876424" y="3832849"/>
            <a:ext cx="2729695" cy="278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5933538" cy="384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7366345_744381775928481_352078496685621248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87316">
            <a:off x="1162191" y="3715333"/>
            <a:ext cx="3431067" cy="257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48176041_744381805928478_252817363626360832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39682">
            <a:off x="4695740" y="4313256"/>
            <a:ext cx="3214811" cy="241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8178041_744381942595131_453658760901872844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08325">
            <a:off x="4587613" y="1291441"/>
            <a:ext cx="3431067" cy="257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лако 5"/>
          <p:cNvSpPr/>
          <p:nvPr/>
        </p:nvSpPr>
        <p:spPr>
          <a:xfrm>
            <a:off x="1020452" y="-237635"/>
            <a:ext cx="4919700" cy="3090571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sz="2400" dirty="0">
              <a:solidFill>
                <a:srgbClr val="00B050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Практичний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тренінг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для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вихователів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підготувала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практичний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психолог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Пригара М.В.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204864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Працюємо навчаючись  </a:t>
            </a:r>
            <a:endParaRPr lang="uk-UA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148">
            <a:off x="4226670" y="590348"/>
            <a:ext cx="4168501" cy="312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лако 5"/>
          <p:cNvSpPr/>
          <p:nvPr/>
        </p:nvSpPr>
        <p:spPr>
          <a:xfrm>
            <a:off x="821827" y="284592"/>
            <a:ext cx="3960440" cy="2088232"/>
          </a:xfrm>
          <a:prstGeom prst="cloud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Теоретичний  семінар </a:t>
            </a:r>
            <a:endParaRPr lang="uk-UA" sz="2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«Економічна освіта дошкільникам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»</a:t>
            </a:r>
          </a:p>
          <a:p>
            <a:pPr algn="ctr">
              <a:defRPr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Підготувала  методист </a:t>
            </a:r>
            <a:r>
              <a:rPr lang="uk-UA" sz="2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Тракслер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С.З.</a:t>
            </a:r>
            <a:endParaRPr lang="uk-UA" sz="2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44593">
            <a:off x="1646700" y="2265577"/>
            <a:ext cx="3462828" cy="2383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6632">
            <a:off x="1613854" y="4366256"/>
            <a:ext cx="3377477" cy="235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5738">
            <a:off x="5479411" y="2590055"/>
            <a:ext cx="2316681" cy="3834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2974018_744554745940754_272161589237383168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7351" y="2254791"/>
            <a:ext cx="2774253" cy="208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53026301_744554885940740_183462086560658227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4267545"/>
            <a:ext cx="3041832" cy="227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3034535_744554822607413_288474398154607820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8139">
            <a:off x="5705839" y="3031669"/>
            <a:ext cx="1960842" cy="292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53318703_744554775940751_125316290596936089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77985">
            <a:off x="1377624" y="3920290"/>
            <a:ext cx="1613553" cy="286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лако 6"/>
          <p:cNvSpPr/>
          <p:nvPr/>
        </p:nvSpPr>
        <p:spPr>
          <a:xfrm>
            <a:off x="293688" y="358775"/>
            <a:ext cx="3781425" cy="2359025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Участь у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 </a:t>
            </a:r>
          </a:p>
          <a:p>
            <a:pPr algn="ctr">
              <a:defRPr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«Всеукраїнському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занятті доброти»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3799" name="Picture 7" descr="G:\12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5490" y="93723"/>
            <a:ext cx="4085574" cy="288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428640" y="908720"/>
            <a:ext cx="3096344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Де 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лунає сміх діток,</a:t>
            </a:r>
          </a:p>
          <a:p>
            <a:pPr algn="ctr">
              <a:defRPr/>
            </a:pPr>
            <a:r>
              <a:rPr lang="uk-UA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Різнобарв'ям</a:t>
            </a:r>
            <a:r>
              <a:rPr lang="uk-UA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розквітає</a:t>
            </a:r>
          </a:p>
          <a:p>
            <a:pPr algn="ctr">
              <a:defRPr/>
            </a:pPr>
            <a:r>
              <a:rPr lang="uk-UA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Наш 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Дзвіночок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» - дитсадок.</a:t>
            </a:r>
          </a:p>
          <a:p>
            <a:pPr algn="ctr">
              <a:defRPr/>
            </a:pPr>
            <a:r>
              <a:rPr lang="uk-UA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Кожен 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день у дитсадочку</a:t>
            </a:r>
          </a:p>
          <a:p>
            <a:pPr algn="ctr">
              <a:defRPr/>
            </a:pPr>
            <a:r>
              <a:rPr lang="uk-UA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Відбуваються 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дива,</a:t>
            </a:r>
          </a:p>
          <a:p>
            <a:pPr algn="ctr">
              <a:defRPr/>
            </a:pPr>
            <a:r>
              <a:rPr lang="uk-UA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Для 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веселої малечі</a:t>
            </a:r>
          </a:p>
          <a:p>
            <a:pPr algn="ctr">
              <a:defRPr/>
            </a:pPr>
            <a:r>
              <a:rPr lang="uk-UA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Садок 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наш двері </a:t>
            </a:r>
            <a:r>
              <a:rPr lang="uk-UA" sz="2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відчиня</a:t>
            </a:r>
            <a:endParaRPr lang="uk-UA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5001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65333">
            <a:off x="1396593" y="5433517"/>
            <a:ext cx="102870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1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1442">
            <a:off x="6664714" y="3466678"/>
            <a:ext cx="97155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User\Рабочий стол\depositphotos_91038696-stock-photo-floral-frame-summer-backgroun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8" r="6376"/>
          <a:stretch/>
        </p:blipFill>
        <p:spPr bwMode="auto">
          <a:xfrm>
            <a:off x="7840809" y="-27609"/>
            <a:ext cx="1339702" cy="68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User\Рабочий стол\depositphotos_91038696-stock-photo-floral-frame-summer-backgroun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8" r="6376"/>
          <a:stretch/>
        </p:blipFill>
        <p:spPr bwMode="auto">
          <a:xfrm rot="10800000">
            <a:off x="-2" y="6892"/>
            <a:ext cx="1339702" cy="6873986"/>
          </a:xfrm>
          <a:prstGeom prst="rect">
            <a:avLst/>
          </a:prstGeom>
          <a:noFill/>
          <a:scene3d>
            <a:camera prst="orthographicFront">
              <a:rot lat="0" lon="3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321">
            <a:off x="2929788" y="3464612"/>
            <a:ext cx="2395020" cy="319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14" b="2026"/>
          <a:stretch/>
        </p:blipFill>
        <p:spPr bwMode="auto">
          <a:xfrm rot="639560">
            <a:off x="1956401" y="477745"/>
            <a:ext cx="2182390" cy="211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3995936" y="1124744"/>
            <a:ext cx="3817937" cy="5366152"/>
            <a:chOff x="7274281" y="-58062"/>
            <a:chExt cx="3818692" cy="5366259"/>
          </a:xfrm>
        </p:grpSpPr>
        <p:pic>
          <p:nvPicPr>
            <p:cNvPr id="3" name="Рисунок 2" descr="45403603_722999368066722_6942616992473939968_n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348752">
              <a:off x="7274281" y="-58062"/>
              <a:ext cx="3818692" cy="28640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Рисунок 3" descr="45553275_722999348066724_2787976087739564032_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664995">
              <a:off x="7797551" y="3048800"/>
              <a:ext cx="3012528" cy="22593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Облако 1"/>
          <p:cNvSpPr/>
          <p:nvPr/>
        </p:nvSpPr>
        <p:spPr>
          <a:xfrm rot="366258">
            <a:off x="1198292" y="211396"/>
            <a:ext cx="4097979" cy="2289487"/>
          </a:xfrm>
          <a:prstGeom prst="cloud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Консульта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ція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«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Використання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мнемотехніки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заняттях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» підготувала методист </a:t>
            </a:r>
            <a:r>
              <a:rPr lang="uk-UA" sz="2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Тракслер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С.З.</a:t>
            </a:r>
            <a:endParaRPr lang="uk-UA" sz="2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45461966_722999251400067_293938746317864960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3524881"/>
            <a:ext cx="3498853" cy="2421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63585">
            <a:off x="3811000" y="1920258"/>
            <a:ext cx="3834345" cy="215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блако 4"/>
          <p:cNvSpPr/>
          <p:nvPr/>
        </p:nvSpPr>
        <p:spPr>
          <a:xfrm>
            <a:off x="1403648" y="245778"/>
            <a:ext cx="3781425" cy="2981325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sz="2000" b="1" dirty="0">
              <a:solidFill>
                <a:srgbClr val="00B050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uk-UA" sz="2000" b="1" u="sng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Педагогічна рада </a:t>
            </a:r>
          </a:p>
          <a:p>
            <a:pPr algn="ctr"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«Патріотичне виховання засобами інтегрованої освітньої  діяльності»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36798">
            <a:off x="1766709" y="3973939"/>
            <a:ext cx="4653991" cy="261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272671" y="256411"/>
            <a:ext cx="4674358" cy="3510397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4" name="Рисунок 3" descr="52729331_789868971379761_346239044976587571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52781">
            <a:off x="4731317" y="117682"/>
            <a:ext cx="3070789" cy="2303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635000" y="834836"/>
            <a:ext cx="39497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Microsoft Uighur" pitchFamily="2" charset="-78"/>
              </a:rPr>
              <a:t>Міський теоретично-практичний семінар вихователів дітей середнього дошкільного віку  </a:t>
            </a:r>
            <a:endParaRPr lang="uk-UA" sz="2000" b="1" i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  <a:ea typeface="Calibri" pitchFamily="34" charset="0"/>
              <a:cs typeface="Microsoft Uighur" pitchFamily="2" charset="-78"/>
            </a:endParaRPr>
          </a:p>
          <a:p>
            <a:pPr algn="ctr">
              <a:defRPr/>
            </a:pP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Microsoft Uighur" pitchFamily="2" charset="-78"/>
              </a:rPr>
              <a:t>«Використання прийомів мнемотехніки»  підготувала вихователь Густі А.В.</a:t>
            </a:r>
          </a:p>
          <a:p>
            <a:pPr algn="ctr">
              <a:defRPr/>
            </a:pP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Microsoft Uighur" pitchFamily="2" charset="-78"/>
              </a:rPr>
              <a:t> (4р, вища, 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Microsoft Uighur" pitchFamily="2" charset="-78"/>
              </a:rPr>
              <a:t>I </a:t>
            </a: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Microsoft Uighur" pitchFamily="2" charset="-78"/>
              </a:rPr>
              <a:t>кат.)</a:t>
            </a:r>
          </a:p>
          <a:p>
            <a:pPr algn="ctr">
              <a:defRPr/>
            </a:pP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Microsoft Uighur" pitchFamily="2" charset="-78"/>
              </a:rPr>
              <a:t>Доповідь </a:t>
            </a:r>
            <a:r>
              <a:rPr lang="uk-UA" sz="20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Microsoft Uighur" pitchFamily="2" charset="-78"/>
              </a:rPr>
              <a:t>Рівіс</a:t>
            </a: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Microsoft Uighur" pitchFamily="2" charset="-78"/>
              </a:rPr>
              <a:t> В.Й.</a:t>
            </a: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Helvetica"/>
                <a:ea typeface="Calibri" pitchFamily="34" charset="0"/>
                <a:cs typeface="Times New Roman" pitchFamily="18" charset="0"/>
              </a:rPr>
              <a:t/>
            </a:r>
            <a:br>
              <a:rPr lang="uk-UA" i="1" dirty="0">
                <a:solidFill>
                  <a:schemeClr val="accent1">
                    <a:lumMod val="50000"/>
                  </a:schemeClr>
                </a:solidFill>
                <a:latin typeface="Helvetica"/>
                <a:ea typeface="Calibri" pitchFamily="34" charset="0"/>
                <a:cs typeface="Times New Roman" pitchFamily="18" charset="0"/>
              </a:rPr>
            </a:b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52452482_789869128046412_83464530677884518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5340">
            <a:off x="4714150" y="2340973"/>
            <a:ext cx="2895600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52684478_789869158046409_116188979145788620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61367">
            <a:off x="4349727" y="4392123"/>
            <a:ext cx="3015903" cy="226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52708389_789869021379756_535151744395090329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66229" y="4253577"/>
            <a:ext cx="2953589" cy="2215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694263" y="148726"/>
            <a:ext cx="3157317" cy="18975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240110">
            <a:off x="3016842" y="2490644"/>
            <a:ext cx="2516985" cy="167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0" name="Picture 2" descr="D:\Садок №3\Фото№3\Осінь\DSC_1253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21305073">
            <a:off x="1152941" y="1138783"/>
            <a:ext cx="1812127" cy="27002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4517" name="Picture 7" descr="C:\Users\User\Desktop\фото нові  ДНЗ\Група 1 Капітошка\IMG-569685c80733610f329c7e945db2ab2c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6761">
            <a:off x="5270561" y="995930"/>
            <a:ext cx="2365375" cy="1773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0" name="Picture 8" descr="C:\Users\User\Desktop\фото нові  ДНЗ\Група 1 Капітошка\IMG_20190423_1125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9602" y="5209287"/>
            <a:ext cx="2306638" cy="173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9" name="Рисунок 8" descr="IMG_20190515_11433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8650" y="2789515"/>
            <a:ext cx="1849437" cy="246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2" name="Рисунок 12" descr="20171116_11084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03052">
            <a:off x="1433829" y="4152446"/>
            <a:ext cx="2843212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3" name="Рисунок 13" descr="IMG_20190516_14105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97674">
            <a:off x="5542888" y="5096602"/>
            <a:ext cx="2273300" cy="170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User\Рабочий стол\метод занять\емблема груп\tiger-144544038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7473" y="422275"/>
            <a:ext cx="2903053" cy="20526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6563" name="Рисунок 6" descr="IMG_39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0290">
            <a:off x="4956918" y="3834809"/>
            <a:ext cx="2724512" cy="204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4" name="Рисунок 7" descr="viber image 2019-05-16 , 08.46.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8805">
            <a:off x="5699362" y="925480"/>
            <a:ext cx="2028010" cy="270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5" name="Рисунок 8" descr="заняття з апл (2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63273">
            <a:off x="1242874" y="885773"/>
            <a:ext cx="2292350" cy="305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6" name="Рисунок 9" descr="viber image 2019-05-16 , 08.39.3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86036">
            <a:off x="3362325" y="2757488"/>
            <a:ext cx="2222500" cy="16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7" name="Рисунок 10" descr="комбіноване заняття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32673">
            <a:off x="1344818" y="4343168"/>
            <a:ext cx="2765428" cy="207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8" name="Рисунок 11" descr="зимова прогулянка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59400">
            <a:off x="3509887" y="4997574"/>
            <a:ext cx="2593975" cy="1944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C:\Documents and Settings\User\Рабочий стол\метод занять\емблема груп\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157758" y="280214"/>
            <a:ext cx="2792192" cy="162240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7588" name="Рисунок 8" descr="IMG-26e9212e234895c8144b1895c1a4c13e-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5979">
            <a:off x="5747017" y="1708761"/>
            <a:ext cx="2179796" cy="163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9" name="Рисунок 10" descr="Робота у куточку книги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8131">
            <a:off x="5707851" y="3386669"/>
            <a:ext cx="2022475" cy="269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0" name="Рисунок 11" descr="Дид. гра з кришечками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17167">
            <a:off x="1473762" y="3915533"/>
            <a:ext cx="1784350" cy="237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1" name="Рисунок 12" descr="IMG-9e00292c58e5f11a53195c5f4918b6aa-V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55777">
            <a:off x="1405286" y="1701885"/>
            <a:ext cx="2262038" cy="16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2" name="Рисунок 13" descr="Пргул.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44003">
            <a:off x="3136878" y="2631725"/>
            <a:ext cx="2591047" cy="194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3" name="Рисунок 15" descr="Аплікація Мячики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57758" y="4844441"/>
            <a:ext cx="2841625" cy="213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User\Рабочий стол\метод занять\емблема груп\5251913-abstract-ribbons-wallpaper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29911" y="289385"/>
            <a:ext cx="2854257" cy="161603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65" name="Picture 5" descr="D:\садик\DSC_1564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430586" y="1756478"/>
            <a:ext cx="2345725" cy="17032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5400000">
            <a:off x="1199956" y="1686454"/>
            <a:ext cx="2101387" cy="184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5400000">
            <a:off x="5716904" y="4895495"/>
            <a:ext cx="1938867" cy="145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4" name="Рисунок 8" descr="Аплікація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5563">
            <a:off x="2887684" y="3065399"/>
            <a:ext cx="2967038" cy="187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5" name="Рисунок 9" descr="Фізкультура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5068917"/>
            <a:ext cx="3114675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347379" y="48809"/>
            <a:ext cx="254641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5" name="Рисунок 7" descr="IMG_607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26889">
            <a:off x="1331619" y="1953750"/>
            <a:ext cx="2585847" cy="145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6" name="Рисунок 8" descr="IMG_606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0736">
            <a:off x="5997569" y="1376988"/>
            <a:ext cx="1841906" cy="245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7" name="Рисунок 9" descr="IMG_607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35529">
            <a:off x="5598571" y="4060389"/>
            <a:ext cx="2011363" cy="2681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8" name="Рисунок 10" descr="IMG_606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43324">
            <a:off x="1604235" y="3571625"/>
            <a:ext cx="2322513" cy="309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9" name="Рисунок 11" descr="IMG_607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89020">
            <a:off x="3847907" y="2493027"/>
            <a:ext cx="2054340" cy="273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User\Рабочий стол\метод занять\емблема груп\1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495974" y="395406"/>
            <a:ext cx="2514737" cy="17780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9331" name="Picture 3" descr="D:\садик\DSC_158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0738985">
            <a:off x="1358577" y="1693621"/>
            <a:ext cx="2395416" cy="16967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9333" name="Picture 5" descr="C:\Documents and Settings\User\Рабочий стол\Буришин\unnamed (1)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446575">
            <a:off x="5027329" y="1771943"/>
            <a:ext cx="2644607" cy="19840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9334" name="Picture 6" descr="C:\Documents and Settings\User\Рабочий стол\Буришин\unnamed (5)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433599" y="3660780"/>
            <a:ext cx="2700187" cy="20251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0662" name="Рисунок 5" descr="IMG_607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16978">
            <a:off x="5925002" y="4491634"/>
            <a:ext cx="1719069" cy="2292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3" name="Рисунок 6" descr="IMG_607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82340">
            <a:off x="1394391" y="3905967"/>
            <a:ext cx="2212975" cy="294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User\Рабочий стол\метод занять\емблема груп\solnishko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425236" y="287136"/>
            <a:ext cx="2355646" cy="16655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3731" name="Picture 11" descr="Картинки по запросу сонеч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5460" y="2645769"/>
            <a:ext cx="1946275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19169">
            <a:off x="1259345" y="1254991"/>
            <a:ext cx="2395992" cy="1797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36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77795">
            <a:off x="5527497" y="4478027"/>
            <a:ext cx="2291237" cy="229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37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32906">
            <a:off x="1507894" y="3217701"/>
            <a:ext cx="3594847" cy="359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37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836089">
            <a:off x="5781132" y="548332"/>
            <a:ext cx="1745288" cy="2332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451790" y="753942"/>
            <a:ext cx="1922548" cy="28888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593436" y="723487"/>
            <a:ext cx="2557954" cy="392970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3192" name="Picture 8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069338" y="3723981"/>
            <a:ext cx="2503248" cy="17542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222" name="TextBox 2"/>
          <p:cNvSpPr txBox="1">
            <a:spLocks noChangeArrowheads="1"/>
          </p:cNvSpPr>
          <p:nvPr/>
        </p:nvSpPr>
        <p:spPr bwMode="auto">
          <a:xfrm>
            <a:off x="6374338" y="2690510"/>
            <a:ext cx="129276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Наш сайт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3040158" y="6228152"/>
            <a:ext cx="2606675" cy="369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http://dzvinochok3.in.ua</a:t>
            </a:r>
          </a:p>
        </p:txBody>
      </p:sp>
      <p:sp>
        <p:nvSpPr>
          <p:cNvPr id="11" name="Прямокутник 1"/>
          <p:cNvSpPr/>
          <p:nvPr/>
        </p:nvSpPr>
        <p:spPr>
          <a:xfrm>
            <a:off x="983974" y="5677773"/>
            <a:ext cx="6719044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hlinkClick r:id="rId5"/>
              </a:rPr>
              <a:t>https://www.facebook.com/groups/519894698482375/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843808" y="4955025"/>
            <a:ext cx="22322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 </a:t>
            </a:r>
            <a:r>
              <a:rPr lang="uk-UA" altLang="uk-UA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соц.мережі</a:t>
            </a:r>
            <a:r>
              <a:rPr lang="uk-UA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835696" y="291709"/>
            <a:ext cx="4104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Символіка </a:t>
            </a:r>
            <a:r>
              <a:rPr lang="uk-UA" alt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нашого садочка</a:t>
            </a:r>
            <a:endParaRPr lang="uk-UA" alt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uild="p"/>
      <p:bldP spid="2" grpId="0" animBg="1"/>
      <p:bldP spid="11" grpId="0" build="p" animBg="1"/>
      <p:bldP spid="12" grpId="0" build="p"/>
      <p:bldP spid="1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User\Рабочий стол\метод занять\емблема груп\YIFVUKTS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066512" y="-16444"/>
            <a:ext cx="2927318" cy="206976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2707" name="Рисунок 6" descr="IMG_006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8254">
            <a:off x="1816356" y="4865487"/>
            <a:ext cx="2500313" cy="187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8" name="Рисунок 7" descr="IMG_367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18542">
            <a:off x="1330862" y="1786432"/>
            <a:ext cx="2244725" cy="2992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9" name="Рисунок 8" descr="ів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9974">
            <a:off x="4527266" y="4455811"/>
            <a:ext cx="3192462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10" name="Рисунок 9" descr="IMG_367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20730">
            <a:off x="5788664" y="1327935"/>
            <a:ext cx="1819275" cy="242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11" name="Рисунок 10" descr="IMG_313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10011" y="2019359"/>
            <a:ext cx="1908175" cy="2544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User\Рабочий стол\метод занять\емблема груп\vfkznr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04664"/>
            <a:ext cx="2901720" cy="205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1" name="Рисунок 6" descr="IMG-b1b499f5f28e4a6bfed302588e8d901e-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3017">
            <a:off x="5722835" y="955333"/>
            <a:ext cx="2133600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2" name="Рисунок 7" descr="24176970_1792530727706277_7368982042754475627_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2982">
            <a:off x="5256810" y="4251903"/>
            <a:ext cx="2575933" cy="257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3" name="Рисунок 8" descr="20190221_10073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61573">
            <a:off x="1515876" y="2503204"/>
            <a:ext cx="2651163" cy="1989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4" name="Рисунок 9" descr="20190315_09552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84656">
            <a:off x="1455072" y="236249"/>
            <a:ext cx="1789113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5" name="Рисунок 10" descr="20180425_11101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28634" y="2748930"/>
            <a:ext cx="2520950" cy="335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6" name="Рисунок 11" descr="20190424_114228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61492" y="4910378"/>
            <a:ext cx="2674937" cy="2005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User\Рабочий стол\метод занять\емблема груп\__20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347865" y="0"/>
            <a:ext cx="2448272" cy="17310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427" name="Picture 3" descr="D:\садик\DSC_1597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1181289">
            <a:off x="1254571" y="1386576"/>
            <a:ext cx="2636039" cy="185815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4756" name="Рисунок 6" descr="дидактична гр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2272">
            <a:off x="5713118" y="345133"/>
            <a:ext cx="2024063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7" name="Рисунок 7" descr="аплікація колективна роота сніг сніжок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31045">
            <a:off x="3565829" y="1943782"/>
            <a:ext cx="3157538" cy="236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8" name="Рисунок 8" descr="робота в куточку природи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90947">
            <a:off x="1621569" y="3484587"/>
            <a:ext cx="2416175" cy="322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9" name="Рисунок 9" descr="сюжетро рольова гра перукарня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88066">
            <a:off x="5323120" y="3338409"/>
            <a:ext cx="2482850" cy="330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User\Рабочий стол\метод занять\емблема груп\20044353.5zxh7d3z1h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491880" y="260648"/>
            <a:ext cx="2515501" cy="177859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5779" name="Рисунок 6" descr="46335608_728220030877989_449544975512764416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5446">
            <a:off x="1196902" y="279066"/>
            <a:ext cx="2471738" cy="1855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8" name="Рисунок 7" descr="IMG_03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2070">
            <a:off x="5905913" y="742153"/>
            <a:ext cx="1702364" cy="127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Рисунок 8" descr="IMG_0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6446">
            <a:off x="5760817" y="2773728"/>
            <a:ext cx="1992556" cy="2657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2" name="Рисунок 9" descr="IMG_053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91267">
            <a:off x="1587802" y="2088461"/>
            <a:ext cx="1935162" cy="2579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3" name="Рисунок 10" descr="IMG_185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7030" y="2243138"/>
            <a:ext cx="2830513" cy="212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4" name="Рисунок 12" descr="IMG_3179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91869">
            <a:off x="4914516" y="4698606"/>
            <a:ext cx="2725737" cy="204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5" name="Рисунок 13" descr="60732895_840910426275615_1685942300548530176_n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75417" y="4569523"/>
            <a:ext cx="2968721" cy="2225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User\Рабочий стол\метод занять\емблема груп\w5nAWYBt59g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351588" y="290763"/>
            <a:ext cx="2576939" cy="18220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5476" name="Picture 4" descr="C:\Documents and Settings\User\Рабочий стол\Буришин\unnamed (4)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646863">
            <a:off x="5765591" y="1020312"/>
            <a:ext cx="2283102" cy="16231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5477" name="Picture 5" descr="C:\Documents and Settings\User\Рабочий стол\Буришин\unnamed (7)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196471">
            <a:off x="5994157" y="4341481"/>
            <a:ext cx="1761257" cy="23483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5478" name="Picture 6" descr="C:\Documents and Settings\User\Рабочий стол\Буришин\unnamed (6)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433872" y="138037"/>
            <a:ext cx="1740013" cy="232001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6806" name="Рисунок 6" descr="Гімнастика пробудження.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50612">
            <a:off x="1223654" y="2504798"/>
            <a:ext cx="3180253" cy="178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7" name="Рисунок 7" descr="Дид.гра Хто де живе.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68367">
            <a:off x="4338218" y="2582211"/>
            <a:ext cx="2011220" cy="2682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8" name="Рисунок 8" descr="Рух.гра Сонечко та дощик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75896">
            <a:off x="1477862" y="4659725"/>
            <a:ext cx="2945619" cy="2210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Documents and Settings\User\Рабочий стол\метод занять\емблема груп\4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768427" y="145913"/>
            <a:ext cx="2699153" cy="19084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1142" name="Picture 6" descr="C:\Documents and Settings\User\Рабочий стол\Буришин\unnamed (19)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34711">
            <a:off x="5370164" y="691879"/>
            <a:ext cx="2631989" cy="147501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7828" name="Рисунок 7" descr="Дидактична гр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3045">
            <a:off x="5944244" y="2151433"/>
            <a:ext cx="1903412" cy="2855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9" name="Рисунок 8" descr="Фізкультура 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44893">
            <a:off x="1160549" y="1578336"/>
            <a:ext cx="28448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0" name="Рисунок 9" descr="Математика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1610">
            <a:off x="3637068" y="4624116"/>
            <a:ext cx="3351212" cy="223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1" name="Рисунок 10" descr="Праця в кутку природи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48432">
            <a:off x="1390444" y="4126497"/>
            <a:ext cx="2001838" cy="267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2" name="Рисунок 11" descr="Гімнастика пробудження 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7653" y="2462584"/>
            <a:ext cx="3349625" cy="223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ocuments and Settings\User\Рабочий стол\метод занять\емблема груп\Podsolnuh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176765">
            <a:off x="3363638" y="178009"/>
            <a:ext cx="2718464" cy="19220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0899" name="AutoShape 6" descr="Отображается файл &quot;IMG_3606.JPG&quot;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80900" name="AutoShape 8" descr="Отображается файл &quot;IMG_3606.JPG&quot;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80901" name="AutoShape 10" descr="Отображается файл &quot;IMG_3606.JPG&quot;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pic>
        <p:nvPicPr>
          <p:cNvPr id="78854" name="Рисунок 11" descr="IMG_008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53639">
            <a:off x="1344934" y="2027486"/>
            <a:ext cx="2356076" cy="1766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5" name="Рисунок 12" descr="IMG_026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020884"/>
            <a:ext cx="2301096" cy="1725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6" name="Рисунок 13" descr="IMG_008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11246">
            <a:off x="1501006" y="4613508"/>
            <a:ext cx="2917873" cy="2187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7" name="Рисунок 14" descr="IMG_026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441" y="2539323"/>
            <a:ext cx="2006613" cy="267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8" name="Рисунок 15" descr="IMG_007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6428">
            <a:off x="4991055" y="4624191"/>
            <a:ext cx="2784407" cy="2087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9039" y="2381250"/>
            <a:ext cx="5466560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Колективні </a:t>
            </a:r>
            <a:endParaRPr lang="uk-UA" sz="6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перегляди </a:t>
            </a:r>
            <a:r>
              <a:rPr lang="uk-UA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занять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G:\зан\48356316_744926335874025_115886186098904268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86770">
            <a:off x="4642577" y="64397"/>
            <a:ext cx="291465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лако 5"/>
          <p:cNvSpPr/>
          <p:nvPr/>
        </p:nvSpPr>
        <p:spPr>
          <a:xfrm rot="21265564">
            <a:off x="947558" y="680347"/>
            <a:ext cx="3778250" cy="265430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altLang="uk-UA" sz="2000" dirty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С</a:t>
            </a:r>
            <a:r>
              <a:rPr lang="ru-RU" altLang="uk-UA" sz="2000" dirty="0" err="1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тарша</a:t>
            </a:r>
            <a:r>
              <a:rPr lang="ru-RU" altLang="uk-UA" sz="2000" dirty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000" dirty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група №1 вихователь  </a:t>
            </a:r>
            <a:r>
              <a:rPr lang="uk-UA" altLang="uk-UA" sz="2000" dirty="0" smtClean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Бусол </a:t>
            </a:r>
            <a:r>
              <a:rPr lang="uk-UA" altLang="uk-UA" sz="2000" dirty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В.М</a:t>
            </a:r>
            <a:r>
              <a:rPr lang="uk-UA" altLang="uk-UA" sz="2000" dirty="0" smtClean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.(26р., базова вища, вихователь-методист</a:t>
            </a:r>
            <a:r>
              <a:rPr lang="uk-UA" altLang="uk-UA" sz="2000" dirty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)</a:t>
            </a:r>
            <a:r>
              <a:rPr lang="uk-UA" altLang="uk-UA" sz="2000" dirty="0" smtClean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uk-UA" altLang="uk-UA" sz="2000" dirty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Фізкультурне заняття </a:t>
            </a:r>
            <a:br>
              <a:rPr lang="uk-UA" altLang="uk-UA" sz="2000" dirty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000" dirty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 «Козацькому роду нема </a:t>
            </a:r>
            <a:r>
              <a:rPr lang="uk-UA" altLang="uk-UA" sz="2000" dirty="0" smtClean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переводу</a:t>
            </a:r>
            <a:r>
              <a:rPr lang="uk-UA" altLang="uk-UA" sz="2000" dirty="0" smtClean="0">
                <a:solidFill>
                  <a:schemeClr val="tx2"/>
                </a:solidFill>
                <a:latin typeface="Monotype Corsiva" pitchFamily="66" charset="0"/>
              </a:rPr>
              <a:t>»</a:t>
            </a:r>
            <a:endParaRPr lang="uk-UA" sz="2000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32772" name="Picture 6" descr="G:\зан\48064113_744926405874018_1562663880021245952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37379" y="4186444"/>
            <a:ext cx="3442791" cy="2581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8" descr="G:\зан\47391642_744926505874008_438219181971944243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26467">
            <a:off x="4904855" y="4522026"/>
            <a:ext cx="2795588" cy="2097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Хмара 1"/>
          <p:cNvSpPr/>
          <p:nvPr/>
        </p:nvSpPr>
        <p:spPr>
          <a:xfrm>
            <a:off x="850390" y="699057"/>
            <a:ext cx="3790826" cy="2749575"/>
          </a:xfrm>
          <a:prstGeom prst="cloud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1115616" y="1293582"/>
            <a:ext cx="302433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Інтегроване заняття в старшій групі №14 Вихователь</a:t>
            </a:r>
          </a:p>
          <a:p>
            <a:pPr algn="ctr">
              <a:defRPr/>
            </a:pPr>
            <a:r>
              <a:rPr lang="uk-UA" altLang="uk-UA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Губаль</a:t>
            </a:r>
            <a:r>
              <a:rPr lang="uk-UA" alt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Світлана 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Іванівна (4р., </a:t>
            </a:r>
            <a:r>
              <a:rPr lang="uk-UA" altLang="uk-UA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нез.вища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)</a:t>
            </a:r>
            <a:endParaRPr lang="uk-UA" altLang="uk-UA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uk-UA" alt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«Листя осіннє в повітрі кружляє»</a:t>
            </a:r>
          </a:p>
          <a:p>
            <a:pPr algn="ctr">
              <a:defRPr/>
            </a:pPr>
            <a:r>
              <a:rPr lang="uk-UA" altLang="uk-UA" b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37892" name="AutoShape 2" descr="Отображается файл &quot;IMG_3610.JPG&quot;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pic>
        <p:nvPicPr>
          <p:cNvPr id="36869" name="Рисунок 9" descr="46499236_732091613824164_6473538574418444288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6516">
            <a:off x="4699826" y="473189"/>
            <a:ext cx="2989691" cy="224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0" name="Рисунок 10" descr="46749177_732091713824154_4785471570728452096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1370">
            <a:off x="5126571" y="3058682"/>
            <a:ext cx="2492597" cy="3323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1" name="Рисунок 6" descr="46521351_732091760490816_5844773250822832128_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0477">
            <a:off x="1612594" y="3886370"/>
            <a:ext cx="3406645" cy="255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86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51520" y="332655"/>
            <a:ext cx="9144000" cy="504057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uk-UA" sz="2400" b="1" i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altLang="uk-UA" sz="2400" b="1" i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altLang="uk-UA" sz="3600" dirty="0" smtClean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042032"/>
              </p:ext>
            </p:extLst>
          </p:nvPr>
        </p:nvGraphicFramePr>
        <p:xfrm>
          <a:off x="1835696" y="260648"/>
          <a:ext cx="5544616" cy="6626756"/>
        </p:xfrm>
        <a:graphic>
          <a:graphicData uri="http://schemas.openxmlformats.org/drawingml/2006/table">
            <a:tbl>
              <a:tblPr/>
              <a:tblGrid>
                <a:gridCol w="3232233">
                  <a:extLst>
                    <a:ext uri="{9D8B030D-6E8A-4147-A177-3AD203B41FA5}">
                      <a16:colId xmlns:a16="http://schemas.microsoft.com/office/drawing/2014/main" val="3868550066"/>
                    </a:ext>
                  </a:extLst>
                </a:gridCol>
                <a:gridCol w="532156">
                  <a:extLst>
                    <a:ext uri="{9D8B030D-6E8A-4147-A177-3AD203B41FA5}">
                      <a16:colId xmlns:a16="http://schemas.microsoft.com/office/drawing/2014/main" val="229610315"/>
                    </a:ext>
                  </a:extLst>
                </a:gridCol>
                <a:gridCol w="674490">
                  <a:extLst>
                    <a:ext uri="{9D8B030D-6E8A-4147-A177-3AD203B41FA5}">
                      <a16:colId xmlns:a16="http://schemas.microsoft.com/office/drawing/2014/main" val="958917395"/>
                    </a:ext>
                  </a:extLst>
                </a:gridCol>
                <a:gridCol w="1105737">
                  <a:extLst>
                    <a:ext uri="{9D8B030D-6E8A-4147-A177-3AD203B41FA5}">
                      <a16:colId xmlns:a16="http://schemas.microsoft.com/office/drawing/2014/main" val="199342887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altLang="uk-UA" sz="800" b="1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Мережа груп</a:t>
                      </a:r>
                      <a:r>
                        <a:rPr lang="ru-RU" altLang="uk-UA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/>
                      </a:r>
                      <a:br>
                        <a:rPr lang="ru-RU" altLang="uk-UA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</a:br>
                      <a:r>
                        <a:rPr lang="uk-UA" altLang="uk-UA" sz="800" b="1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станом на 01.06.201</a:t>
                      </a:r>
                      <a:r>
                        <a:rPr lang="en-US" altLang="uk-UA" sz="800" b="1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r>
                        <a:rPr lang="uk-UA" altLang="uk-UA" sz="800" b="1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р.</a:t>
                      </a:r>
                      <a:br>
                        <a:rPr lang="uk-UA" altLang="uk-UA" sz="800" b="1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</a:br>
                      <a:r>
                        <a:rPr lang="ru-RU" altLang="uk-UA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/>
                      </a:r>
                      <a:br>
                        <a:rPr lang="ru-RU" altLang="uk-UA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</a:br>
                      <a:endParaRPr lang="uk-UA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Вік дітей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дітей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Середня наповнюваність груп 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4123315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Ясельна група № 3</a:t>
                      </a: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«Калинка» вихователі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Пасуль М.І. та Обручар Б.О.,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помічник вихователя Олексик Н.В.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120%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922823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Ясельна група № 5</a:t>
                      </a: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«Ромашка» вихователі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Пригара О.В. та Лойка О.І.,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помічник вихователя Бобик М.Ю.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4092400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Ясельна група  №11</a:t>
                      </a: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«Веселі гномики» вихователі 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Підгорна Р.В. та Химинець В.В.,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помічник вихователя Шутко Т.І.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115%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375088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Ясельна група №12</a:t>
                      </a: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«Джерельце» вихователі 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Іваняс Н.В. та Тегза Т.В.,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помічник вихователя Асланян Н.В.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135%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434799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 молодша група № 2</a:t>
                      </a: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«Бджілка» вихователі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Росоха С.І. та Курта Н.В.,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помічник вихователя Кепша М.І.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132%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56504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 молодша група</a:t>
                      </a: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№ 6 «Веселка» вихователі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Куртяк Т.Ю. та Козак А.Я.,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помічник вихователя Пилип М.А.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124%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030470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 dirty="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 молодша група №10 </a:t>
                      </a:r>
                      <a:r>
                        <a:rPr lang="uk-UA" sz="800" b="1" i="1" kern="1200" dirty="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«Барвінок» вихователі</a:t>
                      </a: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 dirty="0" err="1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Химинець</a:t>
                      </a:r>
                      <a:r>
                        <a:rPr lang="uk-UA" sz="800" b="1" i="1" kern="1200" dirty="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А.І. та Сливка А.В.,</a:t>
                      </a: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 dirty="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помічник вихователя </a:t>
                      </a:r>
                      <a:r>
                        <a:rPr lang="uk-UA" sz="800" b="1" i="1" kern="1200" dirty="0" err="1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Комяті</a:t>
                      </a:r>
                      <a:r>
                        <a:rPr lang="uk-UA" sz="800" b="1" i="1" kern="1200" dirty="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Д.Ф.</a:t>
                      </a: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116%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065160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Середня група №7</a:t>
                      </a: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«Сонечко» вихователі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Рівіс В.Й. та Чорна Д.І.,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помічник вихователя Маринець О.І.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116%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954114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Середня група  №8 </a:t>
                      </a: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«Дзвіночок» вихователі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Фенинець М.В. та Палінкаш М.М.,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пом.вих:Тужеляк О.І. та Копор С.І.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116%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173972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 dirty="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Середня група  №13</a:t>
                      </a:r>
                      <a:r>
                        <a:rPr lang="uk-UA" sz="800" b="1" i="1" kern="1200" dirty="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«Золотий ключик» вихователі </a:t>
                      </a: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 dirty="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Густі А.В. та </a:t>
                      </a:r>
                      <a:r>
                        <a:rPr lang="uk-UA" sz="800" b="1" i="1" kern="1200" dirty="0" err="1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Гангур</a:t>
                      </a:r>
                      <a:r>
                        <a:rPr lang="uk-UA" sz="800" b="1" i="1" kern="1200" dirty="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Т.М.,</a:t>
                      </a: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 dirty="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Помічник вихователя Павлюк А.М.</a:t>
                      </a: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108%</a:t>
                      </a: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85052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 група № 1</a:t>
                      </a: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«Капітошки»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вихователі: Швець Н.Ю. та Бусол В.М.,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помічник вихователя Тегза Л.М.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269517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 група № 4</a:t>
                      </a: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«Метелик» 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Вихователі: Драгула Н.В. та Михайльо І.В.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помічник вихователя Шегда М.М.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423950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 група  № 9</a:t>
                      </a: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«Малятко» вихователі 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Коробова В.М. та Губаль Д.В.,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помічник вихователя Плиска Н.В.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806393"/>
                  </a:ext>
                </a:extLst>
              </a:tr>
              <a:tr h="4015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 група № 14</a:t>
                      </a: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«Соняшник» вихователі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Довганич Є.В. та Губаль С.І.,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помічник вихователя Холод С.І.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112%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889794"/>
                  </a:ext>
                </a:extLst>
              </a:tr>
              <a:tr h="131228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u="sng" kern="1200" dirty="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дітей:</a:t>
                      </a: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F243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370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7" marR="34247" marT="47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933719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Содержимое 7" descr="51495282_776069099426415_185940783483636940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397659">
            <a:off x="3246249" y="4320521"/>
            <a:ext cx="4360650" cy="2453232"/>
          </a:xfrm>
          <a:effectLst>
            <a:softEdge rad="112500"/>
          </a:effectLst>
        </p:spPr>
      </p:pic>
      <p:pic>
        <p:nvPicPr>
          <p:cNvPr id="37893" name="Рисунок 8" descr="51095840_776069116093080_2293753573923618816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3947">
            <a:off x="1308394" y="2631565"/>
            <a:ext cx="2310113" cy="3081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028">
            <a:off x="4314263" y="1041636"/>
            <a:ext cx="3314740" cy="2486055"/>
          </a:xfrm>
          <a:prstGeom prst="rect">
            <a:avLst/>
          </a:prstGeom>
        </p:spPr>
      </p:pic>
      <p:sp>
        <p:nvSpPr>
          <p:cNvPr id="5" name="Облако 4"/>
          <p:cNvSpPr/>
          <p:nvPr/>
        </p:nvSpPr>
        <p:spPr>
          <a:xfrm rot="21449360">
            <a:off x="955994" y="420023"/>
            <a:ext cx="4047267" cy="2663825"/>
          </a:xfrm>
          <a:prstGeom prst="cloud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uk-UA" sz="2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Заняття  «Доріжка до чарівних казок»</a:t>
            </a:r>
          </a:p>
          <a:p>
            <a:pPr algn="ctr">
              <a:defRPr/>
            </a:pPr>
            <a:r>
              <a:rPr lang="uk-UA" altLang="uk-UA" sz="2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Старша група №</a:t>
            </a:r>
            <a:r>
              <a:rPr lang="uk-UA" altLang="uk-UA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9</a:t>
            </a:r>
            <a:r>
              <a:rPr lang="en-US" altLang="uk-UA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Вихователь </a:t>
            </a:r>
            <a:r>
              <a:rPr lang="en-US" altLang="uk-UA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000" b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Губаль</a:t>
            </a:r>
            <a:r>
              <a:rPr lang="en-US" altLang="uk-UA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Д.В.(2р., вища) </a:t>
            </a:r>
            <a:r>
              <a:rPr lang="uk-UA" altLang="uk-UA" sz="2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sz="2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endParaRPr lang="uk-UA" sz="2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52337589_789160984783893_421879033869893632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391840">
            <a:off x="1702057" y="3908729"/>
            <a:ext cx="3783203" cy="2837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6" descr="C:\Users\User\Desktop\фото нові  ДНЗ\фото група 10\аплікація колективна роота сніг сніж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70769">
            <a:off x="3948635" y="1043687"/>
            <a:ext cx="3628053" cy="272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лако 5"/>
          <p:cNvSpPr/>
          <p:nvPr/>
        </p:nvSpPr>
        <p:spPr>
          <a:xfrm rot="21121395">
            <a:off x="898526" y="548680"/>
            <a:ext cx="3944937" cy="2119313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ІІ молодша група №10 </a:t>
            </a:r>
          </a:p>
          <a:p>
            <a:pPr algn="ctr">
              <a:defRPr/>
            </a:pPr>
            <a:r>
              <a:rPr lang="uk-UA" alt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Інтегроване заняття </a:t>
            </a:r>
          </a:p>
          <a:p>
            <a:pPr algn="ctr">
              <a:defRPr/>
            </a:pPr>
            <a:r>
              <a:rPr lang="uk-UA" alt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«Сніг - сніжок» </a:t>
            </a:r>
          </a:p>
          <a:p>
            <a:pPr algn="ctr">
              <a:defRPr/>
            </a:pPr>
            <a:r>
              <a:rPr lang="uk-UA" alt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Вихователь  Сливка 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А.В.(1р., </a:t>
            </a:r>
            <a:r>
              <a:rPr lang="uk-UA" altLang="uk-UA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незак.вища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) </a:t>
            </a:r>
            <a:endParaRPr lang="uk-UA" altLang="uk-UA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57039962_819751081724883_103336318718286233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29358">
            <a:off x="4968616" y="79812"/>
            <a:ext cx="2505790" cy="3341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57374549_819749525058372_248430146445796966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33057">
            <a:off x="4262932" y="3278801"/>
            <a:ext cx="2632040" cy="3509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лако 2"/>
          <p:cNvSpPr/>
          <p:nvPr/>
        </p:nvSpPr>
        <p:spPr>
          <a:xfrm>
            <a:off x="1331640" y="404665"/>
            <a:ext cx="3672407" cy="2619524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rgbClr val="00B050"/>
                </a:solidFill>
                <a:latin typeface="Monotype Corsiva" pitchFamily="66" charset="0"/>
              </a:rPr>
              <a:t> </a:t>
            </a:r>
          </a:p>
          <a:p>
            <a:pPr algn="ctr">
              <a:defRPr/>
            </a:pPr>
            <a:r>
              <a:rPr lang="uk-UA" alt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ІІ молодша група №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2 </a:t>
            </a:r>
            <a:endParaRPr lang="uk-UA" altLang="uk-UA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Заняття з логіко – математичного розвитку </a:t>
            </a:r>
          </a:p>
          <a:p>
            <a:pPr algn="ctr"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«Допоможемо звірятам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…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», вихователь  Росоха С.І</a:t>
            </a: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.(1р., </a:t>
            </a:r>
            <a:r>
              <a:rPr lang="uk-UA" altLang="uk-UA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мол.спец</a:t>
            </a: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здобуває вищу)</a:t>
            </a:r>
            <a:endParaRPr lang="uk-UA" altLang="uk-UA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10" name="Рисунок 9" descr="57070938_819751148391543_248046051385986252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27815">
            <a:off x="1582453" y="3326703"/>
            <a:ext cx="2360735" cy="3147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1043608" y="404664"/>
            <a:ext cx="3672408" cy="2232248"/>
          </a:xfrm>
          <a:prstGeom prst="cloud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rgbClr val="00B050"/>
                </a:solidFill>
                <a:latin typeface="Monotype Corsiva" pitchFamily="66" charset="0"/>
              </a:rPr>
              <a:t> </a:t>
            </a:r>
          </a:p>
          <a:p>
            <a:pPr algn="ctr">
              <a:defRPr/>
            </a:pPr>
            <a:r>
              <a:rPr lang="uk-UA" alt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ІІ молодша група №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12</a:t>
            </a:r>
            <a:endParaRPr lang="uk-UA" altLang="uk-UA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Заняття  із зображувальної  діяльності</a:t>
            </a:r>
          </a:p>
          <a:p>
            <a:pPr algn="ctr"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«Весна квітами багата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», вихователь  </a:t>
            </a:r>
            <a:r>
              <a:rPr lang="uk-UA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Іваняс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Н.В</a:t>
            </a: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(4р, вища)</a:t>
            </a:r>
            <a:endParaRPr lang="uk-UA" altLang="uk-UA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56276068_814914548875203_526785301432814796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91871">
            <a:off x="4745883" y="186129"/>
            <a:ext cx="2759680" cy="3679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6340039_814914515541873_465914118509533593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4690" y="4133403"/>
            <a:ext cx="3523002" cy="264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56565464_814914558875202_96418808743120076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3710">
            <a:off x="1603684" y="3067694"/>
            <a:ext cx="2246890" cy="299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 rot="21122710">
            <a:off x="125413" y="141288"/>
            <a:ext cx="4302571" cy="2351608"/>
          </a:xfrm>
          <a:prstGeom prst="cloud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uk-UA" sz="2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C</a:t>
            </a:r>
            <a:r>
              <a:rPr lang="ru-RU" altLang="uk-UA" sz="20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тарша</a:t>
            </a:r>
            <a:r>
              <a:rPr lang="ru-RU" altLang="uk-UA" sz="2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г</a:t>
            </a:r>
            <a:r>
              <a:rPr lang="uk-UA" altLang="uk-UA" sz="20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рупа</a:t>
            </a:r>
            <a:r>
              <a:rPr lang="uk-UA" altLang="uk-UA" sz="2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№11 </a:t>
            </a:r>
          </a:p>
          <a:p>
            <a:pPr algn="ctr">
              <a:defRPr/>
            </a:pPr>
            <a:r>
              <a:rPr lang="uk-UA" sz="2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Економічне виховання «Подорож в країну Економіки</a:t>
            </a:r>
            <a:r>
              <a:rPr lang="uk-UA" altLang="uk-UA" sz="2000" i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»,</a:t>
            </a:r>
          </a:p>
          <a:p>
            <a:pPr algn="ctr">
              <a:defRPr/>
            </a:pPr>
            <a:r>
              <a:rPr lang="uk-UA" altLang="uk-UA" sz="2000" i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вихователь  </a:t>
            </a:r>
            <a:r>
              <a:rPr lang="uk-UA" altLang="uk-UA" sz="2000" i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Підгорна</a:t>
            </a:r>
            <a:r>
              <a:rPr lang="uk-UA" altLang="uk-UA" sz="2000" i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Р.В.</a:t>
            </a:r>
          </a:p>
          <a:p>
            <a:pPr algn="ctr">
              <a:defRPr/>
            </a:pPr>
            <a:r>
              <a:rPr lang="uk-UA" sz="2000" i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(4р., вища)</a:t>
            </a:r>
            <a:endParaRPr lang="ru-RU" sz="20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" name="Picture 2" descr="Фото Romana Pidgorna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54439" y="894879"/>
            <a:ext cx="2924650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Фото Romana Pidgorna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784">
            <a:off x="4328654" y="4674453"/>
            <a:ext cx="2663877" cy="212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Фото Romana Pidgorna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14">
            <a:off x="2726479" y="1849232"/>
            <a:ext cx="3059832" cy="2305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Фото Romana Pidgorna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608" y="3499479"/>
            <a:ext cx="2304256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Фото Romana Pidgorna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23" y="5717827"/>
            <a:ext cx="2160240" cy="1215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Фото Romana Pidgorna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430">
            <a:off x="1498795" y="3933382"/>
            <a:ext cx="2123330" cy="1724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0461931_2079264352366245_590180266409774284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55539">
            <a:off x="4349858" y="583369"/>
            <a:ext cx="3233686" cy="242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лако 1"/>
          <p:cNvSpPr/>
          <p:nvPr/>
        </p:nvSpPr>
        <p:spPr>
          <a:xfrm>
            <a:off x="125413" y="141287"/>
            <a:ext cx="4950643" cy="2984071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rgbClr val="00B050"/>
                </a:solidFill>
                <a:latin typeface="Monotype Corsiva" pitchFamily="66" charset="0"/>
              </a:rPr>
              <a:t> </a:t>
            </a:r>
          </a:p>
          <a:p>
            <a:pPr algn="ctr">
              <a:defRPr/>
            </a:pPr>
            <a:r>
              <a:rPr lang="uk-UA" alt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Заняття  з музичного виховання</a:t>
            </a:r>
            <a:endParaRPr lang="uk-UA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«Музика весни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», музичний керівник  </a:t>
            </a:r>
            <a:r>
              <a:rPr lang="uk-UA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Ерфан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І.І</a:t>
            </a: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(1рік, бакалавр)</a:t>
            </a:r>
          </a:p>
          <a:p>
            <a:pPr algn="ctr">
              <a:defRPr/>
            </a:pP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вихователь  </a:t>
            </a:r>
            <a:r>
              <a:rPr lang="uk-UA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Рівіс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В.Й</a:t>
            </a: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 </a:t>
            </a:r>
          </a:p>
          <a:p>
            <a:pPr algn="ctr">
              <a:defRPr/>
            </a:pP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(27р., базова вища, вихователь-методист)</a:t>
            </a:r>
            <a:endParaRPr lang="uk-UA" altLang="uk-UA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60718331_2079264232366257_140154033798538854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522538"/>
            <a:ext cx="2444750" cy="3259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60855992_2079264195699594_877851232520110080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14406">
            <a:off x="1595097" y="2925539"/>
            <a:ext cx="3063646" cy="229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60735222_2079264109032936_3571168455111475200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86246">
            <a:off x="3350198" y="4336594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Рисунок 2" descr="54361665_802586823441309_3871166779661221888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14335">
            <a:off x="3219448" y="2279166"/>
            <a:ext cx="2889951" cy="216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лако 1"/>
          <p:cNvSpPr/>
          <p:nvPr/>
        </p:nvSpPr>
        <p:spPr>
          <a:xfrm>
            <a:off x="323528" y="227207"/>
            <a:ext cx="3511872" cy="2427093"/>
          </a:xfrm>
          <a:prstGeom prst="cloud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Міський теоретично-практичний семінар для вихователів дітей раннього 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віку </a:t>
            </a:r>
          </a:p>
          <a:p>
            <a:pPr algn="ctr">
              <a:defRPr/>
            </a:pPr>
            <a:r>
              <a:rPr lang="uk-UA" sz="2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Пасуль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М.І. </a:t>
            </a:r>
          </a:p>
          <a:p>
            <a:pPr algn="ctr">
              <a:defRPr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(4р., вища)</a:t>
            </a:r>
            <a:endParaRPr lang="uk-UA" sz="2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8677" name="Рисунок 4" descr="53792604_802587036774621_7796413270662840320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7920">
            <a:off x="5264969" y="3098970"/>
            <a:ext cx="2471755" cy="3295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Рисунок 5" descr="53519639_802586596774665_3226945397775663104_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2740">
            <a:off x="3655564" y="209625"/>
            <a:ext cx="4097637" cy="230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3" descr="54279480_802586970107961_6151106377256271872_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8916">
            <a:off x="2749927" y="4680066"/>
            <a:ext cx="2965786" cy="2223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8849">
            <a:off x="1443330" y="3147205"/>
            <a:ext cx="1923118" cy="2564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altLang="uk-UA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Фізкультурно</a:t>
            </a:r>
            <a:r>
              <a:rPr lang="uk-UA" alt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– оздоровча робота 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053181" y="2011927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Ранкова гімнастика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148064" y="2088797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Гімнастика пробудження 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87824" y="2708920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Фізкультурні хвилинки на заняттях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053181" y="3446082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Пішохідні переходи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59832" y="1340768"/>
            <a:ext cx="2880320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Заняття з фізичного виховання 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220072" y="3369452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Спортивні свята, розваги, дні здоров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’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я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131840" y="4077072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Самостійна рухова діяльність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647916" y="5013176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Організація рухливих ігор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004048" y="4977172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Загартування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творити папку\матеріал ДНЗ\ДНЗ\Фізкультура ДНЗ №3\фото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4953">
            <a:off x="3082884" y="461440"/>
            <a:ext cx="2549384" cy="143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31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13017">
            <a:off x="1282075" y="1860814"/>
            <a:ext cx="1746090" cy="130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 descr="G:\фото фізкультура\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00424">
            <a:off x="1407032" y="3426944"/>
            <a:ext cx="2206512" cy="165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4" name="Picture 16" descr="G:\фото фізкультура\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85157">
            <a:off x="3176763" y="1976143"/>
            <a:ext cx="2384392" cy="1341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5" name="Picture 17" descr="G:\фото фізкультура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16710">
            <a:off x="5756891" y="193324"/>
            <a:ext cx="2058098" cy="1547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7" name="Picture 19" descr="G:\фото фізкультура\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74489">
            <a:off x="5354972" y="1981685"/>
            <a:ext cx="2403694" cy="1802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3" name="Picture 15" descr="G:\фото фізкультура\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11750">
            <a:off x="3249253" y="4938088"/>
            <a:ext cx="1321797" cy="191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8" name="Picture 20" descr="G:\фото фізкультура\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66329" y="3262629"/>
            <a:ext cx="2123728" cy="1592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9" name="Picture 21" descr="G:\фото фізкультура\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41461" y="4734272"/>
            <a:ext cx="1592796" cy="2123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0" name="Picture 22" descr="G:\фото фізкультура\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67511">
            <a:off x="1294052" y="217984"/>
            <a:ext cx="2070643" cy="155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1" name="Picture 23" descr="G:\фото фізкультура\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87742">
            <a:off x="6027443" y="4889720"/>
            <a:ext cx="2010986" cy="2010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2" name="Picture 24" descr="G:\фото фізкультура\2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186657">
            <a:off x="1284092" y="5534172"/>
            <a:ext cx="2088232" cy="1174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3" name="Picture 25" descr="G:\фото фізкультура\2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87818" y="3769807"/>
            <a:ext cx="1999544" cy="112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80" y="206883"/>
            <a:ext cx="3909428" cy="2932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010">
            <a:off x="1376798" y="2012183"/>
            <a:ext cx="2539663" cy="142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104">
            <a:off x="1473916" y="3723143"/>
            <a:ext cx="2121729" cy="2828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066">
            <a:off x="5719739" y="2024309"/>
            <a:ext cx="1971722" cy="262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79" y="2326475"/>
            <a:ext cx="2102718" cy="280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174">
            <a:off x="5291870" y="4372556"/>
            <a:ext cx="1864083" cy="248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824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9702" y="476673"/>
            <a:ext cx="6501107" cy="5947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Історія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закладу</a:t>
            </a:r>
            <a:b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altLang="uk-UA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1985 </a:t>
            </a:r>
            <a:r>
              <a:rPr lang="uk-UA" altLang="uk-UA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рік </a:t>
            </a:r>
            <a:r>
              <a:rPr lang="uk-UA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Відкрито  ДНЗ№14 (14 груп) - на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підставі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розпорядження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виконкому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Хустської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районної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ради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народних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депутатів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27.06.1985р про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прийняття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експлуатацію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закінчених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будівництвом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дитсадка-ясел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 320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місць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м.Хуст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по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вул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Дзержинського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uk-UA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копія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розпорядження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№77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27.06.1985р.)</a:t>
            </a:r>
          </a:p>
          <a:p>
            <a:pPr algn="ctr">
              <a:lnSpc>
                <a:spcPct val="115000"/>
              </a:lnSpc>
            </a:pPr>
            <a:endParaRPr lang="ru-RU" altLang="uk-UA" sz="105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altLang="uk-UA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198</a:t>
            </a:r>
            <a:r>
              <a:rPr lang="uk-UA" altLang="uk-UA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6</a:t>
            </a:r>
            <a:r>
              <a:rPr lang="ru-RU" altLang="uk-UA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р. 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uk-UA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Установа п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ередана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 баланс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відділу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освіти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Хустської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міської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ради</a:t>
            </a:r>
            <a:endParaRPr lang="ru-RU" altLang="uk-UA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uk-UA" altLang="uk-UA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altLang="uk-UA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009р. 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uk-UA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ошкільна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установа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перейменована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дошкільний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навчальний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заклад (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ясла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-садок) №3 «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Дзвіночок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»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Хустської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міської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ради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Закарпатської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області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рішення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№604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24.09.2009р.(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функціонувало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8 </a:t>
            </a:r>
            <a:r>
              <a:rPr lang="ru-RU" altLang="uk-UA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uk-UA" altLang="uk-UA" b="1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lang="uk-UA" altLang="uk-UA" b="1" dirty="0" smtClean="0">
              <a:solidFill>
                <a:srgbClr val="1F497D">
                  <a:lumMod val="75000"/>
                </a:srgb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uk-UA" altLang="uk-UA" b="1" u="sng" dirty="0" smtClean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Червень </a:t>
            </a:r>
            <a:r>
              <a:rPr lang="uk-UA" altLang="uk-UA" b="1" u="sng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2014р. </a:t>
            </a:r>
            <a:r>
              <a:rPr lang="uk-UA" altLang="uk-UA" b="1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 Відновлено 2 додаткові групи №9, №10  (50 </a:t>
            </a:r>
            <a:r>
              <a:rPr lang="uk-UA" altLang="uk-UA" b="1" dirty="0" smtClean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дітей)</a:t>
            </a:r>
            <a:endParaRPr lang="ru-RU" altLang="uk-UA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uk-UA" altLang="uk-UA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Вересень 2014р. </a:t>
            </a:r>
            <a:r>
              <a:rPr lang="uk-UA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 Відновлено ще 4 групи  (100</a:t>
            </a:r>
            <a:r>
              <a:rPr lang="en-US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alt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дітей)</a:t>
            </a:r>
          </a:p>
          <a:p>
            <a:pPr algn="ctr">
              <a:lnSpc>
                <a:spcPct val="115000"/>
              </a:lnSpc>
            </a:pPr>
            <a:endParaRPr lang="ru-RU" altLang="uk-UA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endParaRPr lang="ru-RU" altLang="uk-UA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User\Рабочий стол\depositphotos_91038696-stock-photo-floral-frame-summer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8" r="6376"/>
          <a:stretch/>
        </p:blipFill>
        <p:spPr bwMode="auto">
          <a:xfrm>
            <a:off x="7840809" y="-27609"/>
            <a:ext cx="1339702" cy="68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User\Рабочий стол\depositphotos_91038696-stock-photo-floral-frame-summer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8" r="6376"/>
          <a:stretch/>
        </p:blipFill>
        <p:spPr bwMode="auto">
          <a:xfrm rot="10800000">
            <a:off x="0" y="-27609"/>
            <a:ext cx="1339702" cy="6873986"/>
          </a:xfrm>
          <a:prstGeom prst="rect">
            <a:avLst/>
          </a:prstGeom>
          <a:noFill/>
          <a:scene3d>
            <a:camera prst="orthographicFront">
              <a:rot lat="0" lon="3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6480720" cy="5890666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latin typeface="Monotype Corsiva" panose="03010101010201010101" pitchFamily="66" charset="0"/>
              </a:rPr>
              <a:t/>
            </a:r>
            <a:br>
              <a:rPr lang="uk-UA" sz="2800" dirty="0" smtClean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/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Музично-естетичний </a:t>
            </a:r>
            <a:br>
              <a:rPr lang="uk-UA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uk-UA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розвиток дошкільнят</a:t>
            </a:r>
            <a:br>
              <a:rPr lang="uk-UA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uk-UA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uk-UA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/>
            </a:r>
            <a:b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/>
            </a:r>
            <a:b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…Як добриво збагачує землю та </a:t>
            </a:r>
            <a:b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дозволяє зерну прорости, </a:t>
            </a:r>
            <a:b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так і музика пробуджує в дитині сили </a:t>
            </a:r>
            <a:b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та здібності, які інакше ніколи б не </a:t>
            </a:r>
            <a:r>
              <a:rPr lang="uk-UA" sz="3100" b="1" dirty="0" err="1" smtClean="0">
                <a:solidFill>
                  <a:schemeClr val="tx2"/>
                </a:solidFill>
                <a:latin typeface="Monotype Corsiva" panose="03010101010201010101" pitchFamily="66" charset="0"/>
              </a:rPr>
              <a:t>розквітли</a:t>
            </a:r>
            <a: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…</a:t>
            </a:r>
            <a:b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uk-UA" sz="31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                                                    </a:t>
            </a:r>
            <a:r>
              <a:rPr lang="uk-UA" sz="3100" b="1" dirty="0" err="1" smtClean="0">
                <a:solidFill>
                  <a:schemeClr val="tx2"/>
                </a:solidFill>
                <a:latin typeface="Monotype Corsiva" panose="03010101010201010101" pitchFamily="66" charset="0"/>
              </a:rPr>
              <a:t>К.Орф</a:t>
            </a:r>
            <a:endParaRPr lang="uk-UA" sz="31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7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74452">
            <a:off x="953546" y="3044625"/>
            <a:ext cx="2768600" cy="3414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8145">
            <a:off x="3387140" y="3734542"/>
            <a:ext cx="3079750" cy="2547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88" name="TextBox 5"/>
          <p:cNvSpPr txBox="1">
            <a:spLocks noChangeArrowheads="1"/>
          </p:cNvSpPr>
          <p:nvPr/>
        </p:nvSpPr>
        <p:spPr bwMode="auto">
          <a:xfrm rot="20930545">
            <a:off x="1361437" y="1870504"/>
            <a:ext cx="19528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Кіш Марія Йосипівна</a:t>
            </a:r>
            <a:endParaRPr lang="en-US" altLang="uk-UA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(стаж 3</a:t>
            </a:r>
            <a:r>
              <a:rPr lang="en-US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5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р., базова вища)</a:t>
            </a:r>
            <a:endParaRPr lang="uk-UA" altLang="uk-UA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 rot="21422179">
            <a:off x="3567747" y="2427545"/>
            <a:ext cx="22404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Оксентюк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Людмила</a:t>
            </a:r>
          </a:p>
          <a:p>
            <a:pPr algn="ctr" eaLnBrk="1" hangingPunct="1">
              <a:defRPr/>
            </a:pP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Михайлівна</a:t>
            </a:r>
          </a:p>
          <a:p>
            <a:pPr algn="ctr" eaLnBrk="1" hangingPunct="1">
              <a:defRPr/>
            </a:pP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(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стаж 3</a:t>
            </a:r>
            <a:r>
              <a:rPr lang="en-US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7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р</a:t>
            </a: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., базова вища)</a:t>
            </a:r>
            <a:endParaRPr lang="uk-UA" altLang="uk-UA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41990" name="TextBox 8"/>
          <p:cNvSpPr txBox="1">
            <a:spLocks noChangeArrowheads="1"/>
          </p:cNvSpPr>
          <p:nvPr/>
        </p:nvSpPr>
        <p:spPr bwMode="auto">
          <a:xfrm rot="632501">
            <a:off x="5918726" y="1630675"/>
            <a:ext cx="2024157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Ерфан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Іванна</a:t>
            </a:r>
          </a:p>
          <a:p>
            <a:pPr algn="ctr" eaLnBrk="1" hangingPunct="1">
              <a:defRPr/>
            </a:pP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Іванівна</a:t>
            </a:r>
          </a:p>
          <a:p>
            <a:pPr algn="ctr" eaLnBrk="1" hangingPunct="1">
              <a:defRPr/>
            </a:pP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(</a:t>
            </a:r>
            <a:r>
              <a:rPr lang="uk-UA" alt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стаж 2 р</a:t>
            </a:r>
            <a:r>
              <a:rPr lang="uk-UA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., </a:t>
            </a:r>
            <a:r>
              <a:rPr lang="uk-UA" altLang="uk-UA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бакалавр)</a:t>
            </a:r>
            <a:endParaRPr lang="uk-UA" altLang="uk-UA" sz="20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2898207" y="643486"/>
            <a:ext cx="4021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Музичні </a:t>
            </a:r>
            <a:r>
              <a:rPr lang="uk-UA" altLang="uk-UA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керівники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612">
            <a:off x="6012159" y="3101462"/>
            <a:ext cx="1837293" cy="245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704850"/>
            <a:ext cx="6218238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Наші свята та розваги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02" y="1700808"/>
            <a:ext cx="4572396" cy="2228913"/>
          </a:xfrm>
          <a:prstGeom prst="rect">
            <a:avLst/>
          </a:prstGeom>
        </p:spPr>
      </p:pic>
      <p:pic>
        <p:nvPicPr>
          <p:cNvPr id="2050" name="Picture 2" descr="Результат пошуку зображень за запитом &quot;музкерівник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3782167"/>
            <a:ext cx="3924436" cy="285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28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День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Дошкілля</a:t>
            </a:r>
            <a:endParaRPr lang="uk-UA" sz="28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Содержимое 3" descr="IMG_65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42002">
            <a:off x="1304116" y="5171083"/>
            <a:ext cx="3182057" cy="178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65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57901">
            <a:off x="3284324" y="3394757"/>
            <a:ext cx="3014084" cy="226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65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21723">
            <a:off x="1388916" y="1306937"/>
            <a:ext cx="3014084" cy="226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65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2150">
            <a:off x="5939773" y="4634813"/>
            <a:ext cx="1695422" cy="226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65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37187">
            <a:off x="4555367" y="1523365"/>
            <a:ext cx="3014086" cy="1695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1480018" y="274638"/>
            <a:ext cx="2875958" cy="922114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               </a:t>
            </a:r>
            <a:r>
              <a:rPr lang="uk-UA" altLang="uk-UA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Свято осені</a:t>
            </a:r>
            <a:endParaRPr lang="uk-UA" altLang="uk-UA" sz="31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 rot="217017">
            <a:off x="4098604" y="391949"/>
            <a:ext cx="3405346" cy="3405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65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69441">
            <a:off x="4335043" y="4045822"/>
            <a:ext cx="1617450" cy="215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65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7260">
            <a:off x="5947225" y="4681416"/>
            <a:ext cx="1617450" cy="215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65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9317" y="5029200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65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20006">
            <a:off x="1664247" y="1633119"/>
            <a:ext cx="2068830" cy="2758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624635">
            <a:off x="1388021" y="2140962"/>
            <a:ext cx="2523131" cy="189189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4819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591372" y="4519742"/>
            <a:ext cx="2417775" cy="23382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2857500" y="387350"/>
            <a:ext cx="235833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Свято Миколая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547163" y="930589"/>
            <a:ext cx="2509968" cy="20567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964062">
            <a:off x="5024586" y="2532857"/>
            <a:ext cx="2419946" cy="20401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6" descr="IMG_65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4149080"/>
            <a:ext cx="1950757" cy="26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413" y="428166"/>
            <a:ext cx="3521075" cy="205944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Новорічне</a:t>
            </a:r>
            <a:b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свято</a:t>
            </a:r>
            <a:endParaRPr lang="uk-UA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32771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781221">
            <a:off x="1428528" y="531495"/>
            <a:ext cx="2430246" cy="182202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2772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358381">
            <a:off x="3635835" y="2046088"/>
            <a:ext cx="1730569" cy="230742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405974">
            <a:off x="6323113" y="4379504"/>
            <a:ext cx="1797065" cy="23950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313386">
            <a:off x="5294320" y="2388070"/>
            <a:ext cx="2547474" cy="19108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6" descr="IMG_65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7373" y="4522624"/>
            <a:ext cx="2811752" cy="2108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658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74821" y="2709510"/>
            <a:ext cx="2268469" cy="170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25" y="4171315"/>
            <a:ext cx="2039155" cy="2718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367">
            <a:off x="5576565" y="675452"/>
            <a:ext cx="2045484" cy="153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Свято МАЛАНКИ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868">
            <a:off x="1756261" y="1148617"/>
            <a:ext cx="170765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19" y="1124744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299468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813">
            <a:off x="5017609" y="3912229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860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1203548">
            <a:off x="1589359" y="4230765"/>
            <a:ext cx="2952257" cy="221393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6867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447100">
            <a:off x="4372265" y="1718029"/>
            <a:ext cx="3277712" cy="24588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417668" y="1052736"/>
            <a:ext cx="2941079" cy="229762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1445" name="TextBox 1"/>
          <p:cNvSpPr txBox="1">
            <a:spLocks noChangeArrowheads="1"/>
          </p:cNvSpPr>
          <p:nvPr/>
        </p:nvSpPr>
        <p:spPr bwMode="auto">
          <a:xfrm>
            <a:off x="2487124" y="260648"/>
            <a:ext cx="3722687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uk-UA" alt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Свято </a:t>
            </a:r>
          </a:p>
          <a:p>
            <a:pPr algn="ctr">
              <a:defRPr/>
            </a:pPr>
            <a:r>
              <a:rPr lang="uk-UA" alt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8 - Березня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1021">
            <a:off x="4480048" y="4494725"/>
            <a:ext cx="3062146" cy="2296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041" y="-199310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ВІД МИНУЛОГО ДО СЬОГОДЕННЯ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Documents and Settings\User\Мои документы\IMG_8797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531">
            <a:off x="1423177" y="4264990"/>
            <a:ext cx="2702494" cy="1864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User\Мои документы\IMG_87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138">
            <a:off x="1602717" y="1489025"/>
            <a:ext cx="2520280" cy="1743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User\Мои документы\IMG_87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54585" y="1727604"/>
            <a:ext cx="2667016" cy="1792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2647024" y="545658"/>
            <a:ext cx="1008112" cy="648072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667957" y="661532"/>
            <a:ext cx="1266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1"/>
                </a:solidFill>
                <a:latin typeface="Monotype Corsiva" pitchFamily="66" charset="0"/>
              </a:rPr>
              <a:t>З 1985р.</a:t>
            </a:r>
            <a:endParaRPr lang="ru-RU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1404462" y="3617711"/>
            <a:ext cx="1280350" cy="656808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74044" y="3761449"/>
            <a:ext cx="120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1"/>
                </a:solidFill>
                <a:latin typeface="Monotype Corsiva" pitchFamily="66" charset="0"/>
              </a:rPr>
              <a:t>З</a:t>
            </a:r>
            <a:r>
              <a:rPr lang="uk-UA" b="1" dirty="0" smtClean="0">
                <a:solidFill>
                  <a:schemeClr val="accent1"/>
                </a:solidFill>
                <a:latin typeface="Monotype Corsiva" pitchFamily="66" charset="0"/>
              </a:rPr>
              <a:t> 2005р.</a:t>
            </a:r>
            <a:endParaRPr lang="ru-RU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6917814" y="726411"/>
            <a:ext cx="1398540" cy="60890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 descr="C:\Documents and Settings\User\Рабочий стол\2011-2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282">
            <a:off x="5709707" y="4062991"/>
            <a:ext cx="1813021" cy="2679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90791" y="1033248"/>
            <a:ext cx="1266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1"/>
                </a:solidFill>
                <a:latin typeface="Monotype Corsiva" pitchFamily="66" charset="0"/>
              </a:rPr>
              <a:t>Лях Ю.І.</a:t>
            </a:r>
            <a:endParaRPr lang="ru-RU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9469" y="866038"/>
            <a:ext cx="1635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solidFill>
                  <a:schemeClr val="accent1"/>
                </a:solidFill>
                <a:latin typeface="Monotype Corsiva" pitchFamily="66" charset="0"/>
              </a:rPr>
              <a:t>Лукачко</a:t>
            </a:r>
            <a:r>
              <a:rPr lang="uk-UA" b="1" dirty="0" smtClean="0">
                <a:solidFill>
                  <a:schemeClr val="accent1"/>
                </a:solidFill>
                <a:latin typeface="Monotype Corsiva" pitchFamily="66" charset="0"/>
              </a:rPr>
              <a:t> Г.Й.</a:t>
            </a:r>
            <a:endParaRPr lang="ru-RU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4812" y="3622955"/>
            <a:ext cx="187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solidFill>
                  <a:schemeClr val="accent1"/>
                </a:solidFill>
                <a:latin typeface="Monotype Corsiva" pitchFamily="66" charset="0"/>
              </a:rPr>
              <a:t>Попадинець</a:t>
            </a:r>
            <a:r>
              <a:rPr lang="uk-UA" b="1" dirty="0" smtClean="0">
                <a:solidFill>
                  <a:schemeClr val="accent1"/>
                </a:solidFill>
                <a:latin typeface="Monotype Corsiva" pitchFamily="66" charset="0"/>
              </a:rPr>
              <a:t> Т.М.</a:t>
            </a:r>
            <a:endParaRPr lang="ru-RU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 rot="17434139">
            <a:off x="4940833" y="4392513"/>
            <a:ext cx="1008112" cy="648072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851920" y="6233372"/>
            <a:ext cx="187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1"/>
                </a:solidFill>
                <a:latin typeface="Monotype Corsiva" pitchFamily="66" charset="0"/>
              </a:rPr>
              <a:t>Полінкевич М.М.</a:t>
            </a:r>
            <a:endParaRPr lang="ru-RU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8121393">
            <a:off x="4857182" y="4413889"/>
            <a:ext cx="1266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1"/>
                </a:solidFill>
                <a:latin typeface="Monotype Corsiva" pitchFamily="66" charset="0"/>
              </a:rPr>
              <a:t>З 2011р.</a:t>
            </a:r>
            <a:endParaRPr lang="ru-RU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50322">
            <a:off x="7171921" y="822042"/>
            <a:ext cx="1266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1"/>
                </a:solidFill>
                <a:latin typeface="Monotype Corsiva" pitchFamily="66" charset="0"/>
              </a:rPr>
              <a:t>З 1995р.</a:t>
            </a:r>
            <a:endParaRPr lang="ru-RU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98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434353">
            <a:off x="4235440" y="1383501"/>
            <a:ext cx="3226524" cy="2419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280486">
            <a:off x="4184322" y="4499400"/>
            <a:ext cx="3062032" cy="2296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2124155" y="558800"/>
            <a:ext cx="241284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uk-UA" alt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Великодні свята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21368296">
            <a:off x="1585153" y="1922184"/>
            <a:ext cx="2405409" cy="320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688" y="365125"/>
            <a:ext cx="78867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День Вишиванки 2019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6083" name="Содержимое 3" descr="60284577_840917002941624_514481475978212147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22937">
            <a:off x="3183352" y="1751460"/>
            <a:ext cx="3204782" cy="2401442"/>
          </a:xfrm>
          <a:effectLst>
            <a:softEdge rad="112500"/>
          </a:effectLst>
        </p:spPr>
      </p:pic>
      <p:pic>
        <p:nvPicPr>
          <p:cNvPr id="46084" name="Рисунок 5" descr="60382418_840905312942793_3902234301042786304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7833" y="1215728"/>
            <a:ext cx="1925318" cy="144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Рисунок 6" descr="60447342_2076122142680466_4798648989954080768_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0886">
            <a:off x="5781271" y="4260037"/>
            <a:ext cx="1900684" cy="2535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Рисунок 7" descr="60295337_840905116276146_779527046576472064_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73874">
            <a:off x="1381878" y="3848904"/>
            <a:ext cx="2044168" cy="1320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7" name="Рисунок 8" descr="60342112_840905179609473_2967822758018285568_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408326">
            <a:off x="1294207" y="5488727"/>
            <a:ext cx="2321092" cy="1305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8" name="Рисунок 9" descr="60546685_840905492942775_5371297220047929344_n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12482">
            <a:off x="5910997" y="1185841"/>
            <a:ext cx="2004724" cy="1503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9" name="Рисунок 10" descr="60723705_840905552942769_1853027364565417984_n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77998">
            <a:off x="3279725" y="4316621"/>
            <a:ext cx="2432240" cy="1824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62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92944">
            <a:off x="3242241" y="3692098"/>
            <a:ext cx="2761800" cy="207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34118443_601974020169258_589864532626427084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80534">
            <a:off x="4887094" y="462746"/>
            <a:ext cx="2887588" cy="162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55600" y="322263"/>
            <a:ext cx="479583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День захисту дітей </a:t>
            </a:r>
          </a:p>
        </p:txBody>
      </p:sp>
      <p:pic>
        <p:nvPicPr>
          <p:cNvPr id="3" name="Рисунок 2" descr="IMG_65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32277">
            <a:off x="1699111" y="3535433"/>
            <a:ext cx="1716022" cy="312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65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20351">
            <a:off x="1382489" y="1504321"/>
            <a:ext cx="3801730" cy="2138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34030985_601973973502596_1268859804550430720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15720">
            <a:off x="4875150" y="5283361"/>
            <a:ext cx="2726426" cy="1533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61552553_798938133835748_1667928765327474688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9987">
            <a:off x="5238389" y="2243621"/>
            <a:ext cx="2584810" cy="193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5799" y="378947"/>
            <a:ext cx="4349750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 </a:t>
            </a:r>
            <a:r>
              <a:rPr lang="ru-RU" altLang="uk-UA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дитсадочку</a:t>
            </a:r>
            <a:r>
              <a:rPr lang="ru-RU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altLang="uk-UA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нашім</a:t>
            </a:r>
            <a:r>
              <a:rPr lang="ru-RU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свято ...</a:t>
            </a:r>
            <a:r>
              <a:rPr lang="ru-RU" altLang="uk-U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 </a:t>
            </a:r>
            <a:br>
              <a:rPr lang="ru-RU" altLang="uk-U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 </a:t>
            </a: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дитсадочку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нашім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свято: </a:t>
            </a:r>
            <a:b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сміху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радості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багато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. </a:t>
            </a:r>
            <a:b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Випускний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сьогодні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в нас, </a:t>
            </a:r>
            <a:b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розставатися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вже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час. </a:t>
            </a:r>
            <a:b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Тут ми </a:t>
            </a: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гралися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зростали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, </a:t>
            </a:r>
            <a:b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самостійними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тут стали, </a:t>
            </a:r>
            <a:b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і за </a:t>
            </a: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це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усім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охоче </a:t>
            </a:r>
            <a:b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ми </a:t>
            </a: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подякувати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altLang="uk-UA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хочем</a:t>
            </a:r>
            <a:r>
              <a:rPr lang="ru-RU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uk-UA" altLang="uk-UA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8371" name="Picture 7" descr="C:\Documents and Settings\User\Рабочий стол\2019\040667F2-DFC6-474F-B935-1A452B1DBE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77175">
            <a:off x="2854957" y="4122471"/>
            <a:ext cx="2050343" cy="153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2" name="Picture 8" descr="C:\Documents and Settings\User\Рабочий стол\2019\IMG_8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8232">
            <a:off x="6505986" y="979132"/>
            <a:ext cx="1580139" cy="2523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3" name="Picture 9" descr="C:\Documents and Settings\User\Рабочий стол\2019\IMG_8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53212">
            <a:off x="1120813" y="1154936"/>
            <a:ext cx="1867066" cy="2828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4" name="Picture 10" descr="C:\Documents and Settings\User\Рабочий стол\2019\IMG_86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1714">
            <a:off x="6204960" y="3613779"/>
            <a:ext cx="1800225" cy="307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5" name="Picture 11" descr="C:\Documents and Settings\User\Рабочий стол\2019\IMG_86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16700">
            <a:off x="1332049" y="4361102"/>
            <a:ext cx="1730166" cy="2378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6" name="Picture 12" descr="C:\Documents and Settings\User\Рабочий стол\2019\IMG_8658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24452">
            <a:off x="4353529" y="4836517"/>
            <a:ext cx="2248948" cy="168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571" y="743508"/>
            <a:ext cx="6480720" cy="576064"/>
          </a:xfrm>
        </p:spPr>
        <p:txBody>
          <a:bodyPr>
            <a:normAutofit fontScale="90000"/>
          </a:bodyPr>
          <a:lstStyle/>
          <a:p>
            <a:r>
              <a:rPr lang="ru-RU" sz="31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Літо</a:t>
            </a: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lang="ru-RU" sz="31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літечко</a:t>
            </a: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1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прийшло</a:t>
            </a: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lang="ru-RU" sz="31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діткам</a:t>
            </a: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1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радість</a:t>
            </a: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 принесло </a:t>
            </a:r>
            <a:r>
              <a:rPr lang="ru-RU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!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Open Sans"/>
              </a:rPr>
              <a:t/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Open Sans"/>
              </a:rPr>
            </a:b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0393">
            <a:off x="1525225" y="1280805"/>
            <a:ext cx="3039135" cy="227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331">
            <a:off x="6005323" y="2911873"/>
            <a:ext cx="1841562" cy="2455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538">
            <a:off x="2975164" y="4585470"/>
            <a:ext cx="2619378" cy="1964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699">
            <a:off x="5286061" y="870172"/>
            <a:ext cx="2465040" cy="1848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27" y="4280503"/>
            <a:ext cx="1457474" cy="264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18">
            <a:off x="3398594" y="2772919"/>
            <a:ext cx="2473276" cy="185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206" y="5322756"/>
            <a:ext cx="2339752" cy="1316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71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968375" y="949325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Медичне обслуговування  дітей </a:t>
            </a:r>
            <a:b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у дошкільному закладі здійснюють медичні сестри: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Бадікова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Тамара Степанівна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(стаж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3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2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р., вища кат.)</a:t>
            </a:r>
            <a:b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uk-UA" altLang="uk-UA" sz="28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Раковці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Єлізавета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Михайлівна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(стаж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2р.)</a:t>
            </a:r>
            <a:r>
              <a:rPr lang="uk-UA" altLang="uk-UA" sz="3200" b="1" i="1" u="sng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sz="3200" b="1" i="1" u="sng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endParaRPr lang="uk-UA" altLang="uk-UA" dirty="0" smtClean="0">
              <a:latin typeface="Monotype Corsiva" pitchFamily="66" charset="0"/>
            </a:endParaRPr>
          </a:p>
        </p:txBody>
      </p:sp>
      <p:pic>
        <p:nvPicPr>
          <p:cNvPr id="67587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49268">
            <a:off x="4993711" y="2799260"/>
            <a:ext cx="2880320" cy="37463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2732088" y="279400"/>
            <a:ext cx="379888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uk-UA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Медична</a:t>
            </a:r>
            <a:r>
              <a:rPr lang="ru-RU" alt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altLang="uk-UA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сторінка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9397" name="Picture 5" descr="C:\Documents and Settings\User\Рабочий стол\Фото2019\Т.С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0984">
            <a:off x="1777935" y="2752220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4" descr="Картинки по запросу організація харчування в днз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5" name="TextBox 4"/>
          <p:cNvSpPr txBox="1"/>
          <p:nvPr/>
        </p:nvSpPr>
        <p:spPr>
          <a:xfrm>
            <a:off x="2123728" y="1628800"/>
            <a:ext cx="5040560" cy="3416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Комірник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Пилип Ольга Василівна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Шеф-кухар  </a:t>
            </a:r>
            <a:r>
              <a:rPr lang="uk-UA" sz="2400" b="1" i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Узун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Марія Михайлівна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uk-UA" sz="2400" b="1" u="sng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Кухарі</a:t>
            </a: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 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Шарова Світлана Антонівна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</a:t>
            </a:r>
          </a:p>
          <a:p>
            <a:pPr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</a:t>
            </a:r>
            <a:r>
              <a:rPr lang="uk-UA" sz="2400" b="1" i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Дзяпко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Любов Павлівна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</a:t>
            </a:r>
          </a:p>
          <a:p>
            <a:pPr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</a:t>
            </a:r>
            <a:r>
              <a:rPr lang="uk-UA" sz="2400" b="1" i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Шоля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Світлана Іллівна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</a:t>
            </a:r>
          </a:p>
          <a:p>
            <a:pPr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Робітник и кухні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 </a:t>
            </a:r>
            <a:endParaRPr lang="uk-UA" sz="2400" b="1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Тома 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Мар‘яна Юріївна,  </a:t>
            </a:r>
            <a:endParaRPr lang="uk-UA" sz="2400" b="1" i="1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sz="24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Губаль</a:t>
            </a:r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Оксана Іванівна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             </a:t>
            </a:r>
            <a:endParaRPr lang="uk-UA" sz="2400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620688"/>
            <a:ext cx="4349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uk-UA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Організація</a:t>
            </a:r>
            <a:r>
              <a:rPr lang="ru-RU" alt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altLang="uk-UA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харчування</a:t>
            </a:r>
            <a:r>
              <a:rPr lang="ru-RU" alt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uk-UA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290621" y="4628155"/>
            <a:ext cx="2507306" cy="21171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3013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454489">
            <a:off x="6018067" y="4356573"/>
            <a:ext cx="1795561" cy="23935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779912" y="219534"/>
            <a:ext cx="2336161" cy="311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446747" y="546822"/>
            <a:ext cx="2333165" cy="17500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 rot="1173051">
            <a:off x="5043987" y="3058298"/>
            <a:ext cx="1903625" cy="142738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 descr="G:\ВСТАВИТИ\IMG_69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157534">
            <a:off x="1901602" y="2714779"/>
            <a:ext cx="1907704" cy="1923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4073691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693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87755" y="665908"/>
            <a:ext cx="1656184" cy="2222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454128" cy="1325563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uk-UA" alt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Кастелянка - </a:t>
            </a:r>
            <a:br>
              <a:rPr lang="uk-UA" alt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Тегза</a:t>
            </a:r>
            <a:r>
              <a:rPr lang="uk-UA" alt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Ольга Михайлівна</a:t>
            </a:r>
            <a:endParaRPr lang="uk-UA" altLang="uk-UA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8131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492321">
            <a:off x="1456276" y="1113023"/>
            <a:ext cx="3203721" cy="25565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8132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785027">
            <a:off x="4710083" y="1422510"/>
            <a:ext cx="2785473" cy="21755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8133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21067510">
            <a:off x="6156176" y="3212976"/>
            <a:ext cx="2416859" cy="22445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2470" name="Прямоугольник 5"/>
          <p:cNvSpPr>
            <a:spLocks noChangeArrowheads="1"/>
          </p:cNvSpPr>
          <p:nvPr/>
        </p:nvSpPr>
        <p:spPr bwMode="auto">
          <a:xfrm>
            <a:off x="1559620" y="4549775"/>
            <a:ext cx="26352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кабінеті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кастелянки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зберігаються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національні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костюми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костюми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lang="ru-RU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драматизацій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казок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для </a:t>
            </a:r>
            <a:r>
              <a:rPr lang="ru-RU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різноманітних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таночків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костюми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та </a:t>
            </a:r>
            <a:r>
              <a:rPr lang="ru-RU" altLang="uk-UA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атрибути</a:t>
            </a:r>
            <a:r>
              <a:rPr lang="ru-RU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lang="ru-RU" altLang="uk-UA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дорослих</a:t>
            </a:r>
            <a:r>
              <a:rPr lang="ru-RU" altLang="uk-UA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та  </a:t>
            </a:r>
            <a:r>
              <a:rPr lang="ru-RU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сюрпризних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моментів</a:t>
            </a:r>
            <a:r>
              <a:rPr lang="ru-RU" alt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lang="uk-UA" dirty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437463">
            <a:off x="4065641" y="3743222"/>
            <a:ext cx="3098882" cy="288381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264696" cy="4090466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Батьки і педагоги – рівноправні партнери і союзники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AutoShape 2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44" y="2887100"/>
            <a:ext cx="4029996" cy="3019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2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336704" cy="932582"/>
          </a:xfrm>
        </p:spPr>
        <p:txBody>
          <a:bodyPr>
            <a:normAutofit/>
          </a:bodyPr>
          <a:lstStyle/>
          <a:p>
            <a:r>
              <a:rPr lang="uk-UA" sz="28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КЕРІВНИЦТВО</a:t>
            </a:r>
            <a:endParaRPr lang="uk-UA" sz="28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4504">
            <a:off x="1335026" y="1679329"/>
            <a:ext cx="2853232" cy="2139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32110" r="10575"/>
          <a:stretch/>
        </p:blipFill>
        <p:spPr>
          <a:xfrm rot="346923">
            <a:off x="5180784" y="1302374"/>
            <a:ext cx="2186948" cy="2642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t="11708" r="12785" b="8614"/>
          <a:stretch/>
        </p:blipFill>
        <p:spPr>
          <a:xfrm rot="5558460">
            <a:off x="3332294" y="4599486"/>
            <a:ext cx="2479409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967629"/>
            <a:ext cx="1316850" cy="4938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8461">
            <a:off x="5806527" y="992911"/>
            <a:ext cx="1688738" cy="4938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160" y="4048046"/>
            <a:ext cx="1932599" cy="4938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9710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716445">
            <a:off x="1234247" y="1491098"/>
            <a:ext cx="2441221" cy="19693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4515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475429">
            <a:off x="5433062" y="5119610"/>
            <a:ext cx="2273812" cy="18145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4516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698924" y="3581407"/>
            <a:ext cx="2585827" cy="19991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4517" name="Рисунок 4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840647">
            <a:off x="5383210" y="2010432"/>
            <a:ext cx="2307084" cy="181363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3490861" y="1102776"/>
            <a:ext cx="1943771" cy="25916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6023" name="Picture 7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 rot="21138900">
            <a:off x="2343290" y="3477348"/>
            <a:ext cx="1412673" cy="18835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3698924" y="476672"/>
            <a:ext cx="3972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>«Щоб знати дитину, треба добре знати її сім'ю»</a:t>
            </a: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/>
            </a:r>
            <a:b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</a:br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> В.Сухомлинський</a:t>
            </a:r>
            <a:endParaRPr lang="uk-UA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260648"/>
            <a:ext cx="1759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>Співпраця з батьками 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734">
            <a:off x="1573571" y="4726941"/>
            <a:ext cx="1386326" cy="19629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065">
            <a:off x="3608934" y="4824191"/>
            <a:ext cx="1406710" cy="1983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7151" y="476672"/>
            <a:ext cx="61311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Звіт керівника перед колективом та громадськістю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G:\ВСТАВИТИ\IMG_6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36890">
            <a:off x="1818015" y="1488525"/>
            <a:ext cx="2463318" cy="328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ВСТАВИТИ\IMG_6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6579">
            <a:off x="4739509" y="1544350"/>
            <a:ext cx="2904203" cy="2176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ВСТАВИТИ\IMG_6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697760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G:\ВСТАВИТИ\IMG_69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7924" y="3933056"/>
            <a:ext cx="2088232" cy="278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625907">
            <a:off x="6245332" y="2359218"/>
            <a:ext cx="2582273" cy="2015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379162">
            <a:off x="5240970" y="4164738"/>
            <a:ext cx="2601657" cy="1951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7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201" y="4324248"/>
            <a:ext cx="2952328" cy="2307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8" name="Рисунок 7" descr="45355493_674304782965751_8676034104870830080_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19823">
            <a:off x="961661" y="2287057"/>
            <a:ext cx="288149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9" name="Рисунок 8" descr="45617346_674304909632405_2676011564552683520_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354">
            <a:off x="3767572" y="1931587"/>
            <a:ext cx="2686981" cy="201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11560" y="404664"/>
            <a:ext cx="727280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Співпраця з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ш</a:t>
            </a:r>
            <a:r>
              <a:rPr lang="uk-UA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колою</a:t>
            </a:r>
            <a:endParaRPr lang="uk-UA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uk-UA" b="1" dirty="0" smtClean="0">
                <a:solidFill>
                  <a:schemeClr val="tx2"/>
                </a:solidFill>
                <a:latin typeface="Monotype Corsiva" pitchFamily="66" charset="0"/>
              </a:rPr>
              <a:t>«Школа не повинна вносити різкого перелому в життя дітей.</a:t>
            </a:r>
          </a:p>
          <a:p>
            <a:pPr algn="ctr">
              <a:defRPr/>
            </a:pPr>
            <a:r>
              <a:rPr lang="uk-UA" b="1" dirty="0" smtClean="0">
                <a:solidFill>
                  <a:schemeClr val="tx2"/>
                </a:solidFill>
                <a:latin typeface="Monotype Corsiva" pitchFamily="66" charset="0"/>
              </a:rPr>
              <a:t>Нехай ставши учнями, дитина продовжує робити те, що робила вчора.</a:t>
            </a:r>
          </a:p>
          <a:p>
            <a:pPr algn="ctr">
              <a:defRPr/>
            </a:pPr>
            <a:r>
              <a:rPr lang="uk-UA" b="1" dirty="0" smtClean="0">
                <a:solidFill>
                  <a:schemeClr val="tx2"/>
                </a:solidFill>
                <a:latin typeface="Monotype Corsiva" pitchFamily="66" charset="0"/>
              </a:rPr>
              <a:t>Нехай нове з'являється у її житті поступово і не приголомшує лавиною вражень»</a:t>
            </a:r>
          </a:p>
          <a:p>
            <a:pPr algn="r">
              <a:defRPr/>
            </a:pPr>
            <a:r>
              <a:rPr lang="uk-UA" b="1" dirty="0" smtClean="0">
                <a:solidFill>
                  <a:schemeClr val="tx2"/>
                </a:solidFill>
                <a:latin typeface="Monotype Corsiva" pitchFamily="66" charset="0"/>
              </a:rPr>
              <a:t>В.О.Сухомлинський</a:t>
            </a:r>
            <a:endParaRPr lang="ru-RU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926">
            <a:off x="3397021" y="4658857"/>
            <a:ext cx="2541973" cy="190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872" y="373832"/>
            <a:ext cx="5078286" cy="38037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5239">
            <a:off x="2031783" y="4768323"/>
            <a:ext cx="2435061" cy="182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1913">
            <a:off x="4752814" y="4763113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677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Про нас пишуть…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996">
            <a:off x="4498566" y="1074741"/>
            <a:ext cx="298050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47" y="873103"/>
            <a:ext cx="1807299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208">
            <a:off x="5608106" y="3506974"/>
            <a:ext cx="1706306" cy="303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092">
            <a:off x="2543924" y="2847646"/>
            <a:ext cx="2293353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08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836712"/>
            <a:ext cx="63367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Ми створюємо сприятливі умови для розвитку малюків, адже кожна дитина неповторна та унікальна.</a:t>
            </a:r>
            <a:br>
              <a:rPr lang="uk-UA" altLang="uk-UA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altLang="uk-UA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 нашому садочку малюків виховують професійні педагоги, тут вихованці відчувають домашню, затишну атмосферу, знаходять друзів і товаришів для веселих ігор.</a:t>
            </a:r>
            <a:br>
              <a:rPr lang="uk-UA" altLang="uk-UA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altLang="uk-UA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	Щодня ми вкладаємо у нашу роботу максимум енергії та позитивних емоцій, тому що займаємося тією справою, яку любимо і в яку віримо.</a:t>
            </a:r>
            <a:br>
              <a:rPr lang="uk-UA" altLang="uk-UA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</a:br>
            <a:endParaRPr lang="uk-UA" sz="2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4869160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altLang="uk-UA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«…Тож нехай перед дітьми відкривається чудовий світ у живих фарбах-яскравих, тремтливих звуках, у казці, красі що одухотворяє серце в прагненні робити людям </a:t>
            </a:r>
            <a:r>
              <a:rPr lang="uk-UA" alt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добро.»                                              В.О.Сухомлинський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052736"/>
            <a:ext cx="66247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Лунає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скрізь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дитячий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сміх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– ми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свій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садок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відкрили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для </a:t>
            </a:r>
            <a:r>
              <a:rPr lang="ru-RU" sz="24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усіх</a:t>
            </a:r>
            <a:r>
              <a:rPr lang="ru-RU" sz="24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!</a:t>
            </a:r>
            <a:endParaRPr lang="ru-RU" sz="2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lvl="0" algn="ctr"/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Малят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ми радо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зустрічаємо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, 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їх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жити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мислити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навчаємо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2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lvl="0" algn="ctr"/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До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школи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підготують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гарно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, 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бо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всі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працюють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тут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старанно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2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lvl="0" algn="ctr"/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Здоров’я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змалку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загартують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, як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вдома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смачно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нагодують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2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lvl="0" algn="ctr"/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Навчаться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грати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залюбки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 в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садочку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нашім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малюки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2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lvl="0" algn="ctr"/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Ми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всіх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запрошуєм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до нас, </a:t>
            </a:r>
            <a:r>
              <a:rPr lang="ru-RU" sz="2400" i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чекає</a:t>
            </a:r>
            <a:r>
              <a:rPr lang="ru-RU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наш садок на Вас!</a:t>
            </a:r>
            <a:endParaRPr lang="ru-RU" sz="2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1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1216025" y="1079500"/>
            <a:ext cx="6481763" cy="41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lvl="0" indent="-285750" algn="ctr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uk-UA" b="1" dirty="0" smtClean="0">
                <a:solidFill>
                  <a:schemeClr val="accent1"/>
                </a:solidFill>
                <a:latin typeface="Monotype Corsiva" pitchFamily="66" charset="0"/>
                <a:ea typeface="Times New Roman"/>
              </a:rPr>
              <a:t>  Використовувати </a:t>
            </a:r>
            <a:r>
              <a:rPr lang="uk-UA" b="1" dirty="0" err="1">
                <a:solidFill>
                  <a:schemeClr val="accent1"/>
                </a:solidFill>
                <a:latin typeface="Monotype Corsiva" pitchFamily="66" charset="0"/>
                <a:ea typeface="Times New Roman"/>
              </a:rPr>
              <a:t>здоров'яформуючі</a:t>
            </a:r>
            <a:r>
              <a:rPr lang="uk-UA" b="1" dirty="0">
                <a:solidFill>
                  <a:schemeClr val="accent1"/>
                </a:solidFill>
                <a:latin typeface="Monotype Corsiva" pitchFamily="66" charset="0"/>
                <a:ea typeface="Times New Roman"/>
              </a:rPr>
              <a:t> і </a:t>
            </a:r>
            <a:r>
              <a:rPr lang="ru-RU" b="1" dirty="0">
                <a:solidFill>
                  <a:schemeClr val="accent1"/>
                </a:solidFill>
                <a:latin typeface="Monotype Corsiva" pitchFamily="66" charset="0"/>
                <a:ea typeface="Times New Roman"/>
              </a:rPr>
              <a:t>з</a:t>
            </a:r>
            <a:r>
              <a:rPr lang="uk-UA" b="1" dirty="0" err="1">
                <a:solidFill>
                  <a:schemeClr val="accent1"/>
                </a:solidFill>
                <a:latin typeface="Monotype Corsiva" pitchFamily="66" charset="0"/>
                <a:ea typeface="Times New Roman"/>
              </a:rPr>
              <a:t>доров’язбережувальні</a:t>
            </a:r>
            <a:r>
              <a:rPr lang="uk-UA" b="1" dirty="0">
                <a:solidFill>
                  <a:schemeClr val="accent1"/>
                </a:solidFill>
                <a:latin typeface="Monotype Corsiva" pitchFamily="66" charset="0"/>
                <a:ea typeface="Times New Roman"/>
              </a:rPr>
              <a:t> педагогічні технології для </a:t>
            </a:r>
            <a:r>
              <a:rPr lang="uk-UA" b="1" dirty="0">
                <a:solidFill>
                  <a:schemeClr val="accent1"/>
                </a:solidFill>
                <a:latin typeface="Monotype Corsiva" pitchFamily="66" charset="0"/>
                <a:ea typeface="Calibri"/>
              </a:rPr>
              <a:t>формування </a:t>
            </a:r>
            <a:r>
              <a:rPr lang="uk-UA" b="1" dirty="0">
                <a:solidFill>
                  <a:schemeClr val="accent1"/>
                </a:solidFill>
                <a:latin typeface="Monotype Corsiva" pitchFamily="66" charset="0"/>
                <a:ea typeface="Times New Roman"/>
              </a:rPr>
              <a:t> у дітей культури здорового способу </a:t>
            </a:r>
            <a:r>
              <a:rPr lang="uk-UA" b="1" dirty="0" smtClean="0">
                <a:solidFill>
                  <a:schemeClr val="accent1"/>
                </a:solidFill>
                <a:latin typeface="Monotype Corsiva" pitchFamily="66" charset="0"/>
                <a:ea typeface="Times New Roman"/>
              </a:rPr>
              <a:t>життя</a:t>
            </a:r>
            <a:endParaRPr lang="ru-RU" b="1" dirty="0">
              <a:solidFill>
                <a:schemeClr val="accent1"/>
              </a:solidFill>
              <a:latin typeface="Monotype Corsiva" pitchFamily="66" charset="0"/>
              <a:ea typeface="Times New Roman"/>
            </a:endParaRPr>
          </a:p>
          <a:p>
            <a:pPr marL="285750" lvl="0" indent="-285750" algn="ctr">
              <a:buFont typeface="Wingdings" pitchFamily="2" charset="2"/>
              <a:buChar char="Ø"/>
              <a:defRPr/>
            </a:pPr>
            <a:r>
              <a:rPr lang="uk-UA" altLang="uk-UA" b="1" i="1" dirty="0" smtClean="0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    Патріотичне </a:t>
            </a:r>
            <a:r>
              <a:rPr lang="uk-UA" altLang="uk-UA" b="1" i="1" dirty="0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виховання дітей через розвиток емоційної сфери в різних видах діяльності в контексті забезпечення наступності між суміжними ланками </a:t>
            </a:r>
            <a:r>
              <a:rPr lang="uk-UA" altLang="uk-UA" b="1" i="1" dirty="0" smtClean="0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освіти</a:t>
            </a:r>
            <a:r>
              <a:rPr lang="uk-UA" sz="2000" b="1" dirty="0">
                <a:solidFill>
                  <a:schemeClr val="accent1"/>
                </a:solidFill>
                <a:latin typeface="Times New Roman"/>
                <a:ea typeface="Times New Roman"/>
              </a:rPr>
              <a:t> </a:t>
            </a:r>
            <a:endParaRPr lang="ru-RU" sz="2000" dirty="0">
              <a:solidFill>
                <a:schemeClr val="accent1"/>
              </a:solidFill>
              <a:latin typeface="Times New Roman"/>
              <a:ea typeface="Times New Roman"/>
            </a:endParaRPr>
          </a:p>
          <a:p>
            <a:pPr marL="285750" indent="-285750" algn="ctr">
              <a:buFont typeface="Wingdings" pitchFamily="2" charset="2"/>
              <a:buChar char="Ø"/>
              <a:defRPr/>
            </a:pPr>
            <a:r>
              <a:rPr lang="uk-UA" altLang="uk-UA" b="1" i="1" dirty="0" smtClean="0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Продовжувати </a:t>
            </a:r>
            <a:r>
              <a:rPr lang="uk-UA" altLang="uk-UA" b="1" i="1" dirty="0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роботу щодо формування у вихованців навичок спілкування і ефективної взаємодії з іншими дітьми, дорослими </a:t>
            </a:r>
            <a:r>
              <a:rPr lang="uk-UA" altLang="uk-UA" b="1" i="1" dirty="0" smtClean="0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людьми</a:t>
            </a:r>
            <a:r>
              <a:rPr lang="ru-RU" altLang="uk-UA" i="1" dirty="0" smtClean="0">
                <a:solidFill>
                  <a:schemeClr val="accent1"/>
                </a:solidFill>
                <a:latin typeface="Monotype Corsiva" pitchFamily="66" charset="0"/>
              </a:rPr>
              <a:t> </a:t>
            </a:r>
            <a:endParaRPr lang="ru-RU" altLang="uk-UA" i="1" dirty="0">
              <a:solidFill>
                <a:schemeClr val="accent1"/>
              </a:solidFill>
              <a:latin typeface="Monotype Corsiva" pitchFamily="66" charset="0"/>
            </a:endParaRPr>
          </a:p>
          <a:p>
            <a:pPr marL="285750" indent="-285750" algn="ctr">
              <a:buFont typeface="Wingdings" pitchFamily="2" charset="2"/>
              <a:buChar char="Ø"/>
              <a:defRPr/>
            </a:pPr>
            <a:r>
              <a:rPr lang="uk-UA" altLang="uk-UA" b="1" i="1" dirty="0" smtClean="0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Продовжувати </a:t>
            </a:r>
            <a:r>
              <a:rPr lang="uk-UA" altLang="uk-UA" b="1" i="1" dirty="0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роботу щодо забезпечення цілісного підходу до формування мовленнєвої компетенції дошкільників у світлі програми розвитку дитини дошкільного віку "Українське </a:t>
            </a:r>
            <a:r>
              <a:rPr lang="uk-UA" altLang="uk-UA" b="1" i="1" dirty="0" err="1" smtClean="0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дошкілля</a:t>
            </a:r>
            <a:r>
              <a:rPr lang="uk-UA" altLang="uk-UA" b="1" i="1" dirty="0" smtClean="0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» з програм розвитку </a:t>
            </a:r>
            <a:r>
              <a:rPr lang="uk-UA" altLang="uk-UA" b="1" i="1" dirty="0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дітей від пренатального періоду до трьох років "Оберіг</a:t>
            </a:r>
            <a:r>
              <a:rPr lang="uk-UA" altLang="uk-UA" b="1" i="1" dirty="0" smtClean="0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"</a:t>
            </a:r>
            <a:endParaRPr lang="ru-RU" altLang="uk-UA" i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0" y="407988"/>
            <a:ext cx="9144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" algn="ctr">
              <a:lnSpc>
                <a:spcPct val="115000"/>
              </a:lnSpc>
              <a:defRPr/>
            </a:pPr>
            <a:r>
              <a:rPr lang="uk-UA" altLang="uk-UA" sz="28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Пріоритетні завдання  дошкільного закладу</a:t>
            </a:r>
            <a:endParaRPr lang="ru-RU" altLang="uk-UA" sz="2800" b="1" i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</TotalTime>
  <Words>1439</Words>
  <Application>Microsoft Office PowerPoint</Application>
  <PresentationFormat>Екран (4:3)</PresentationFormat>
  <Paragraphs>351</Paragraphs>
  <Slides>86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86</vt:i4>
      </vt:variant>
    </vt:vector>
  </HeadingPairs>
  <TitlesOfParts>
    <vt:vector size="96" baseType="lpstr">
      <vt:lpstr>Arial</vt:lpstr>
      <vt:lpstr>Calibri</vt:lpstr>
      <vt:lpstr>Helvetica</vt:lpstr>
      <vt:lpstr>Microsoft Uighur</vt:lpstr>
      <vt:lpstr>Monotype Corsiva</vt:lpstr>
      <vt:lpstr>Open Sans</vt:lpstr>
      <vt:lpstr>Tahoma</vt:lpstr>
      <vt:lpstr>Times New Roman</vt:lpstr>
      <vt:lpstr>Wingdings</vt:lpstr>
      <vt:lpstr>Тема Office</vt:lpstr>
      <vt:lpstr>Управління освіти, релігій та у справах національностей Виконавчого комітету Хустської міської ради Дошкільний навчальний заклад(ясла-садок) №3 «Дзвіночок» м.Хуст, вул. Жайворонкова, 1а ел.адреса dzvinochok78@gmail.com сайт http://dzvinochok3.in.ua  Матеріали на  I (міський) етап обласного конкурсу «Кращий заклад  дошкільної освіти  у 2019»    ХУСТ - 2019</vt:lpstr>
      <vt:lpstr>Презентація PowerPoint</vt:lpstr>
      <vt:lpstr>Презентація PowerPoint</vt:lpstr>
      <vt:lpstr>Презентація PowerPoint</vt:lpstr>
      <vt:lpstr> </vt:lpstr>
      <vt:lpstr>Презентація PowerPoint</vt:lpstr>
      <vt:lpstr>ВІД МИНУЛОГО ДО СЬОГОДЕННЯ</vt:lpstr>
      <vt:lpstr>КЕРІВНИЦТВО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Характеристика  педагогічного колективу</vt:lpstr>
      <vt:lpstr>  Полінкевич  Маріанна Михайлівна </vt:lpstr>
      <vt:lpstr>Презентація PowerPoint</vt:lpstr>
      <vt:lpstr>Презентація PowerPoint</vt:lpstr>
      <vt:lpstr>Презентація PowerPoint</vt:lpstr>
      <vt:lpstr>Презентація PowerPoint</vt:lpstr>
      <vt:lpstr>Завідувач  по господарській частині</vt:lpstr>
      <vt:lpstr>Презентація PowerPoint</vt:lpstr>
      <vt:lpstr>Презентація PowerPoint</vt:lpstr>
      <vt:lpstr>Атестація педагогічних працівників 2019р.</vt:lpstr>
      <vt:lpstr>Міський семінар завідувачів «Формування позитивного іміджу –  вимога сучасності» підготувала  завідувач Полінкевич М.М.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Фізкультурно – оздоровча робота </vt:lpstr>
      <vt:lpstr>Презентація PowerPoint</vt:lpstr>
      <vt:lpstr>Презентація PowerPoint</vt:lpstr>
      <vt:lpstr>  Музично-естетичний  розвиток дошкільнят    …Як добриво збагачує землю та  дозволяє зерну прорости,  так і музика пробуджує в дитині сили  та здібності, які інакше ніколи б не розквітли…                                                     К.Орф</vt:lpstr>
      <vt:lpstr>Презентація PowerPoint</vt:lpstr>
      <vt:lpstr>Презентація PowerPoint</vt:lpstr>
      <vt:lpstr>Наші свята та розваги</vt:lpstr>
      <vt:lpstr>День Дошкілля</vt:lpstr>
      <vt:lpstr>                 Свято осені</vt:lpstr>
      <vt:lpstr>Презентація PowerPoint</vt:lpstr>
      <vt:lpstr>Новорічне свято</vt:lpstr>
      <vt:lpstr>Свято МАЛАНКИ</vt:lpstr>
      <vt:lpstr>Презентація PowerPoint</vt:lpstr>
      <vt:lpstr>Презентація PowerPoint</vt:lpstr>
      <vt:lpstr>День Вишиванки 2019</vt:lpstr>
      <vt:lpstr>Презентація PowerPoint</vt:lpstr>
      <vt:lpstr>Презентація PowerPoint</vt:lpstr>
      <vt:lpstr>Літо, літечко прийшло - діткам радість принесло ! </vt:lpstr>
      <vt:lpstr>   Медичне обслуговування  дітей  у дошкільному закладі здійснюють медичні сестри:  Бадікова Тамара Степанівна (стаж 32р., вища кат.)   Раковці Єлізавета Михайлівна (стаж 2р.) </vt:lpstr>
      <vt:lpstr>Презентація PowerPoint</vt:lpstr>
      <vt:lpstr>Презентація PowerPoint</vt:lpstr>
      <vt:lpstr>Кастелянка -  Тегза Ольга Михайлівна</vt:lpstr>
      <vt:lpstr>Батьки і педагоги – рівноправні партнери і союзники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Про нас пишуть…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Матеріали на міський конкурс «Кращий заклад дошкільної освіти  у 2019»</dc:title>
  <dc:creator>User</dc:creator>
  <cp:lastModifiedBy>Маріанна Росоха</cp:lastModifiedBy>
  <cp:revision>156</cp:revision>
  <dcterms:created xsi:type="dcterms:W3CDTF">2019-06-17T06:37:51Z</dcterms:created>
  <dcterms:modified xsi:type="dcterms:W3CDTF">2019-07-03T19:50:31Z</dcterms:modified>
</cp:coreProperties>
</file>