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9" r:id="rId5"/>
    <p:sldId id="268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6369" autoAdjust="0"/>
  </p:normalViewPr>
  <p:slideViewPr>
    <p:cSldViewPr>
      <p:cViewPr varScale="1">
        <p:scale>
          <a:sx n="85" d="100"/>
          <a:sy n="85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AE58-0240-4044-AF70-7EC1A80BF73C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C0EB-8D26-4C55-A85F-772D0E20703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0DB8-BCEC-4F9D-8902-7A6AED64BA15}" type="datetimeFigureOut">
              <a:rPr lang="uk-UA" smtClean="0"/>
              <a:pPr/>
              <a:t>14.02.2018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A87B-A8EE-471B-AD4B-4D8A659D745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429000"/>
            <a:ext cx="7772400" cy="1470025"/>
          </a:xfrm>
        </p:spPr>
        <p:txBody>
          <a:bodyPr/>
          <a:lstStyle/>
          <a:p>
            <a:r>
              <a:rPr lang="uk-UA" dirty="0" smtClean="0"/>
              <a:t>Ознайомлення дітей з професіями дорослих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373216"/>
            <a:ext cx="6400800" cy="936104"/>
          </a:xfrm>
        </p:spPr>
        <p:txBody>
          <a:bodyPr>
            <a:normAutofit/>
          </a:bodyPr>
          <a:lstStyle/>
          <a:p>
            <a:pPr algn="r"/>
            <a:r>
              <a:rPr lang="en-US" sz="2000" i="1" dirty="0" smtClean="0">
                <a:solidFill>
                  <a:schemeClr val="tx1"/>
                </a:solidFill>
              </a:rPr>
              <a:t>I-</a:t>
            </a:r>
            <a:r>
              <a:rPr lang="uk-UA" sz="2000" i="1" dirty="0" smtClean="0">
                <a:solidFill>
                  <a:schemeClr val="tx1"/>
                </a:solidFill>
              </a:rPr>
              <a:t>молодша група </a:t>
            </a:r>
            <a:r>
              <a:rPr lang="ru-RU" sz="2000" i="1" dirty="0" smtClean="0">
                <a:solidFill>
                  <a:schemeClr val="tx1"/>
                </a:solidFill>
              </a:rPr>
              <a:t>ЗДО </a:t>
            </a:r>
            <a:r>
              <a:rPr lang="uk-UA" sz="2000" i="1" dirty="0" smtClean="0">
                <a:solidFill>
                  <a:schemeClr val="tx1"/>
                </a:solidFill>
              </a:rPr>
              <a:t>№</a:t>
            </a:r>
            <a:r>
              <a:rPr lang="uk-UA" sz="2000" i="1" dirty="0" smtClean="0">
                <a:solidFill>
                  <a:schemeClr val="tx1"/>
                </a:solidFill>
              </a:rPr>
              <a:t>2 </a:t>
            </a:r>
            <a:r>
              <a:rPr lang="uk-UA" sz="2000" i="1" dirty="0" err="1" smtClean="0">
                <a:solidFill>
                  <a:schemeClr val="tx1"/>
                </a:solidFill>
              </a:rPr>
              <a:t>“Малятко”</a:t>
            </a:r>
            <a:endParaRPr lang="uk-UA" sz="2000" i="1" dirty="0" smtClean="0">
              <a:solidFill>
                <a:schemeClr val="tx1"/>
              </a:solidFill>
            </a:endParaRPr>
          </a:p>
          <a:p>
            <a:pPr algn="r"/>
            <a:r>
              <a:rPr lang="uk-UA" sz="2000" i="1" dirty="0" smtClean="0">
                <a:solidFill>
                  <a:schemeClr val="tx1"/>
                </a:solidFill>
              </a:rPr>
              <a:t>Вихователь: </a:t>
            </a:r>
            <a:r>
              <a:rPr lang="uk-UA" sz="2000" i="1" dirty="0" err="1" smtClean="0">
                <a:solidFill>
                  <a:schemeClr val="tx1"/>
                </a:solidFill>
              </a:rPr>
              <a:t>Волотівська</a:t>
            </a:r>
            <a:r>
              <a:rPr lang="uk-UA" sz="2000" i="1" dirty="0" smtClean="0">
                <a:solidFill>
                  <a:schemeClr val="tx1"/>
                </a:solidFill>
              </a:rPr>
              <a:t> С. В.</a:t>
            </a:r>
            <a:endParaRPr lang="uk-UA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404664"/>
            <a:ext cx="4104456" cy="72008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Музичного керівника</a:t>
            </a:r>
            <a:endParaRPr lang="uk-UA" dirty="0" smtClean="0"/>
          </a:p>
        </p:txBody>
      </p:sp>
      <p:pic>
        <p:nvPicPr>
          <p:cNvPr id="7" name="Рисунок 6" descr="DSCN3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3552395" cy="2664296"/>
          </a:xfrm>
          <a:prstGeom prst="rect">
            <a:avLst/>
          </a:prstGeom>
        </p:spPr>
      </p:pic>
      <p:pic>
        <p:nvPicPr>
          <p:cNvPr id="9" name="Рисунок 8" descr="DSCN3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060848"/>
            <a:ext cx="3894576" cy="292093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працею двірника</a:t>
            </a:r>
            <a:endParaRPr lang="uk-UA" dirty="0"/>
          </a:p>
        </p:txBody>
      </p:sp>
      <p:pic>
        <p:nvPicPr>
          <p:cNvPr id="8" name="Рисунок 7" descr="DSCN3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55269">
            <a:off x="1321244" y="1520459"/>
            <a:ext cx="2644640" cy="1872208"/>
          </a:xfrm>
          <a:prstGeom prst="rect">
            <a:avLst/>
          </a:prstGeom>
        </p:spPr>
      </p:pic>
      <p:pic>
        <p:nvPicPr>
          <p:cNvPr id="10" name="Содержимое 9" descr="DSCN318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268760"/>
            <a:ext cx="2496278" cy="1872208"/>
          </a:xfrm>
        </p:spPr>
      </p:pic>
      <p:pic>
        <p:nvPicPr>
          <p:cNvPr id="11" name="Рисунок 10" descr="DSCN31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58436">
            <a:off x="4926527" y="3198234"/>
            <a:ext cx="2153757" cy="1984828"/>
          </a:xfrm>
          <a:prstGeom prst="rect">
            <a:avLst/>
          </a:prstGeom>
        </p:spPr>
      </p:pic>
      <p:pic>
        <p:nvPicPr>
          <p:cNvPr id="13" name="Рисунок 12" descr="DSCN31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429000"/>
            <a:ext cx="2886464" cy="216484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884368" cy="126876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Набуті знання закріплюються в сюжетно - </a:t>
            </a:r>
            <a:r>
              <a:rPr lang="uk-UA" dirty="0" err="1" smtClean="0"/>
              <a:t>відображувальних</a:t>
            </a:r>
            <a:r>
              <a:rPr lang="uk-UA" dirty="0" smtClean="0"/>
              <a:t> іграх</a:t>
            </a:r>
            <a:endParaRPr lang="uk-UA" dirty="0" smtClean="0"/>
          </a:p>
        </p:txBody>
      </p:sp>
      <p:pic>
        <p:nvPicPr>
          <p:cNvPr id="4" name="Рисунок 3" descr="DSCN3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2688298" cy="2016224"/>
          </a:xfrm>
          <a:prstGeom prst="rect">
            <a:avLst/>
          </a:prstGeom>
        </p:spPr>
      </p:pic>
      <p:pic>
        <p:nvPicPr>
          <p:cNvPr id="5" name="Рисунок 4" descr="DSCN3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564904"/>
            <a:ext cx="2736304" cy="2052228"/>
          </a:xfrm>
          <a:prstGeom prst="rect">
            <a:avLst/>
          </a:prstGeom>
        </p:spPr>
      </p:pic>
      <p:pic>
        <p:nvPicPr>
          <p:cNvPr id="6" name="Рисунок 5" descr="SAM_0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077072"/>
            <a:ext cx="2459765" cy="184482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Результативність роботи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- Бережне ставлення до праці дорослих та її результатів</a:t>
            </a:r>
          </a:p>
          <a:p>
            <a:pPr>
              <a:buNone/>
            </a:pPr>
            <a:r>
              <a:rPr lang="uk-UA" dirty="0" smtClean="0"/>
              <a:t>  - Активне </a:t>
            </a:r>
            <a:r>
              <a:rPr lang="uk-UA" dirty="0" err="1" smtClean="0"/>
              <a:t>долучення</a:t>
            </a:r>
            <a:r>
              <a:rPr lang="uk-UA" dirty="0" smtClean="0"/>
              <a:t> до спільної роботи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- </a:t>
            </a:r>
            <a:r>
              <a:rPr lang="uk-UA" dirty="0" err="1" smtClean="0"/>
              <a:t>Сформовується</a:t>
            </a:r>
            <a:r>
              <a:rPr lang="uk-UA" dirty="0" smtClean="0"/>
              <a:t> певний елементарній досвід </a:t>
            </a:r>
            <a:r>
              <a:rPr lang="uk-UA" smtClean="0"/>
              <a:t>професійних дій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632848" cy="27363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Ознайомлення з працею та </a:t>
            </a:r>
            <a:r>
              <a:rPr lang="uk-UA" dirty="0" err="1" smtClean="0"/>
              <a:t>професіями-</a:t>
            </a:r>
            <a:r>
              <a:rPr lang="uk-UA" dirty="0" smtClean="0"/>
              <a:t> це один із засобів формування життєвої компетентності і починається з раннього дитинства</a:t>
            </a:r>
            <a:endParaRPr lang="uk-UA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276872"/>
            <a:ext cx="7772400" cy="3024335"/>
          </a:xfrm>
        </p:spPr>
        <p:txBody>
          <a:bodyPr/>
          <a:lstStyle/>
          <a:p>
            <a:endParaRPr lang="uk-U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i="1" dirty="0" smtClean="0"/>
              <a:t>Ознайомити дітей з професіями враховуючи вікові особливості</a:t>
            </a:r>
            <a:endParaRPr lang="uk-UA" sz="2800" b="1" i="1" dirty="0" smtClean="0"/>
          </a:p>
          <a:p>
            <a:pPr>
              <a:buFont typeface="Wingdings" pitchFamily="2" charset="2"/>
              <a:buChar char="v"/>
            </a:pPr>
            <a:endParaRPr lang="uk-UA" sz="2800" b="1" i="1" dirty="0"/>
          </a:p>
          <a:p>
            <a:pPr>
              <a:buFont typeface="Wingdings" pitchFamily="2" charset="2"/>
              <a:buChar char="v"/>
            </a:pPr>
            <a:r>
              <a:rPr lang="uk-UA" sz="2800" b="1" i="1" dirty="0" smtClean="0"/>
              <a:t>Прищеплювати ціннісне ставлення до праці</a:t>
            </a:r>
            <a:endParaRPr lang="uk-UA" sz="2800" b="1" i="1" dirty="0" smtClean="0"/>
          </a:p>
          <a:p>
            <a:pPr>
              <a:buFont typeface="Wingdings" pitchFamily="2" charset="2"/>
              <a:buChar char="v"/>
            </a:pPr>
            <a:endParaRPr lang="uk-UA" sz="2800" b="1" i="1" dirty="0"/>
          </a:p>
          <a:p>
            <a:pPr>
              <a:buFont typeface="Wingdings" pitchFamily="2" charset="2"/>
              <a:buChar char="v"/>
            </a:pPr>
            <a:r>
              <a:rPr lang="uk-UA" sz="2800" b="1" i="1" dirty="0" smtClean="0"/>
              <a:t>Формувати інтерес до праці та елементарні трудові вміння</a:t>
            </a:r>
            <a:endParaRPr lang="uk-UA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48680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Завдання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5536" y="2924944"/>
            <a:ext cx="4608513" cy="576064"/>
            <a:chOff x="1708500" y="2416116"/>
            <a:chExt cx="5675875" cy="1117602"/>
          </a:xfrm>
        </p:grpSpPr>
        <p:sp>
          <p:nvSpPr>
            <p:cNvPr id="8" name="Пятиугольник 7"/>
            <p:cNvSpPr/>
            <p:nvPr/>
          </p:nvSpPr>
          <p:spPr>
            <a:xfrm>
              <a:off x="1708500" y="2416116"/>
              <a:ext cx="5232446" cy="1117602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uk-UA" sz="3100" dirty="0" smtClean="0"/>
                <a:t>Спостереження</a:t>
              </a:r>
              <a:endParaRPr lang="uk-UA" sz="3100" dirty="0"/>
            </a:p>
          </p:txBody>
        </p:sp>
        <p:sp>
          <p:nvSpPr>
            <p:cNvPr id="9" name="Пятиугольник 6"/>
            <p:cNvSpPr/>
            <p:nvPr/>
          </p:nvSpPr>
          <p:spPr>
            <a:xfrm>
              <a:off x="2007112" y="2416116"/>
              <a:ext cx="5377263" cy="1047751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118110" rIns="220472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100" kern="12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860032" y="2924944"/>
            <a:ext cx="3888432" cy="57606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400" dirty="0" smtClean="0"/>
              <a:t>Читання художніх творів</a:t>
            </a: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404664"/>
            <a:ext cx="6969968" cy="1656184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 та методи роботи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132856"/>
            <a:ext cx="3960440" cy="57606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100" dirty="0" smtClean="0"/>
              <a:t>Екскурсії</a:t>
            </a:r>
            <a:endParaRPr lang="uk-UA" sz="31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2" y="3789040"/>
            <a:ext cx="5472608" cy="60508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400" dirty="0" smtClean="0"/>
              <a:t>Предметно - розвивальне середовище</a:t>
            </a:r>
            <a:endParaRPr lang="uk-UA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2132856"/>
            <a:ext cx="4104456" cy="57606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100" dirty="0" smtClean="0"/>
              <a:t>Заняття</a:t>
            </a:r>
            <a:endParaRPr lang="uk-UA" sz="31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32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2081205" cy="1540768"/>
          </a:xfrm>
        </p:spPr>
      </p:pic>
      <p:pic>
        <p:nvPicPr>
          <p:cNvPr id="5" name="Рисунок 4" descr="DSCN3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052736"/>
            <a:ext cx="3303376" cy="2376264"/>
          </a:xfrm>
          <a:prstGeom prst="rect">
            <a:avLst/>
          </a:prstGeom>
        </p:spPr>
      </p:pic>
      <p:pic>
        <p:nvPicPr>
          <p:cNvPr id="6" name="Рисунок 5" descr="DSCN2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17032"/>
            <a:ext cx="2592289" cy="1834086"/>
          </a:xfrm>
          <a:prstGeom prst="rect">
            <a:avLst/>
          </a:prstGeom>
        </p:spPr>
      </p:pic>
      <p:pic>
        <p:nvPicPr>
          <p:cNvPr id="7" name="Рисунок 6" descr="DSCN26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140968"/>
            <a:ext cx="327585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579" y="476672"/>
            <a:ext cx="88131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Тематичні екскурсії по дитячому садку</a:t>
            </a:r>
          </a:p>
        </p:txBody>
      </p:sp>
      <p:pic>
        <p:nvPicPr>
          <p:cNvPr id="6" name="Содержимое 5" descr="DSCN31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757865">
            <a:off x="755576" y="1700808"/>
            <a:ext cx="2153212" cy="1614909"/>
          </a:xfrm>
        </p:spPr>
      </p:pic>
      <p:pic>
        <p:nvPicPr>
          <p:cNvPr id="7" name="Рисунок 6" descr="DSCN3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628800"/>
            <a:ext cx="2166384" cy="1624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3429000"/>
            <a:ext cx="340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Знайомство з працею медсестри</a:t>
            </a:r>
            <a:endParaRPr lang="uk-UA" dirty="0"/>
          </a:p>
        </p:txBody>
      </p:sp>
      <p:pic>
        <p:nvPicPr>
          <p:cNvPr id="11" name="Рисунок 10" descr="DSCN3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10527">
            <a:off x="6291924" y="2013405"/>
            <a:ext cx="2363718" cy="1772788"/>
          </a:xfrm>
          <a:prstGeom prst="rect">
            <a:avLst/>
          </a:prstGeom>
        </p:spPr>
      </p:pic>
      <p:pic>
        <p:nvPicPr>
          <p:cNvPr id="12" name="Рисунок 11" descr="DSCN32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819465">
            <a:off x="4858393" y="4152302"/>
            <a:ext cx="2176196" cy="1632147"/>
          </a:xfrm>
          <a:prstGeom prst="rect">
            <a:avLst/>
          </a:prstGeom>
        </p:spPr>
      </p:pic>
      <p:pic>
        <p:nvPicPr>
          <p:cNvPr id="13" name="Рисунок 12" descr="DSCN32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5" y="3933056"/>
            <a:ext cx="2310400" cy="1732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636912"/>
            <a:ext cx="216024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/>
              <a:t>З працею кухаря</a:t>
            </a:r>
            <a:endParaRPr lang="uk-UA" sz="2000" dirty="0"/>
          </a:p>
        </p:txBody>
      </p:sp>
      <p:pic>
        <p:nvPicPr>
          <p:cNvPr id="8" name="Рисунок 7" descr="DSCN3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1294">
            <a:off x="5418239" y="476672"/>
            <a:ext cx="2976330" cy="2232248"/>
          </a:xfrm>
          <a:prstGeom prst="rect">
            <a:avLst/>
          </a:prstGeom>
        </p:spPr>
      </p:pic>
      <p:pic>
        <p:nvPicPr>
          <p:cNvPr id="9" name="Рисунок 8" descr="DSCN3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32688">
            <a:off x="1092209" y="768882"/>
            <a:ext cx="2886464" cy="2119309"/>
          </a:xfrm>
          <a:prstGeom prst="rect">
            <a:avLst/>
          </a:prstGeom>
        </p:spPr>
      </p:pic>
      <p:pic>
        <p:nvPicPr>
          <p:cNvPr id="10" name="Рисунок 9" descr="DSCN3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43077">
            <a:off x="5652120" y="3140968"/>
            <a:ext cx="2742447" cy="2056835"/>
          </a:xfrm>
          <a:prstGeom prst="rect">
            <a:avLst/>
          </a:prstGeom>
        </p:spPr>
      </p:pic>
      <p:pic>
        <p:nvPicPr>
          <p:cNvPr id="11" name="Рисунок 10" descr="DSCN31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09738">
            <a:off x="611560" y="3068960"/>
            <a:ext cx="2784310" cy="2088232"/>
          </a:xfrm>
          <a:prstGeom prst="rect">
            <a:avLst/>
          </a:prstGeom>
        </p:spPr>
      </p:pic>
      <p:pic>
        <p:nvPicPr>
          <p:cNvPr id="12" name="Рисунок 11" descr="kuhar-zagadki-i-virs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140968"/>
            <a:ext cx="1524000" cy="20193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264696" cy="778098"/>
          </a:xfrm>
        </p:spPr>
        <p:txBody>
          <a:bodyPr>
            <a:normAutofit/>
          </a:bodyPr>
          <a:lstStyle/>
          <a:p>
            <a:r>
              <a:rPr lang="uk-UA" dirty="0" smtClean="0"/>
              <a:t>З працею вихователя</a:t>
            </a:r>
            <a:endParaRPr lang="uk-UA" dirty="0"/>
          </a:p>
        </p:txBody>
      </p:sp>
      <p:pic>
        <p:nvPicPr>
          <p:cNvPr id="8" name="Содержимое 7" descr="DSCN27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984225">
            <a:off x="789182" y="1519682"/>
            <a:ext cx="3020153" cy="2265115"/>
          </a:xfrm>
        </p:spPr>
      </p:pic>
      <p:pic>
        <p:nvPicPr>
          <p:cNvPr id="10" name="Рисунок 9" descr="DSCN3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5644">
            <a:off x="5471079" y="1646829"/>
            <a:ext cx="3148355" cy="2361267"/>
          </a:xfrm>
          <a:prstGeom prst="rect">
            <a:avLst/>
          </a:prstGeom>
        </p:spPr>
      </p:pic>
      <p:pic>
        <p:nvPicPr>
          <p:cNvPr id="11" name="Рисунок 10" descr="SAM_6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7" y="3969712"/>
            <a:ext cx="2376264" cy="1691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404664"/>
            <a:ext cx="3600400" cy="532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Помічника вихователя</a:t>
            </a:r>
            <a:endParaRPr lang="uk-UA" dirty="0"/>
          </a:p>
        </p:txBody>
      </p:sp>
      <p:pic>
        <p:nvPicPr>
          <p:cNvPr id="8" name="Рисунок 7" descr="DSCN3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568">
            <a:off x="1397992" y="1174403"/>
            <a:ext cx="2694443" cy="2020832"/>
          </a:xfrm>
          <a:prstGeom prst="rect">
            <a:avLst/>
          </a:prstGeom>
        </p:spPr>
      </p:pic>
      <p:pic>
        <p:nvPicPr>
          <p:cNvPr id="9" name="Рисунок 8" descr="DSCN3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965">
            <a:off x="5413171" y="1057845"/>
            <a:ext cx="2982475" cy="1944216"/>
          </a:xfrm>
          <a:prstGeom prst="rect">
            <a:avLst/>
          </a:prstGeom>
        </p:spPr>
      </p:pic>
      <p:pic>
        <p:nvPicPr>
          <p:cNvPr id="10" name="Рисунок 9" descr="DSCN3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356992"/>
            <a:ext cx="2784310" cy="20882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130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Ознайомлення дітей з професіями дорослих</vt:lpstr>
      <vt:lpstr>Ознайомлення з працею та професіями- це один із засобів формування життєвої компетентності і починається з раннього дитинства</vt:lpstr>
      <vt:lpstr>Слайд 3</vt:lpstr>
      <vt:lpstr>Форми та методи роботи</vt:lpstr>
      <vt:lpstr>Слайд 5</vt:lpstr>
      <vt:lpstr>Слайд 6</vt:lpstr>
      <vt:lpstr>Слайд 7</vt:lpstr>
      <vt:lpstr>З працею вихователя</vt:lpstr>
      <vt:lpstr>Слайд 9</vt:lpstr>
      <vt:lpstr>Слайд 10</vt:lpstr>
      <vt:lpstr>З працею двірника</vt:lpstr>
      <vt:lpstr>Слайд 12</vt:lpstr>
      <vt:lpstr>Результативність роботи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Передумови трудової діяльності дітей раннього віку</dc:title>
  <dc:creator>Home</dc:creator>
  <cp:lastModifiedBy>Home</cp:lastModifiedBy>
  <cp:revision>36</cp:revision>
  <dcterms:created xsi:type="dcterms:W3CDTF">2016-11-22T19:58:38Z</dcterms:created>
  <dcterms:modified xsi:type="dcterms:W3CDTF">2018-02-14T23:27:48Z</dcterms:modified>
</cp:coreProperties>
</file>