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309" r:id="rId3"/>
    <p:sldId id="330" r:id="rId4"/>
    <p:sldId id="337" r:id="rId5"/>
    <p:sldId id="329" r:id="rId6"/>
    <p:sldId id="339" r:id="rId7"/>
    <p:sldId id="315" r:id="rId8"/>
    <p:sldId id="319" r:id="rId9"/>
    <p:sldId id="320" r:id="rId10"/>
    <p:sldId id="33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6667" autoAdjust="0"/>
  </p:normalViewPr>
  <p:slideViewPr>
    <p:cSldViewPr>
      <p:cViewPr>
        <p:scale>
          <a:sx n="77" d="100"/>
          <a:sy n="77" d="100"/>
        </p:scale>
        <p:origin x="-114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15EF8-6759-44F9-825D-01264BF150AB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BF7C1-4C23-49C8-9840-F93F2B138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6DB4F-4874-4197-89F2-091CBFC7D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07697F-FA46-4395-BC25-55FEBC081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2800" y="6567488"/>
            <a:ext cx="15240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76250" y="6565900"/>
            <a:ext cx="609600" cy="268288"/>
          </a:xfrm>
        </p:spPr>
        <p:txBody>
          <a:bodyPr/>
          <a:lstStyle>
            <a:lvl1pPr>
              <a:defRPr/>
            </a:lvl1pPr>
          </a:lstStyle>
          <a:p>
            <a:fld id="{0DB661D9-B863-4CB2-A7BE-CFBFC077E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4E2F9-CB1E-441F-976A-A85391ADB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280476-474C-40AC-A047-703253418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C4884-3A23-4FFA-90DE-2EF233843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D66CA3-36B2-4A5B-9755-E22C87ECB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3DDD4-42A2-4D89-AEC0-65449AF1E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45597-E29B-48F8-B9DE-E3C353DDF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77A72-5D69-4188-85B9-F7253262B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02A8A3-4C5D-42B2-8236-7EE7F4365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" name="chimes.wav"/>
          </p:stSnd>
        </p:sndAc>
      </p:transition>
    </mc:Choice>
    <mc:Fallback xmlns="">
      <p:transition advClick="0" advTm="20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 rot="-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35E6EDFC-B387-49C9-AEA2-CDEA350B16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250" advClick="0" advTm="20000">
        <p14:flash/>
        <p:sndAc>
          <p:stSnd>
            <p:snd r:embed="rId14" name="chimes.wav"/>
          </p:stSnd>
        </p:sndAc>
      </p:transition>
    </mc:Choice>
    <mc:Fallback xmlns="">
      <p:transition advClick="0" advTm="20000">
        <p:fade/>
        <p:sndAc>
          <p:stSnd>
            <p:snd r:embed="rId15" name="chimes.wav"/>
          </p:stSnd>
        </p:sndAc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81088" y="5443538"/>
            <a:ext cx="7086600" cy="12001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200" dirty="0" smtClean="0"/>
              <a:t> </a:t>
            </a:r>
          </a:p>
          <a:p>
            <a:pPr lvl="0">
              <a:lnSpc>
                <a:spcPct val="90000"/>
              </a:lnSpc>
              <a:defRPr/>
            </a:pPr>
            <a:r>
              <a:rPr lang="uk-UA" sz="1200" dirty="0" smtClean="0">
                <a:solidFill>
                  <a:srgbClr val="1D528D"/>
                </a:solidFill>
                <a:latin typeface="Verdana" pitchFamily="34" charset="0"/>
              </a:rPr>
              <a:t>Підготувала:</a:t>
            </a:r>
          </a:p>
          <a:p>
            <a:pPr lvl="0">
              <a:lnSpc>
                <a:spcPct val="90000"/>
              </a:lnSpc>
              <a:defRPr/>
            </a:pPr>
            <a:r>
              <a:rPr lang="uk-UA" sz="1200" dirty="0" smtClean="0">
                <a:solidFill>
                  <a:srgbClr val="1D528D"/>
                </a:solidFill>
                <a:latin typeface="Verdana" pitchFamily="34" charset="0"/>
              </a:rPr>
              <a:t>Миколаєвська О.В.</a:t>
            </a:r>
          </a:p>
          <a:p>
            <a:pPr lvl="0">
              <a:lnSpc>
                <a:spcPct val="90000"/>
              </a:lnSpc>
              <a:defRPr/>
            </a:pPr>
            <a:r>
              <a:rPr lang="uk-UA" sz="1200" dirty="0" smtClean="0">
                <a:solidFill>
                  <a:srgbClr val="1D528D"/>
                </a:solidFill>
                <a:latin typeface="Verdana" pitchFamily="34" charset="0"/>
              </a:rPr>
              <a:t>Вихователь-методист Сквирського ЗДО №2 «Малятко»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00B050"/>
                </a:solidFill>
              </a:rPr>
              <a:t>Використання ІКТ-технологій</a:t>
            </a:r>
            <a:br>
              <a:rPr lang="uk-UA" sz="24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rgbClr val="00B050"/>
                </a:solidFill>
              </a:rPr>
              <a:t>в методичній роботі дошкільного закладу</a:t>
            </a:r>
            <a:endParaRPr lang="uk-UA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Дякую за увагу!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4288" y="6858000"/>
            <a:ext cx="1524000" cy="290512"/>
          </a:xfrm>
        </p:spPr>
        <p:txBody>
          <a:bodyPr/>
          <a:lstStyle/>
          <a:p>
            <a:r>
              <a:rPr lang="en-US" dirty="0" smtClean="0"/>
              <a:t>Company  Logo</a:t>
            </a:r>
            <a:endParaRPr lang="en-US" dirty="0"/>
          </a:p>
        </p:txBody>
      </p:sp>
      <p:pic>
        <p:nvPicPr>
          <p:cNvPr id="5" name="Содержимое 4" descr="&amp;Tcy;&amp;rcy;&amp;iecy;&amp;bcy;&amp;ocy;&amp;vcy;&amp;acy;&amp;ncy;&amp;icy;&amp;yacy; &amp;kcy; &amp;scy;&amp;ocy;&amp;vcy;&amp;rcy;&amp;iecy;&amp;mcy;&amp;iecy;&amp;ncy;&amp;ncy;&amp;ocy;&amp;mcy;&amp;ucy; &amp;ucy;&amp;chcy;&amp;icy;&amp;tcy;&amp;iecy;&amp;lcy;&amp;yucy; - &amp;Ucy;&amp;chcy;&amp;icy;&amp;tcy;&amp;iecy;&amp;lcy;&amp;softcy; - &amp;Fcy;&amp;ocy;&amp;tcy;&amp;ocy; &amp;pcy;&amp;ocy; &amp;pcy;&amp;iecy;&amp;dcy;&amp;acy;&amp;gcy;&amp;ocy;&amp;gcy;&amp;icy;&amp;kcy;&amp;ie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2866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391400" cy="882650"/>
          </a:xfrm>
        </p:spPr>
        <p:txBody>
          <a:bodyPr/>
          <a:lstStyle/>
          <a:p>
            <a:r>
              <a:rPr lang="uk-UA" sz="3200" dirty="0" smtClean="0">
                <a:solidFill>
                  <a:srgbClr val="FFFF00"/>
                </a:solidFill>
              </a:rPr>
              <a:t>Використання інформаційно-комунікаційних технологій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449019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800" i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 освітній діяльності дошкільного закладу закріплено в </a:t>
            </a:r>
            <a:r>
              <a:rPr lang="uk-UA" sz="2800" i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</a:t>
            </a:r>
            <a:endParaRPr lang="ru-RU" sz="3000" i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uk-UA" sz="2800" dirty="0" smtClean="0"/>
              <a:t> - “</a:t>
            </a:r>
            <a:r>
              <a:rPr lang="uk-UA" sz="2800" dirty="0" smtClean="0"/>
              <a:t>Концепції розвитку педагогічної освіти</a:t>
            </a:r>
            <a:r>
              <a:rPr lang="uk-UA" sz="2800" dirty="0" smtClean="0"/>
              <a:t>”;</a:t>
            </a:r>
          </a:p>
          <a:p>
            <a:pPr marL="0" indent="0">
              <a:buNone/>
            </a:pPr>
            <a:r>
              <a:rPr lang="uk-UA" sz="2800" dirty="0" smtClean="0"/>
              <a:t> - Оновленому Базовому компоненті </a:t>
            </a:r>
            <a:r>
              <a:rPr lang="uk-UA" sz="2800" dirty="0" smtClean="0"/>
              <a:t>дошкільної </a:t>
            </a:r>
            <a:r>
              <a:rPr lang="uk-UA" sz="2800" dirty="0" smtClean="0"/>
              <a:t>   освіти.</a:t>
            </a:r>
            <a:endParaRPr lang="uk-UA" sz="2800" dirty="0" smtClean="0"/>
          </a:p>
        </p:txBody>
      </p:sp>
      <p:pic>
        <p:nvPicPr>
          <p:cNvPr id="2050" name="Picture 2" descr="C:\Users\Sadok\Desktop\img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2808311" cy="33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FF00"/>
                </a:solidFill>
              </a:rPr>
              <a:t>Нормативно-правова база</a:t>
            </a:r>
            <a:endParaRPr lang="uk-UA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b="0" dirty="0" err="1" smtClean="0"/>
              <a:t>Закони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України</a:t>
            </a:r>
            <a:r>
              <a:rPr lang="ru-RU" sz="2400" b="0" dirty="0" smtClean="0"/>
              <a:t> « Про </a:t>
            </a:r>
            <a:r>
              <a:rPr lang="ru-RU" sz="2400" b="0" dirty="0" err="1" smtClean="0"/>
              <a:t>електронні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документи</a:t>
            </a:r>
            <a:r>
              <a:rPr lang="ru-RU" sz="2400" b="0" dirty="0" smtClean="0"/>
              <a:t> та </a:t>
            </a:r>
            <a:r>
              <a:rPr lang="ru-RU" sz="2400" b="0" dirty="0" err="1" smtClean="0"/>
              <a:t>електронний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документообіг</a:t>
            </a:r>
            <a:r>
              <a:rPr lang="ru-RU" sz="2400" b="0" dirty="0" smtClean="0"/>
              <a:t>», «Про </a:t>
            </a:r>
            <a:r>
              <a:rPr lang="ru-RU" sz="2400" b="0" dirty="0" err="1" smtClean="0"/>
              <a:t>інформацію</a:t>
            </a:r>
            <a:r>
              <a:rPr lang="ru-RU" sz="2400" b="0" dirty="0" smtClean="0"/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2400" b="0" dirty="0" smtClean="0"/>
              <a:t>Постанова </a:t>
            </a:r>
            <a:r>
              <a:rPr lang="ru-RU" sz="2400" b="0" dirty="0" err="1" smtClean="0"/>
              <a:t>Кабінету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Міністрів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України</a:t>
            </a:r>
            <a:r>
              <a:rPr lang="ru-RU" sz="2400" b="0" dirty="0" smtClean="0"/>
              <a:t> </a:t>
            </a:r>
            <a:r>
              <a:rPr lang="ru-RU" sz="2400" b="0" dirty="0" smtClean="0"/>
              <a:t> </a:t>
            </a:r>
            <a:r>
              <a:rPr lang="ru-RU" sz="2400" b="0" dirty="0" smtClean="0"/>
              <a:t>№752 «Про </a:t>
            </a:r>
            <a:r>
              <a:rPr lang="ru-RU" sz="2400" b="0" dirty="0" err="1" smtClean="0"/>
              <a:t>створення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Единної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державної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електронної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бази</a:t>
            </a:r>
            <a:r>
              <a:rPr lang="ru-RU" sz="2400" b="0" dirty="0" smtClean="0"/>
              <a:t> з питань освіти»</a:t>
            </a:r>
          </a:p>
          <a:p>
            <a:pPr>
              <a:buFont typeface="Wingdings" pitchFamily="2" charset="2"/>
              <a:buChar char="q"/>
            </a:pPr>
            <a:r>
              <a:rPr lang="ru-RU" sz="2400" b="0" dirty="0" smtClean="0"/>
              <a:t>Постанова </a:t>
            </a:r>
            <a:r>
              <a:rPr lang="ru-RU" sz="2400" b="0" dirty="0" err="1" smtClean="0"/>
              <a:t>Кабінету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Міністрів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України</a:t>
            </a:r>
            <a:r>
              <a:rPr lang="ru-RU" sz="2400" b="0" dirty="0" smtClean="0"/>
              <a:t> </a:t>
            </a:r>
            <a:r>
              <a:rPr lang="ru-RU" sz="2400" b="0" dirty="0" smtClean="0"/>
              <a:t>  </a:t>
            </a:r>
            <a:r>
              <a:rPr lang="ru-RU" sz="2400" b="0" dirty="0" smtClean="0"/>
              <a:t>№ 494 «Про </a:t>
            </a:r>
            <a:r>
              <a:rPr lang="ru-RU" sz="2400" b="0" dirty="0" err="1" smtClean="0"/>
              <a:t>затвердження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Державної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цільової</a:t>
            </a:r>
            <a:r>
              <a:rPr lang="ru-RU" sz="2400" b="0" dirty="0" smtClean="0"/>
              <a:t> програми впровадження у </a:t>
            </a:r>
            <a:r>
              <a:rPr lang="ru-RU" sz="2400" b="0" dirty="0" err="1" smtClean="0"/>
              <a:t>навчально-виховний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процес</a:t>
            </a:r>
            <a:r>
              <a:rPr lang="ru-RU" sz="2400" b="0" dirty="0" smtClean="0"/>
              <a:t> </a:t>
            </a:r>
            <a:r>
              <a:rPr lang="ru-RU" sz="2400" b="0" dirty="0" smtClean="0"/>
              <a:t>НЗ </a:t>
            </a:r>
            <a:r>
              <a:rPr lang="ru-RU" sz="2400" b="0" dirty="0" err="1" smtClean="0"/>
              <a:t>інформаційно-комунікаційних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технологій</a:t>
            </a:r>
            <a:r>
              <a:rPr lang="ru-RU" sz="2400" b="0" dirty="0" smtClean="0"/>
              <a:t>. </a:t>
            </a:r>
          </a:p>
          <a:p>
            <a:pPr marL="0" indent="0">
              <a:buNone/>
            </a:pPr>
            <a:endParaRPr lang="ru-RU" sz="2400" b="0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</a:rPr>
              <a:t>Напрями використання інформаційно-комунікаційних технологій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9382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uk-UA" sz="9600" dirty="0" smtClean="0"/>
              <a:t>Методична робота</a:t>
            </a:r>
            <a:endParaRPr lang="en-US" sz="9600" dirty="0" smtClean="0"/>
          </a:p>
          <a:p>
            <a:pPr>
              <a:buFont typeface="Wingdings" pitchFamily="2" charset="2"/>
              <a:buChar char="q"/>
            </a:pPr>
            <a:r>
              <a:rPr lang="uk-UA" sz="9600" dirty="0" smtClean="0"/>
              <a:t>Психологічна робота</a:t>
            </a:r>
            <a:endParaRPr lang="en-US" sz="9600" dirty="0" smtClean="0"/>
          </a:p>
          <a:p>
            <a:endParaRPr lang="uk-UA" sz="9600" dirty="0"/>
          </a:p>
        </p:txBody>
      </p:sp>
      <p:pic>
        <p:nvPicPr>
          <p:cNvPr id="8" name="Содержимое 7" descr="IMG_20150220_0919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Управлінська діяльність</a:t>
            </a:r>
            <a:endParaRPr lang="uk-UA" dirty="0"/>
          </a:p>
        </p:txBody>
      </p:sp>
      <p:pic>
        <p:nvPicPr>
          <p:cNvPr id="9" name="Содержимое 8" descr="IMG_20150220_0925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pic>
        <p:nvPicPr>
          <p:cNvPr id="1026" name="Picture 2" descr="C:\Users\Sadok\Desktop\DSCN6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068961"/>
            <a:ext cx="46554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Методична робота\Фото методична робота\DSCN47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13620" r="23066"/>
          <a:stretch/>
        </p:blipFill>
        <p:spPr bwMode="auto">
          <a:xfrm>
            <a:off x="5137334" y="2132856"/>
            <a:ext cx="3781485" cy="41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800" dirty="0" smtClean="0">
                <a:solidFill>
                  <a:srgbClr val="FFFF00"/>
                </a:solidFill>
              </a:rPr>
              <a:t> ІКТ у </a:t>
            </a:r>
            <a:r>
              <a:rPr lang="ru-RU" sz="2800" dirty="0" err="1" smtClean="0">
                <a:solidFill>
                  <a:srgbClr val="FFFF00"/>
                </a:solidFill>
              </a:rPr>
              <a:t>методичній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роботі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Оформлення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ділової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документації</a:t>
            </a:r>
            <a:r>
              <a:rPr lang="ru-RU" sz="1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Проведення</a:t>
            </a:r>
            <a:r>
              <a:rPr lang="ru-RU" sz="1800" dirty="0" smtClean="0"/>
              <a:t> контрольно - </a:t>
            </a:r>
            <a:r>
              <a:rPr lang="ru-RU" sz="1800" dirty="0" err="1" smtClean="0"/>
              <a:t>аналітичної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Робота в </a:t>
            </a:r>
            <a:r>
              <a:rPr lang="ru-RU" sz="1800" dirty="0" err="1" smtClean="0"/>
              <a:t>мережі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Інтернет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самоосвіти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накопичення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інформаційного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Оформлення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атестаційних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Розробка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презентацій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семінарів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методичних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об’єднань</a:t>
            </a:r>
            <a:r>
              <a:rPr lang="ru-RU" sz="1800" dirty="0" smtClean="0"/>
              <a:t>, </a:t>
            </a:r>
            <a:r>
              <a:rPr lang="ru-RU" sz="1800" dirty="0" err="1" smtClean="0"/>
              <a:t>конференцій</a:t>
            </a:r>
            <a:r>
              <a:rPr lang="ru-RU" sz="1800" dirty="0" smtClean="0"/>
              <a:t>, </a:t>
            </a:r>
            <a:r>
              <a:rPr lang="ru-RU" sz="1800" dirty="0" err="1" smtClean="0"/>
              <a:t>педагогічних</a:t>
            </a:r>
            <a:r>
              <a:rPr lang="ru-RU" sz="1800" dirty="0" smtClean="0"/>
              <a:t> рад, </a:t>
            </a:r>
            <a:r>
              <a:rPr lang="ru-RU" sz="1800" dirty="0" err="1" smtClean="0"/>
              <a:t>консультацій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вихователів</a:t>
            </a:r>
            <a:r>
              <a:rPr lang="ru-RU" sz="1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мультимедійного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супроводу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роботі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заняттях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проведення</a:t>
            </a:r>
            <a:r>
              <a:rPr lang="ru-RU" sz="1800" dirty="0" smtClean="0"/>
              <a:t> свят та </a:t>
            </a:r>
            <a:r>
              <a:rPr lang="ru-RU" sz="1800" dirty="0" err="1" smtClean="0"/>
              <a:t>розваг</a:t>
            </a:r>
            <a:r>
              <a:rPr lang="ru-RU" sz="1800" dirty="0" smtClean="0"/>
              <a:t>, </a:t>
            </a:r>
            <a:r>
              <a:rPr lang="ru-RU" sz="1800" dirty="0" err="1" smtClean="0"/>
              <a:t>режимних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моментів</a:t>
            </a:r>
            <a:r>
              <a:rPr lang="ru-RU" sz="1800" dirty="0" smtClean="0"/>
              <a:t>; у </a:t>
            </a:r>
            <a:r>
              <a:rPr lang="ru-RU" sz="1800" dirty="0" err="1" smtClean="0"/>
              <a:t>роботі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батьками;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Оформлення</a:t>
            </a:r>
            <a:r>
              <a:rPr lang="ru-RU" sz="1800" dirty="0" smtClean="0"/>
              <a:t> картотек м</a:t>
            </a:r>
            <a:r>
              <a:rPr lang="uk-UA" sz="1800" dirty="0" err="1" smtClean="0"/>
              <a:t>етодичного</a:t>
            </a:r>
            <a:r>
              <a:rPr lang="uk-UA" sz="1800" dirty="0" smtClean="0"/>
              <a:t> кабінету;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Оформлення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стендів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інформаційних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куточків</a:t>
            </a:r>
            <a:r>
              <a:rPr lang="ru-RU" sz="1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err="1" smtClean="0"/>
              <a:t>Накопичення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ілюстративних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випуску</a:t>
            </a:r>
            <a:r>
              <a:rPr lang="ru-RU" sz="1800" dirty="0" smtClean="0"/>
              <a:t> </a:t>
            </a:r>
            <a:r>
              <a:rPr lang="ru-RU" sz="1800" dirty="0" err="1" smtClean="0"/>
              <a:t>санбюлетнів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порад</a:t>
            </a:r>
            <a:r>
              <a:rPr lang="ru-RU" sz="1800" dirty="0" smtClean="0"/>
              <a:t> </a:t>
            </a:r>
            <a:r>
              <a:rPr lang="ru-RU" sz="1800" dirty="0" err="1" smtClean="0"/>
              <a:t>для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батьків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оформлення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презентацій</a:t>
            </a:r>
            <a:r>
              <a:rPr lang="ru-RU" sz="1800" dirty="0" smtClean="0"/>
              <a:t>, </a:t>
            </a:r>
            <a:r>
              <a:rPr lang="ru-RU" sz="1800" dirty="0" err="1" smtClean="0"/>
              <a:t>буклетів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/>
              <a:t>Обмін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досвідом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педагогічними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колективами</a:t>
            </a:r>
            <a:r>
              <a:rPr lang="ru-RU" sz="1800" dirty="0" smtClean="0"/>
              <a:t>.</a:t>
            </a:r>
            <a:endParaRPr lang="uk-UA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686700" cy="1368152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Форми методичної роботи, які передбачають використання ІКТ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6" cy="46910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1800" dirty="0" smtClean="0"/>
              <a:t>тематичні педагогічні ради;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підвищення кваліфікації педагогічної майстерності та</a:t>
            </a:r>
            <a:r>
              <a:rPr lang="ru-RU" sz="1800" dirty="0" smtClean="0"/>
              <a:t> </a:t>
            </a:r>
            <a:r>
              <a:rPr lang="uk-UA" sz="1800" dirty="0" smtClean="0"/>
              <a:t>кваліфікаційної категорії кадрів;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методична рада; </a:t>
            </a:r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 методичні об’єднання;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творча група педагогів;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робота вихователів за </a:t>
            </a:r>
          </a:p>
          <a:p>
            <a:r>
              <a:rPr lang="uk-UA" sz="1800" dirty="0" smtClean="0"/>
              <a:t>темами самоосвіти;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семінари-практикуми;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атестація;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педагогічний моніторинг;</a:t>
            </a:r>
            <a:endParaRPr lang="ru-RU" sz="1800" dirty="0" smtClean="0"/>
          </a:p>
          <a:p>
            <a:pPr>
              <a:buFont typeface="Wingdings" pitchFamily="2" charset="2"/>
              <a:buChar char="q"/>
            </a:pPr>
            <a:r>
              <a:rPr lang="uk-UA" sz="1800" dirty="0" smtClean="0"/>
              <a:t>поширення педагогічного досвіду.</a:t>
            </a:r>
            <a:endParaRPr lang="ru-RU" sz="1800" dirty="0" smtClean="0"/>
          </a:p>
          <a:p>
            <a:endParaRPr lang="uk-UA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6" name="Содержимое 3" descr="metod_vestni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94858"/>
            <a:ext cx="4114800" cy="340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Sadok\Desktop\IMG_4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dok\Desktop\IMG_20171115_103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dok\Desktop\фото до презентації\DSCN7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3717032"/>
            <a:ext cx="241226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088"/>
            <a:ext cx="9144000" cy="563562"/>
          </a:xfrm>
        </p:spPr>
        <p:txBody>
          <a:bodyPr/>
          <a:lstStyle/>
          <a:p>
            <a:r>
              <a:rPr lang="uk-UA" sz="3200" dirty="0" smtClean="0">
                <a:solidFill>
                  <a:srgbClr val="FFFF00"/>
                </a:solidFill>
              </a:rPr>
              <a:t>Традиційні форми методичної діяльності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семінари-практикуми; </a:t>
            </a:r>
          </a:p>
          <a:p>
            <a:r>
              <a:rPr lang="uk-UA" dirty="0" smtClean="0"/>
              <a:t>педагогічні читання;</a:t>
            </a:r>
          </a:p>
          <a:p>
            <a:r>
              <a:rPr lang="uk-UA" dirty="0" smtClean="0"/>
              <a:t> «круглі столи»; </a:t>
            </a:r>
          </a:p>
          <a:p>
            <a:r>
              <a:rPr lang="uk-UA" dirty="0" smtClean="0"/>
              <a:t>школа педагогічної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майстерності</a:t>
            </a:r>
            <a:r>
              <a:rPr lang="uk-UA" dirty="0" smtClean="0"/>
              <a:t>;</a:t>
            </a:r>
          </a:p>
          <a:p>
            <a:r>
              <a:rPr lang="uk-UA" dirty="0" smtClean="0"/>
              <a:t>майстер-класи;</a:t>
            </a:r>
          </a:p>
          <a:p>
            <a:r>
              <a:rPr lang="uk-UA" dirty="0" smtClean="0"/>
              <a:t>педагогічні студії;</a:t>
            </a:r>
          </a:p>
          <a:p>
            <a:r>
              <a:rPr lang="uk-UA" dirty="0" smtClean="0"/>
              <a:t>тренінги.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pic>
        <p:nvPicPr>
          <p:cNvPr id="1026" name="Picture 2" descr="C:\Users\Sadok\Desktop\DSCN1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dok\Desktop\DSCN1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0243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Електронний документообіг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складання індивідуальних планів;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плани роботи </a:t>
            </a:r>
            <a:r>
              <a:rPr lang="uk-UA" dirty="0" smtClean="0"/>
              <a:t>методичної служби;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участь у плануванні закладу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обмін досвідом через </a:t>
            </a:r>
            <a:r>
              <a:rPr lang="uk-UA" dirty="0" err="1" smtClean="0"/>
              <a:t>веб-сайти</a:t>
            </a:r>
            <a:r>
              <a:rPr lang="uk-UA" dirty="0" smtClean="0"/>
              <a:t>, </a:t>
            </a:r>
            <a:r>
              <a:rPr lang="uk-UA" dirty="0" err="1" smtClean="0"/>
              <a:t>блоги</a:t>
            </a:r>
            <a:r>
              <a:rPr lang="uk-UA" dirty="0" smtClean="0"/>
              <a:t>, мережеві спільноти.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733648"/>
          </a:xfrm>
        </p:spPr>
        <p:txBody>
          <a:bodyPr/>
          <a:lstStyle/>
          <a:p>
            <a:r>
              <a:rPr lang="uk-UA" sz="3000" dirty="0" smtClean="0">
                <a:solidFill>
                  <a:srgbClr val="FFFF00"/>
                </a:solidFill>
              </a:rPr>
              <a:t>Робота з педагогічними кадрами на діагностичній основі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48275"/>
          </a:xfrm>
        </p:spPr>
        <p:txBody>
          <a:bodyPr/>
          <a:lstStyle/>
          <a:p>
            <a:pPr algn="ctr">
              <a:buNone/>
            </a:pPr>
            <a:r>
              <a:rPr lang="uk-UA" sz="3000" dirty="0" smtClean="0"/>
              <a:t>Відповідно до Типового положення про атестацію </a:t>
            </a:r>
            <a:r>
              <a:rPr lang="uk-UA" sz="3000" smtClean="0"/>
              <a:t>педагогічних </a:t>
            </a:r>
            <a:r>
              <a:rPr lang="uk-UA" sz="3000" smtClean="0"/>
              <a:t>працівників, </a:t>
            </a:r>
            <a:r>
              <a:rPr lang="uk-UA" sz="3000" dirty="0" smtClean="0"/>
              <a:t>присвоєння всіх кваліфікаційних категорій «спеціаліст», «</a:t>
            </a:r>
            <a:r>
              <a:rPr lang="uk-UA" sz="3000" dirty="0" err="1" smtClean="0"/>
              <a:t>спеціаліст</a:t>
            </a:r>
            <a:r>
              <a:rPr lang="uk-UA" sz="3000" dirty="0" smtClean="0"/>
              <a:t> другої категорії», «спеціаліст першої категорії», «спеціаліст вищої категорії» передбачає використання інформаційно-комунікаційних технологій, цифрових освітніх ресурсів у навчально-виховному процесі.</a:t>
            </a:r>
            <a:endParaRPr lang="ru-RU" sz="3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07l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1394</TotalTime>
  <Words>374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cdb2004c007l</vt:lpstr>
      <vt:lpstr>Використання ІКТ-технологій в методичній роботі дошкільного закладу</vt:lpstr>
      <vt:lpstr>Використання інформаційно-комунікаційних технологій</vt:lpstr>
      <vt:lpstr>Нормативно-правова база</vt:lpstr>
      <vt:lpstr>Напрями використання інформаційно-комунікаційних технологій</vt:lpstr>
      <vt:lpstr>Використання ІКТ у методичній роботі</vt:lpstr>
      <vt:lpstr>Форми методичної роботи, які передбачають використання ІКТ </vt:lpstr>
      <vt:lpstr>Традиційні форми методичної діяльності</vt:lpstr>
      <vt:lpstr>Електронний документообіг</vt:lpstr>
      <vt:lpstr>Робота з педагогічними кадрами на діагностичній основі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ІКТ в ДНЗ</dc:title>
  <dc:creator>111</dc:creator>
  <cp:lastModifiedBy>Sadok</cp:lastModifiedBy>
  <cp:revision>164</cp:revision>
  <dcterms:created xsi:type="dcterms:W3CDTF">2013-01-06T13:53:44Z</dcterms:created>
  <dcterms:modified xsi:type="dcterms:W3CDTF">2019-02-27T10:34:15Z</dcterms:modified>
</cp:coreProperties>
</file>