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68" r:id="rId4"/>
    <p:sldId id="269" r:id="rId5"/>
    <p:sldId id="270" r:id="rId6"/>
    <p:sldId id="267" r:id="rId7"/>
    <p:sldId id="260" r:id="rId8"/>
    <p:sldId id="261" r:id="rId9"/>
    <p:sldId id="262" r:id="rId10"/>
    <p:sldId id="271" r:id="rId11"/>
    <p:sldId id="272" r:id="rId12"/>
    <p:sldId id="273" r:id="rId13"/>
    <p:sldId id="263" r:id="rId14"/>
    <p:sldId id="264" r:id="rId15"/>
    <p:sldId id="256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4660"/>
  </p:normalViewPr>
  <p:slideViewPr>
    <p:cSldViewPr>
      <p:cViewPr varScale="1">
        <p:scale>
          <a:sx n="68" d="100"/>
          <a:sy n="68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936CA-C9C0-43F0-943F-027C09FDC7C6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3D845-4339-4BC3-8C77-AE1D11AAB1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510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D845-4339-4BC3-8C77-AE1D11AAB1B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865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Без названия (1).jpg">
            <a:extLst>
              <a:ext uri="{FF2B5EF4-FFF2-40B4-BE49-F238E27FC236}">
                <a16:creationId xmlns="" xmlns:a16="http://schemas.microsoft.com/office/drawing/2014/main" id="{41A400B6-CD9A-4892-A1BD-6802CF4BF3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2146"/>
            <a:ext cx="9144000" cy="68901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6C0EB2C-14C0-4296-8661-5497D10B0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5340085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004048" y="3462536"/>
            <a:ext cx="3960440" cy="2641848"/>
          </a:xfrm>
        </p:spPr>
        <p:txBody>
          <a:bodyPr>
            <a:normAutofit/>
          </a:bodyPr>
          <a:lstStyle/>
          <a:p>
            <a:pPr algn="r"/>
            <a:r>
              <a:rPr lang="uk-UA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haroni" pitchFamily="2" charset="-79"/>
              </a:rPr>
              <a:t>Підготувала: вихователь-методист Павленко К. І.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haroni" pitchFamily="2" charset="-79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3123779"/>
          </a:xfrm>
        </p:spPr>
        <p:txBody>
          <a:bodyPr>
            <a:norm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cs typeface="Aharoni" pitchFamily="2" charset="-79"/>
              </a:rPr>
              <a:t>Особливості організації та проведення рухливих ігор у різних вікових групах</a:t>
            </a:r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haroni" pitchFamily="2" charset="-79"/>
              </a:rPr>
              <a:t/>
            </a:r>
            <a:b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haroni" pitchFamily="2" charset="-79"/>
              </a:rPr>
            </a:br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Без названия (1).jpg">
            <a:extLst>
              <a:ext uri="{FF2B5EF4-FFF2-40B4-BE49-F238E27FC236}">
                <a16:creationId xmlns="" xmlns:a16="http://schemas.microsoft.com/office/drawing/2014/main" id="{A2961BFE-E6BB-4C10-95BD-65B374F88B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20" y="2807"/>
            <a:ext cx="9144000" cy="68901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60E5F17-30A4-411F-942F-52D2B5B8A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7" y="3758869"/>
            <a:ext cx="3966940" cy="26785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A2674F4-BA8A-40CA-A43A-25C7013F71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727" b="8074"/>
          <a:stretch/>
        </p:blipFill>
        <p:spPr>
          <a:xfrm>
            <a:off x="683568" y="404664"/>
            <a:ext cx="3008262" cy="30243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9842FBD-6865-4440-B509-861BF8AAA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561" y="404664"/>
            <a:ext cx="4283968" cy="32129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A035D54-8109-400B-90B9-857BEB48AF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14" y="3792280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345803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3725D7D-20DD-4C41-A386-33BA4A8770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2915816" cy="21868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DBF7EB4-4A91-4AAF-9E17-CDC2031DB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61383"/>
            <a:ext cx="4067944" cy="30509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3A19A82-3E93-48AA-9EE6-E4B4294C4A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59" r="20371"/>
          <a:stretch/>
        </p:blipFill>
        <p:spPr>
          <a:xfrm>
            <a:off x="1043608" y="3417629"/>
            <a:ext cx="2736304" cy="2916324"/>
          </a:xfrm>
          <a:prstGeom prst="rect">
            <a:avLst/>
          </a:prstGeom>
        </p:spPr>
      </p:pic>
      <p:pic>
        <p:nvPicPr>
          <p:cNvPr id="6" name="Picture 3" descr="D:\Павленко К\1фізра фото\фізра\20211111_121021.jpg">
            <a:extLst>
              <a:ext uri="{FF2B5EF4-FFF2-40B4-BE49-F238E27FC236}">
                <a16:creationId xmlns="" xmlns:a16="http://schemas.microsoft.com/office/drawing/2014/main" id="{3F79A062-0584-425A-BDA4-4952160A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3901489"/>
            <a:ext cx="4091735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54880294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Без названия (1).jpg">
            <a:extLst>
              <a:ext uri="{FF2B5EF4-FFF2-40B4-BE49-F238E27FC236}">
                <a16:creationId xmlns="" xmlns:a16="http://schemas.microsoft.com/office/drawing/2014/main" id="{D09DFC64-0C06-4863-9606-E93AF1DC09E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6073"/>
            <a:ext cx="9144000" cy="68901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A56B852-A63D-4D45-A148-C9BFB4A1A5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2" y="3284984"/>
            <a:ext cx="3707904" cy="20881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B314D14-6C7D-4B5B-B09F-E7CA29407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04664"/>
            <a:ext cx="3580269" cy="20162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FD36E35-4CD5-4C9F-BC01-A213FEDE50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4750"/>
          <a:stretch/>
        </p:blipFill>
        <p:spPr>
          <a:xfrm>
            <a:off x="4598359" y="2204864"/>
            <a:ext cx="3862074" cy="37890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F2B1505-FD74-4EEA-9F9B-DD59B2B3C2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88640"/>
            <a:ext cx="3037598" cy="17106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1800505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 названи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5E26F14-E418-4C1C-8DA4-1A00CBB5C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98" y="980728"/>
            <a:ext cx="3717031" cy="278777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b="1" dirty="0">
                <a:solidFill>
                  <a:srgbClr val="C00000"/>
                </a:solidFill>
                <a:cs typeface="Aharoni" pitchFamily="2" charset="-79"/>
              </a:rPr>
              <a:t>ІІ половина дня (в приміщенні)</a:t>
            </a:r>
          </a:p>
          <a:p>
            <a:r>
              <a:rPr lang="uk-UA" b="1" dirty="0">
                <a:solidFill>
                  <a:srgbClr val="002060"/>
                </a:solidFill>
                <a:cs typeface="Aharoni" pitchFamily="2" charset="-79"/>
              </a:rPr>
              <a:t>хороводні ігри, </a:t>
            </a:r>
          </a:p>
          <a:p>
            <a:r>
              <a:rPr lang="uk-UA" b="1" dirty="0">
                <a:solidFill>
                  <a:srgbClr val="002060"/>
                </a:solidFill>
                <a:cs typeface="Aharoni" pitchFamily="2" charset="-79"/>
              </a:rPr>
              <a:t>ігри малої рухливості, </a:t>
            </a:r>
          </a:p>
          <a:p>
            <a:r>
              <a:rPr lang="uk-UA" b="1" dirty="0">
                <a:solidFill>
                  <a:srgbClr val="002060"/>
                </a:solidFill>
                <a:cs typeface="Aharoni" pitchFamily="2" charset="-79"/>
              </a:rPr>
              <a:t>ігри з предметами, </a:t>
            </a:r>
          </a:p>
          <a:p>
            <a:r>
              <a:rPr lang="uk-UA" b="1" dirty="0">
                <a:solidFill>
                  <a:srgbClr val="002060"/>
                </a:solidFill>
                <a:cs typeface="Aharoni" pitchFamily="2" charset="-79"/>
              </a:rPr>
              <a:t>атракціони </a:t>
            </a:r>
          </a:p>
          <a:p>
            <a:r>
              <a:rPr lang="uk-UA" b="1" dirty="0">
                <a:solidFill>
                  <a:srgbClr val="002060"/>
                </a:solidFill>
                <a:cs typeface="Aharoni" pitchFamily="2" charset="-79"/>
              </a:rPr>
              <a:t>ігрові вправи за підгрупами.</a:t>
            </a:r>
          </a:p>
          <a:p>
            <a:pPr>
              <a:buNone/>
            </a:pPr>
            <a:r>
              <a:rPr lang="uk-UA" b="1" dirty="0">
                <a:solidFill>
                  <a:srgbClr val="C00000"/>
                </a:solidFill>
                <a:cs typeface="Aharoni" pitchFamily="2" charset="-79"/>
              </a:rPr>
              <a:t>Вечір </a:t>
            </a:r>
            <a:r>
              <a:rPr lang="uk-UA" b="1" dirty="0">
                <a:solidFill>
                  <a:srgbClr val="002060"/>
                </a:solidFill>
                <a:cs typeface="Aharoni" pitchFamily="2" charset="-79"/>
              </a:rPr>
              <a:t>(1-2рухливі гри малої рухливості)</a:t>
            </a:r>
          </a:p>
          <a:p>
            <a:r>
              <a:rPr lang="uk-UA" b="1" dirty="0">
                <a:solidFill>
                  <a:srgbClr val="002060"/>
                </a:solidFill>
                <a:cs typeface="Aharoni" pitchFamily="2" charset="-79"/>
              </a:rPr>
              <a:t>атракціони;</a:t>
            </a:r>
          </a:p>
          <a:p>
            <a:r>
              <a:rPr lang="uk-UA" b="1" dirty="0">
                <a:solidFill>
                  <a:srgbClr val="002060"/>
                </a:solidFill>
                <a:cs typeface="Aharoni" pitchFamily="2" charset="-79"/>
              </a:rPr>
              <a:t>рухливі ігри та ігрові вправи з предметами;</a:t>
            </a:r>
          </a:p>
          <a:p>
            <a:r>
              <a:rPr lang="uk-UA" b="1" dirty="0">
                <a:solidFill>
                  <a:srgbClr val="002060"/>
                </a:solidFill>
                <a:cs typeface="Aharoni" pitchFamily="2" charset="-79"/>
              </a:rPr>
              <a:t>хороводні ігри;</a:t>
            </a:r>
          </a:p>
          <a:p>
            <a:r>
              <a:rPr lang="uk-UA" b="1" dirty="0">
                <a:solidFill>
                  <a:srgbClr val="002060"/>
                </a:solidFill>
                <a:cs typeface="Aharoni" pitchFamily="2" charset="-79"/>
              </a:rPr>
              <a:t>ігри для розвитку дрібної моторики, окоміру — за столом.</a:t>
            </a:r>
          </a:p>
          <a:p>
            <a:endParaRPr 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 названи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>
                <a:solidFill>
                  <a:srgbClr val="C00000"/>
                </a:solidFill>
                <a:cs typeface="Aharoni" pitchFamily="2" charset="-79"/>
              </a:rPr>
              <a:t>Тривалість рухливої гри для різних вікових груп: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r>
              <a:rPr lang="uk-UA" sz="2600" b="1" dirty="0">
                <a:solidFill>
                  <a:srgbClr val="0070C0"/>
                </a:solidFill>
                <a:cs typeface="Aharoni" pitchFamily="2" charset="-79"/>
              </a:rPr>
              <a:t>І молодша група — 5-6 </a:t>
            </a:r>
            <a:r>
              <a:rPr lang="uk-UA" sz="2600" b="1" dirty="0" err="1">
                <a:solidFill>
                  <a:srgbClr val="0070C0"/>
                </a:solidFill>
                <a:cs typeface="Aharoni" pitchFamily="2" charset="-79"/>
              </a:rPr>
              <a:t>хв</a:t>
            </a:r>
            <a:r>
              <a:rPr lang="uk-UA" sz="2600" b="1" dirty="0">
                <a:solidFill>
                  <a:srgbClr val="0070C0"/>
                </a:solidFill>
                <a:cs typeface="Aharoni" pitchFamily="2" charset="-79"/>
              </a:rPr>
              <a:t> із повторенням 2-4 рази;</a:t>
            </a:r>
          </a:p>
          <a:p>
            <a:r>
              <a:rPr lang="uk-UA" sz="2600" b="1" dirty="0">
                <a:solidFill>
                  <a:srgbClr val="0070C0"/>
                </a:solidFill>
                <a:cs typeface="Aharoni" pitchFamily="2" charset="-79"/>
              </a:rPr>
              <a:t>ІІ молодша група — 6-8 </a:t>
            </a:r>
            <a:r>
              <a:rPr lang="uk-UA" sz="2600" b="1" dirty="0" err="1">
                <a:solidFill>
                  <a:srgbClr val="0070C0"/>
                </a:solidFill>
                <a:cs typeface="Aharoni" pitchFamily="2" charset="-79"/>
              </a:rPr>
              <a:t>хв</a:t>
            </a:r>
            <a:r>
              <a:rPr lang="uk-UA" sz="2600" b="1" dirty="0">
                <a:solidFill>
                  <a:srgbClr val="0070C0"/>
                </a:solidFill>
                <a:cs typeface="Aharoni" pitchFamily="2" charset="-79"/>
              </a:rPr>
              <a:t> із повторенням 3-5 разів;</a:t>
            </a:r>
          </a:p>
          <a:p>
            <a:r>
              <a:rPr lang="uk-UA" sz="2600" b="1" dirty="0">
                <a:solidFill>
                  <a:srgbClr val="0070C0"/>
                </a:solidFill>
                <a:cs typeface="Aharoni" pitchFamily="2" charset="-79"/>
              </a:rPr>
              <a:t>середня група — 8-10 </a:t>
            </a:r>
            <a:r>
              <a:rPr lang="uk-UA" sz="2600" b="1" dirty="0" err="1">
                <a:solidFill>
                  <a:srgbClr val="0070C0"/>
                </a:solidFill>
                <a:cs typeface="Aharoni" pitchFamily="2" charset="-79"/>
              </a:rPr>
              <a:t>хв</a:t>
            </a:r>
            <a:r>
              <a:rPr lang="uk-UA" sz="2600" b="1" dirty="0">
                <a:solidFill>
                  <a:srgbClr val="0070C0"/>
                </a:solidFill>
                <a:cs typeface="Aharoni" pitchFamily="2" charset="-79"/>
              </a:rPr>
              <a:t> із повторенням 4-5 разів;</a:t>
            </a:r>
          </a:p>
          <a:p>
            <a:r>
              <a:rPr lang="uk-UA" sz="2600" b="1" dirty="0">
                <a:solidFill>
                  <a:srgbClr val="0070C0"/>
                </a:solidFill>
                <a:cs typeface="Aharoni" pitchFamily="2" charset="-79"/>
              </a:rPr>
              <a:t>старша група — 10-12 </a:t>
            </a:r>
            <a:r>
              <a:rPr lang="uk-UA" sz="2600" b="1" dirty="0" err="1">
                <a:solidFill>
                  <a:srgbClr val="0070C0"/>
                </a:solidFill>
                <a:cs typeface="Aharoni" pitchFamily="2" charset="-79"/>
              </a:rPr>
              <a:t>хв</a:t>
            </a:r>
            <a:r>
              <a:rPr lang="uk-UA" sz="2600" b="1" dirty="0">
                <a:solidFill>
                  <a:srgbClr val="0070C0"/>
                </a:solidFill>
                <a:cs typeface="Aharoni" pitchFamily="2" charset="-79"/>
              </a:rPr>
              <a:t> із повторенням 4-6 разів.</a:t>
            </a:r>
          </a:p>
          <a:p>
            <a:pPr>
              <a:buNone/>
            </a:pPr>
            <a:r>
              <a:rPr lang="uk-UA" sz="2600" b="1" dirty="0">
                <a:solidFill>
                  <a:srgbClr val="0070C0"/>
                </a:solidFill>
                <a:cs typeface="Aharoni" pitchFamily="2" charset="-79"/>
              </a:rPr>
              <a:t>Пауза між програваннями — 0,5-1 хв. Під час цієї паузи вихователь лаконічно аналізує, чи правильно діти виконують рухи та дотримуються правил.</a:t>
            </a:r>
          </a:p>
          <a:p>
            <a:endParaRPr lang="ru-RU" dirty="0"/>
          </a:p>
        </p:txBody>
      </p:sp>
      <p:pic>
        <p:nvPicPr>
          <p:cNvPr id="5" name="Picture 4" descr="D:\Павленко К\1фізра фото\фізра\Вибране\223635414_251926709844679_926646111984214105_n.jpg">
            <a:extLst>
              <a:ext uri="{FF2B5EF4-FFF2-40B4-BE49-F238E27FC236}">
                <a16:creationId xmlns="" xmlns:a16="http://schemas.microsoft.com/office/drawing/2014/main" id="{F88411F9-B1E7-47C6-AFBF-36362B011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0000" b="12856"/>
          <a:stretch/>
        </p:blipFill>
        <p:spPr bwMode="auto">
          <a:xfrm>
            <a:off x="4702554" y="4183728"/>
            <a:ext cx="3989748" cy="2308354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6DAD7A1-F6F7-4931-AB6F-D1681832B4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3" y="4275008"/>
            <a:ext cx="4099012" cy="2308354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ез названи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44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3FC662C-C6FE-4783-ACB9-3F99C54E0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755">
            <a:off x="5685734" y="677696"/>
            <a:ext cx="2242592" cy="398223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C6C4340-5A60-4ABD-9169-423C2E1FA2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489">
            <a:off x="728805" y="1011039"/>
            <a:ext cx="2480294" cy="2599003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1520" y="2564904"/>
            <a:ext cx="8445624" cy="388843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sz="2000" b="1" dirty="0">
                <a:solidFill>
                  <a:srgbClr val="002060"/>
                </a:solidFill>
              </a:rPr>
              <a:t>Орієнтуйтеся на вимоги освітньої програми, за якою працює група; враховуйте вік дітей, їхні інтереси, фізичну підготовленість, місце й час проведення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b="1" dirty="0">
                <a:solidFill>
                  <a:srgbClr val="002060"/>
                </a:solidFill>
              </a:rPr>
              <a:t>Добирайте рухливі ігри з рівномірним фізичним навантаженням на різні групи м’язів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b="1" dirty="0">
                <a:solidFill>
                  <a:srgbClr val="002060"/>
                </a:solidFill>
              </a:rPr>
              <a:t>Ураховуйте життєвий досвід дітей, їхні знання й уявлення про довкілля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b="1" dirty="0">
                <a:solidFill>
                  <a:srgbClr val="002060"/>
                </a:solidFill>
              </a:rPr>
              <a:t>Уникайте повторення тих самих ігор упродовж  двох тижнів поспіль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b="1" dirty="0">
                <a:solidFill>
                  <a:srgbClr val="002060"/>
                </a:solidFill>
              </a:rPr>
              <a:t>Плануйте рухливі ігри відповідно до сезону, погодних умов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b="1" dirty="0">
                <a:solidFill>
                  <a:srgbClr val="002060"/>
                </a:solidFill>
              </a:rPr>
              <a:t>Вивчіть із дітьми основний рух під час фізкультурного заняття, а відтак пропонуйте нову гру на цей рух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000" b="1" dirty="0">
                <a:solidFill>
                  <a:srgbClr val="002060"/>
                </a:solidFill>
              </a:rPr>
              <a:t>Застосовуйте рухливі ігри різних видів — за змістом і характером рухових дій, за ознакою основного руху, що переважає, за ступенем фізичного навантаження, а також ігри та ігрові вправи з елементами спорту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7  ПОРАД  ВИХОВАТЕЛЮ: </a:t>
            </a:r>
            <a:br>
              <a:rPr lang="ru-RU" sz="1800" b="1" dirty="0">
                <a:solidFill>
                  <a:srgbClr val="FF0000"/>
                </a:solidFill>
              </a:rPr>
            </a:br>
            <a:r>
              <a:rPr lang="ru-RU" sz="1800" b="1" dirty="0">
                <a:solidFill>
                  <a:srgbClr val="FF0000"/>
                </a:solidFill>
              </a:rPr>
              <a:t>ЯК ПРАВИЛЬНО ДІБРАТИ  РУХЛИВІ ІГРИ ДЛЯ ДОШКІЛЬНИКІВ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4AA2E9E-8FB4-4763-AE0F-862B20831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" y="0"/>
            <a:ext cx="6810926" cy="681092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7863140-617E-43A2-98E8-12836B66680E}"/>
              </a:ext>
            </a:extLst>
          </p:cNvPr>
          <p:cNvSpPr/>
          <p:nvPr/>
        </p:nvSpPr>
        <p:spPr>
          <a:xfrm>
            <a:off x="3419872" y="332656"/>
            <a:ext cx="4896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4000" b="1" dirty="0">
                <a:solidFill>
                  <a:srgbClr val="C00000"/>
                </a:solidFill>
                <a:cs typeface="Aharoni" pitchFamily="2" charset="-79"/>
              </a:rPr>
              <a:t>ДЯКУЮ ЗА УВАГУ!</a:t>
            </a:r>
          </a:p>
        </p:txBody>
      </p:sp>
    </p:spTree>
    <p:extLst>
      <p:ext uri="{BB962C8B-B14F-4D97-AF65-F5344CB8AC3E}">
        <p14:creationId xmlns="" xmlns:p14="http://schemas.microsoft.com/office/powerpoint/2010/main" val="407741243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Без названи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749" y="4413"/>
            <a:ext cx="9144000" cy="684917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28215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2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cs typeface="Aharoni" pitchFamily="2" charset="-79"/>
              </a:rPr>
              <a:t>За змістом і характером рухливі ігри розрізняють:</a:t>
            </a:r>
            <a:r>
              <a:rPr lang="uk-UA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B62D751-1586-4816-8A03-481775C508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601" b="23750"/>
          <a:stretch/>
        </p:blipFill>
        <p:spPr>
          <a:xfrm>
            <a:off x="5364088" y="1412776"/>
            <a:ext cx="3199127" cy="35605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CD438C8-9161-49D2-8933-312D44FC5C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802"/>
          <a:stretch/>
        </p:blipFill>
        <p:spPr>
          <a:xfrm>
            <a:off x="363011" y="3972441"/>
            <a:ext cx="4221087" cy="2538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0607" y="1412776"/>
            <a:ext cx="6957697" cy="396044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/>
            <a:r>
              <a:rPr lang="uk-UA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Сюжетні рухливі ігри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haroni" pitchFamily="2" charset="-79"/>
            </a:endParaRPr>
          </a:p>
          <a:p>
            <a:pPr lvl="0"/>
            <a:r>
              <a:rPr lang="uk-UA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Несюжетні рухливі ігри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haroni" pitchFamily="2" charset="-79"/>
            </a:endParaRPr>
          </a:p>
          <a:p>
            <a:pPr lvl="0"/>
            <a:r>
              <a:rPr lang="uk-UA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Ігрові вправи</a:t>
            </a: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 </a:t>
            </a:r>
          </a:p>
          <a:p>
            <a:pPr lvl="0"/>
            <a:r>
              <a:rPr lang="uk-UA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ігри-естафети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haroni" pitchFamily="2" charset="-79"/>
            </a:endParaRPr>
          </a:p>
          <a:p>
            <a:pPr lvl="0"/>
            <a:r>
              <a:rPr lang="uk-UA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Змагання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haroni" pitchFamily="2" charset="-79"/>
            </a:endParaRPr>
          </a:p>
          <a:p>
            <a:r>
              <a:rPr lang="uk-UA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Атракціони</a:t>
            </a:r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Без названи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826"/>
            <a:ext cx="9144000" cy="6849174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487489"/>
            <a:ext cx="7992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Чим відрізняється рухлива гра від ігрової вправи?</a:t>
            </a:r>
            <a:endParaRPr kumimoji="0" lang="uk-UA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D:\Павленко К\1фізра фото\фізра\20211111_114144.jpg"/>
          <p:cNvPicPr>
            <a:picLocks noChangeAspect="1" noChangeArrowheads="1"/>
          </p:cNvPicPr>
          <p:nvPr/>
        </p:nvPicPr>
        <p:blipFill rotWithShape="1">
          <a:blip r:embed="rId3" cstate="print"/>
          <a:srcRect t="12766" b="9910"/>
          <a:stretch/>
        </p:blipFill>
        <p:spPr bwMode="auto">
          <a:xfrm>
            <a:off x="657073" y="1166805"/>
            <a:ext cx="3396115" cy="2616933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7996041-5B30-4110-A7EA-BED9B7C7E3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6" b="17775"/>
          <a:stretch/>
        </p:blipFill>
        <p:spPr>
          <a:xfrm>
            <a:off x="4932040" y="1190002"/>
            <a:ext cx="3535346" cy="25317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A9F38F8-A984-4024-B18B-8BEE22D189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53" y="3987712"/>
            <a:ext cx="3094519" cy="23208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67A9DBF-1F13-4B17-A132-C32DD22C76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0" y="4150567"/>
            <a:ext cx="3851920" cy="216920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3" descr="Без названия (1).jpg">
            <a:extLst>
              <a:ext uri="{FF2B5EF4-FFF2-40B4-BE49-F238E27FC236}">
                <a16:creationId xmlns="" xmlns:a16="http://schemas.microsoft.com/office/drawing/2014/main" id="{90BB47F4-0AB9-45C4-9A5B-0CBE7123B5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068" y="0"/>
            <a:ext cx="9144000" cy="6890146"/>
          </a:xfrm>
          <a:prstGeom prst="rect">
            <a:avLst/>
          </a:prstGeom>
        </p:spPr>
      </p:pic>
      <p:pic>
        <p:nvPicPr>
          <p:cNvPr id="13" name="Рисунок 12" descr="IMG_5141.JPG">
            <a:extLst>
              <a:ext uri="{FF2B5EF4-FFF2-40B4-BE49-F238E27FC236}">
                <a16:creationId xmlns="" xmlns:a16="http://schemas.microsoft.com/office/drawing/2014/main" id="{0C4C0CA5-ABEA-4E48-AA10-E068A090EF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8128" r="33023"/>
          <a:stretch/>
        </p:blipFill>
        <p:spPr>
          <a:xfrm>
            <a:off x="1259632" y="3645024"/>
            <a:ext cx="2423077" cy="27269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D6C7545-F855-4936-A354-7669EC61B4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712" t="-16536" r="18766" b="16536"/>
          <a:stretch/>
        </p:blipFill>
        <p:spPr>
          <a:xfrm>
            <a:off x="417980" y="-243409"/>
            <a:ext cx="4154020" cy="37560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AB06F7F-EEF3-44F0-A424-2BDABC72A1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96" y="270030"/>
            <a:ext cx="3635896" cy="2726922"/>
          </a:xfrm>
          <a:prstGeom prst="rect">
            <a:avLst/>
          </a:prstGeom>
        </p:spPr>
      </p:pic>
      <p:pic>
        <p:nvPicPr>
          <p:cNvPr id="7" name="Picture 2" descr="D:\Павленко К\1фізра фото\фізра\20211110_115748.jpg">
            <a:extLst>
              <a:ext uri="{FF2B5EF4-FFF2-40B4-BE49-F238E27FC236}">
                <a16:creationId xmlns="" xmlns:a16="http://schemas.microsoft.com/office/drawing/2014/main" id="{72F3CD6D-5445-4541-A662-F7D2A94D4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891839"/>
            <a:ext cx="3676932" cy="207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7737983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FB1E899-DB5F-4106-BD7B-B3B00A860B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354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9F38CCD-3D5A-4BEB-87C9-85C8375E0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51" y="3574494"/>
            <a:ext cx="3600400" cy="27003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C69A0E2-D01C-4C40-8327-22EC6504F4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37" t="8001" r="41914" b="11549"/>
          <a:stretch/>
        </p:blipFill>
        <p:spPr>
          <a:xfrm>
            <a:off x="1043608" y="836712"/>
            <a:ext cx="3384376" cy="43218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AFFD197-9A39-42A4-87C9-9C02DB6C7A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401" b="19551"/>
          <a:stretch/>
        </p:blipFill>
        <p:spPr>
          <a:xfrm>
            <a:off x="4932040" y="259971"/>
            <a:ext cx="3489063" cy="29875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9613429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ез названия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996"/>
            <a:ext cx="9144000" cy="6849174"/>
          </a:xfr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1BF62E8-AA89-4051-9A7A-0B110C044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73" y="1619747"/>
            <a:ext cx="2834635" cy="21259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557258"/>
            <a:ext cx="770485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cs typeface="Aharoni" pitchFamily="2" charset="-79"/>
              </a:rPr>
              <a:t>За ознакою основного руху,</a:t>
            </a:r>
          </a:p>
          <a:p>
            <a:pPr algn="ctr"/>
            <a:r>
              <a:rPr lang="uk-UA" sz="2800" b="1" dirty="0">
                <a:solidFill>
                  <a:srgbClr val="FF0000"/>
                </a:solidFill>
                <a:cs typeface="Aharoni" pitchFamily="2" charset="-79"/>
              </a:rPr>
              <a:t> що переважає, розрізняють ігри</a:t>
            </a:r>
            <a:r>
              <a:rPr lang="uk-UA" sz="2400" b="1" dirty="0">
                <a:cs typeface="Aharoni" pitchFamily="2" charset="-79"/>
              </a:rPr>
              <a:t>:</a:t>
            </a:r>
          </a:p>
          <a:p>
            <a:pPr lvl="0">
              <a:buFont typeface="Wingdings" pitchFamily="2" charset="2"/>
              <a:buChar char="§"/>
            </a:pPr>
            <a:r>
              <a:rPr lang="uk-UA" sz="2400" b="1" dirty="0">
                <a:cs typeface="Aharoni" pitchFamily="2" charset="-79"/>
              </a:rPr>
              <a:t>з ходьбою;</a:t>
            </a:r>
          </a:p>
          <a:p>
            <a:pPr lvl="0">
              <a:buFont typeface="Wingdings" pitchFamily="2" charset="2"/>
              <a:buChar char="§"/>
            </a:pPr>
            <a:r>
              <a:rPr lang="uk-UA" sz="2400" b="1" dirty="0">
                <a:cs typeface="Aharoni" pitchFamily="2" charset="-79"/>
              </a:rPr>
              <a:t>бігом;</a:t>
            </a:r>
          </a:p>
          <a:p>
            <a:pPr lvl="0">
              <a:buFont typeface="Wingdings" pitchFamily="2" charset="2"/>
              <a:buChar char="§"/>
            </a:pPr>
            <a:r>
              <a:rPr lang="uk-UA" sz="2400" b="1" dirty="0">
                <a:cs typeface="Aharoni" pitchFamily="2" charset="-79"/>
              </a:rPr>
              <a:t>стрибками;</a:t>
            </a:r>
          </a:p>
          <a:p>
            <a:pPr lvl="0">
              <a:buFont typeface="Wingdings" pitchFamily="2" charset="2"/>
              <a:buChar char="§"/>
            </a:pPr>
            <a:r>
              <a:rPr lang="uk-UA" sz="2400" b="1" dirty="0">
                <a:cs typeface="Aharoni" pitchFamily="2" charset="-79"/>
              </a:rPr>
              <a:t>лазінням;</a:t>
            </a:r>
          </a:p>
          <a:p>
            <a:pPr lvl="0">
              <a:buFont typeface="Wingdings" pitchFamily="2" charset="2"/>
              <a:buChar char="§"/>
            </a:pPr>
            <a:r>
              <a:rPr lang="uk-UA" sz="2400" b="1" dirty="0">
                <a:cs typeface="Aharoni" pitchFamily="2" charset="-79"/>
              </a:rPr>
              <a:t>метанням;</a:t>
            </a:r>
          </a:p>
          <a:p>
            <a:pPr lvl="0">
              <a:buFont typeface="Wingdings" pitchFamily="2" charset="2"/>
              <a:buChar char="§"/>
            </a:pPr>
            <a:r>
              <a:rPr lang="uk-UA" sz="2400" b="1" dirty="0">
                <a:cs typeface="Aharoni" pitchFamily="2" charset="-79"/>
              </a:rPr>
              <a:t>на орієнтування у просторі.</a:t>
            </a:r>
          </a:p>
          <a:p>
            <a:r>
              <a:rPr lang="uk-UA" sz="2400" b="1" dirty="0">
                <a:solidFill>
                  <a:srgbClr val="C00000"/>
                </a:solidFill>
                <a:cs typeface="Aharoni" pitchFamily="2" charset="-79"/>
              </a:rPr>
              <a:t>За ступенем фізичного навантаження:</a:t>
            </a:r>
          </a:p>
          <a:p>
            <a:pPr lvl="0">
              <a:buFont typeface="Wingdings" pitchFamily="2" charset="2"/>
              <a:buChar char="§"/>
            </a:pPr>
            <a:r>
              <a:rPr lang="uk-UA" sz="2400" b="1" dirty="0">
                <a:cs typeface="Aharoni" pitchFamily="2" charset="-79"/>
              </a:rPr>
              <a:t>ігри великої рухливості;</a:t>
            </a:r>
          </a:p>
          <a:p>
            <a:pPr lvl="0">
              <a:buFont typeface="Wingdings" pitchFamily="2" charset="2"/>
              <a:buChar char="§"/>
            </a:pPr>
            <a:r>
              <a:rPr lang="uk-UA" sz="2400" b="1" dirty="0">
                <a:cs typeface="Aharoni" pitchFamily="2" charset="-79"/>
              </a:rPr>
              <a:t>середньої рухливості;</a:t>
            </a:r>
          </a:p>
          <a:p>
            <a:pPr lvl="0">
              <a:buFont typeface="Wingdings" pitchFamily="2" charset="2"/>
              <a:buChar char="§"/>
            </a:pPr>
            <a:r>
              <a:rPr lang="uk-UA" sz="2400" b="1" dirty="0">
                <a:cs typeface="Aharoni" pitchFamily="2" charset="-79"/>
              </a:rPr>
              <a:t>малої рухливості.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317ABA7-E545-4495-9ED9-694BD967E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922232"/>
            <a:ext cx="3419872" cy="2564904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 названи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/>
              <a:t>І</a:t>
            </a:r>
            <a:r>
              <a:rPr lang="ru-RU" dirty="0"/>
              <a:t/>
            </a:r>
            <a:br>
              <a:rPr lang="ru-RU" dirty="0"/>
            </a:br>
            <a:r>
              <a:rPr lang="ru-RU" sz="3600" b="1" dirty="0">
                <a:solidFill>
                  <a:srgbClr val="FF0000"/>
                </a:solidFill>
                <a:cs typeface="Aharoni" pitchFamily="2" charset="-79"/>
              </a:rPr>
              <a:t>ІГРИ ТА ІГРОВІ ВПРАВИ </a:t>
            </a:r>
            <a:br>
              <a:rPr lang="ru-RU" sz="3600" b="1" dirty="0">
                <a:solidFill>
                  <a:srgbClr val="FF0000"/>
                </a:solidFill>
                <a:cs typeface="Aharoni" pitchFamily="2" charset="-79"/>
              </a:rPr>
            </a:br>
            <a:r>
              <a:rPr lang="ru-RU" sz="3600" b="1" dirty="0">
                <a:solidFill>
                  <a:srgbClr val="FF0000"/>
                </a:solidFill>
                <a:cs typeface="Aharoni" pitchFamily="2" charset="-79"/>
              </a:rPr>
              <a:t>З ЕЛЕМЕНТАМИ </a:t>
            </a:r>
            <a:r>
              <a:rPr lang="ru-RU" sz="3600" b="1" dirty="0" smtClean="0">
                <a:solidFill>
                  <a:srgbClr val="FF0000"/>
                </a:solidFill>
                <a:cs typeface="Aharoni" pitchFamily="2" charset="-79"/>
              </a:rPr>
              <a:t>СПОРТУ</a:t>
            </a:r>
            <a:r>
              <a:rPr lang="ru-RU" b="1" dirty="0">
                <a:solidFill>
                  <a:srgbClr val="FF0000"/>
                </a:solidFill>
                <a:cs typeface="Aharoni" pitchFamily="2" charset="-79"/>
              </a:rPr>
              <a:t/>
            </a:r>
            <a:br>
              <a:rPr lang="ru-RU" b="1" dirty="0">
                <a:solidFill>
                  <a:srgbClr val="FF0000"/>
                </a:solidFill>
                <a:cs typeface="Aharoni" pitchFamily="2" charset="-79"/>
              </a:rPr>
            </a:br>
            <a:endParaRPr lang="ru-RU" sz="2700" dirty="0">
              <a:cs typeface="Aharoni" pitchFamily="2" charset="-79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b="1" i="1" dirty="0">
                <a:solidFill>
                  <a:srgbClr val="0070C0"/>
                </a:solidFill>
                <a:cs typeface="Aharoni" pitchFamily="2" charset="-79"/>
              </a:rPr>
              <a:t>Рухливі ігри з елементами спорту ефективні за таких умов:</a:t>
            </a:r>
          </a:p>
          <a:p>
            <a:pPr lvl="0"/>
            <a:r>
              <a:rPr lang="uk-UA" b="1" dirty="0">
                <a:cs typeface="Aharoni" pitchFamily="2" charset="-79"/>
              </a:rPr>
              <a:t>різноманітність рухового змісту;</a:t>
            </a:r>
          </a:p>
          <a:p>
            <a:pPr lvl="0"/>
            <a:r>
              <a:rPr lang="uk-UA" b="1" dirty="0">
                <a:cs typeface="Aharoni" pitchFamily="2" charset="-79"/>
              </a:rPr>
              <a:t>зручне та безпечне місце проведення;</a:t>
            </a:r>
          </a:p>
          <a:p>
            <a:pPr lvl="0"/>
            <a:r>
              <a:rPr lang="uk-UA" b="1" dirty="0">
                <a:cs typeface="Aharoni" pitchFamily="2" charset="-79"/>
              </a:rPr>
              <a:t>достатня кількість атрибутів та обладнання</a:t>
            </a:r>
            <a:r>
              <a:rPr lang="uk-UA" dirty="0">
                <a:cs typeface="Aharoni" pitchFamily="2" charset="-79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ез названи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ЯК ПРАВИЛЬНО РОЗПОДІЛИТИ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 8-10 РУХЛИВІИХ ІГОР ВПРОДОВЖ ДНЯ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5BDDD56-6F0A-47A2-965F-57DC9A667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03" y="1753720"/>
            <a:ext cx="3909084" cy="440207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uk-UA" sz="2800" b="1" dirty="0">
                <a:solidFill>
                  <a:srgbClr val="C00000"/>
                </a:solidFill>
              </a:rPr>
              <a:t>Ранок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Під час ранкового прийому проводьте одну-три рухливі гри малої рухливості: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з предметами;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з киданням і ловінням предметів;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з метанням;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хороводні ігри;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атракціони;</a:t>
            </a:r>
          </a:p>
          <a:p>
            <a:r>
              <a:rPr lang="uk-UA" sz="2400" b="1" dirty="0">
                <a:solidFill>
                  <a:srgbClr val="002060"/>
                </a:solidFill>
              </a:rPr>
              <a:t>ігрові вправи</a:t>
            </a:r>
          </a:p>
          <a:p>
            <a:pPr>
              <a:buNone/>
            </a:pPr>
            <a:r>
              <a:rPr lang="uk-UA" sz="2400" b="1" dirty="0">
                <a:solidFill>
                  <a:srgbClr val="002060"/>
                </a:solidFill>
              </a:rPr>
              <a:t>Рухливі ігри з бігом уранці не проводять.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з названия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haroni" pitchFamily="2" charset="-79"/>
              </a:rPr>
              <a:t>ЯК ПРАВИЛЬНО РОЗПОДІЛИТИ </a:t>
            </a:r>
            <a:b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haroni" pitchFamily="2" charset="-79"/>
              </a:rPr>
            </a:b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haroni" pitchFamily="2" charset="-79"/>
              </a:rPr>
              <a:t>8-10 РУХЛИВІИХ ІГОР ВПРОДОВЖ ДНЯ</a:t>
            </a:r>
          </a:p>
        </p:txBody>
      </p:sp>
      <p:pic>
        <p:nvPicPr>
          <p:cNvPr id="4" name="Рисунок 3" descr="20211115_113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717032"/>
            <a:ext cx="4644008" cy="261526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500141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b="1" dirty="0">
                <a:solidFill>
                  <a:srgbClr val="C00000"/>
                </a:solidFill>
                <a:cs typeface="Aharoni" pitchFamily="2" charset="-79"/>
              </a:rPr>
              <a:t>Прогулянка</a:t>
            </a:r>
          </a:p>
          <a:p>
            <a:r>
              <a:rPr lang="uk-UA" b="1" dirty="0">
                <a:cs typeface="Aharoni" pitchFamily="2" charset="-79"/>
              </a:rPr>
              <a:t>Під час першої та другої прогулянки планують по 3-4 гри середньої й великої рухливості:</a:t>
            </a:r>
          </a:p>
          <a:p>
            <a:r>
              <a:rPr lang="uk-UA" b="1" dirty="0">
                <a:cs typeface="Aharoni" pitchFamily="2" charset="-79"/>
              </a:rPr>
              <a:t>з різними основними рухами;</a:t>
            </a:r>
          </a:p>
          <a:p>
            <a:r>
              <a:rPr lang="uk-UA" b="1" dirty="0">
                <a:cs typeface="Aharoni" pitchFamily="2" charset="-79"/>
              </a:rPr>
              <a:t>змагального характеру — змагання, естафети;</a:t>
            </a:r>
          </a:p>
          <a:p>
            <a:r>
              <a:rPr lang="uk-UA" b="1" dirty="0">
                <a:cs typeface="Aharoni" pitchFamily="2" charset="-79"/>
              </a:rPr>
              <a:t>з м’ячами;</a:t>
            </a:r>
          </a:p>
          <a:p>
            <a:r>
              <a:rPr lang="uk-UA" b="1" dirty="0">
                <a:cs typeface="Aharoni" pitchFamily="2" charset="-79"/>
              </a:rPr>
              <a:t>ігри та вправи з елементами спорту;</a:t>
            </a:r>
          </a:p>
          <a:p>
            <a:r>
              <a:rPr lang="uk-UA" b="1" dirty="0">
                <a:cs typeface="Aharoni" pitchFamily="2" charset="-79"/>
              </a:rPr>
              <a:t>українські народні рухливі ігри;</a:t>
            </a:r>
          </a:p>
          <a:p>
            <a:r>
              <a:rPr lang="uk-UA" b="1" dirty="0" err="1">
                <a:cs typeface="Aharoni" pitchFamily="2" charset="-79"/>
              </a:rPr>
              <a:t>ігри-ловитки</a:t>
            </a:r>
            <a:r>
              <a:rPr lang="uk-UA" b="1" dirty="0">
                <a:cs typeface="Aharoni" pitchFamily="2" charset="-79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223</Words>
  <Application>Microsoft Office PowerPoint</Application>
  <PresentationFormat>Экран (4:3)</PresentationFormat>
  <Paragraphs>73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Особливості організації та проведення рухливих ігор у різних вікових групах </vt:lpstr>
      <vt:lpstr>За змістом і характером рухливі ігри розрізняють: </vt:lpstr>
      <vt:lpstr>Слайд 3</vt:lpstr>
      <vt:lpstr>Слайд 4</vt:lpstr>
      <vt:lpstr>Слайд 5</vt:lpstr>
      <vt:lpstr>Слайд 6</vt:lpstr>
      <vt:lpstr>І ІГРИ ТА ІГРОВІ ВПРАВИ  З ЕЛЕМЕНТАМИ СПОРТУ </vt:lpstr>
      <vt:lpstr>ЯК ПРАВИЛЬНО РОЗПОДІЛИТИ  8-10 РУХЛИВІИХ ІГОР ВПРОДОВЖ ДНЯ </vt:lpstr>
      <vt:lpstr>ЯК ПРАВИЛЬНО РОЗПОДІЛИТИ  8-10 РУХЛИВІИХ ІГОР ВПРОДОВЖ ДНЯ</vt:lpstr>
      <vt:lpstr>Слайд 10</vt:lpstr>
      <vt:lpstr>Слайд 11</vt:lpstr>
      <vt:lpstr>Слайд 12</vt:lpstr>
      <vt:lpstr>Слайд 13</vt:lpstr>
      <vt:lpstr>Тривалість рухливої гри для різних вікових груп: </vt:lpstr>
      <vt:lpstr>7  ПОРАД  ВИХОВАТЕЛЮ:  ЯК ПРАВИЛЬНО ДІБРАТИ  РУХЛИВІ ІГРИ ДЛЯ ДОШКІЛЬНИКІВ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Admin</cp:lastModifiedBy>
  <cp:revision>39</cp:revision>
  <dcterms:created xsi:type="dcterms:W3CDTF">2021-11-15T11:03:10Z</dcterms:created>
  <dcterms:modified xsi:type="dcterms:W3CDTF">2021-11-17T08:37:11Z</dcterms:modified>
</cp:coreProperties>
</file>