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Звіт</a:t>
            </a:r>
            <a:b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директора закладу дошкільної освіти (ясла-садок)«Дзвіночок»</a:t>
            </a:r>
            <a:b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с. </a:t>
            </a: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Литвинівка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Жашківської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міської ради</a:t>
            </a:r>
            <a:b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Черкаської області </a:t>
            </a:r>
            <a:b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перед колективом та громадськістю за 2019-2020 </a:t>
            </a: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н.р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b="1" i="1" dirty="0" smtClean="0">
              <a:solidFill>
                <a:srgbClr val="FF0000"/>
              </a:solidFill>
            </a:endParaRPr>
          </a:p>
          <a:p>
            <a:r>
              <a:rPr lang="uk-UA" b="1" i="1" dirty="0" err="1" smtClean="0">
                <a:solidFill>
                  <a:srgbClr val="FF0000"/>
                </a:solidFill>
              </a:rPr>
              <a:t>Гафарової</a:t>
            </a:r>
            <a:r>
              <a:rPr lang="uk-UA" b="1" i="1" dirty="0" smtClean="0">
                <a:solidFill>
                  <a:srgbClr val="FF0000"/>
                </a:solidFill>
              </a:rPr>
              <a:t> Людмили Вікторівни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Виконання норм харчування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М’ясо   </a:t>
            </a:r>
            <a:r>
              <a:rPr lang="uk-UA" b="1" dirty="0"/>
              <a:t>	</a:t>
            </a:r>
            <a:r>
              <a:rPr lang="uk-UA" b="1" dirty="0" smtClean="0"/>
              <a:t>                                                 56%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Риба  </a:t>
            </a:r>
            <a:r>
              <a:rPr lang="uk-UA" b="1" dirty="0" smtClean="0"/>
              <a:t>   </a:t>
            </a:r>
            <a:r>
              <a:rPr lang="uk-UA" b="1" dirty="0"/>
              <a:t>	</a:t>
            </a:r>
            <a:r>
              <a:rPr lang="uk-UA" b="1" dirty="0" smtClean="0"/>
              <a:t>                                                 77%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Олія соняшникова  	</a:t>
            </a:r>
            <a:r>
              <a:rPr lang="uk-UA" b="1" dirty="0" smtClean="0"/>
              <a:t>                     100%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Масло вершкове 	</a:t>
            </a:r>
            <a:r>
              <a:rPr lang="uk-UA" b="1" dirty="0" smtClean="0"/>
              <a:t>                     100%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Молоко  </a:t>
            </a:r>
            <a:r>
              <a:rPr lang="uk-UA" b="1" dirty="0" smtClean="0"/>
              <a:t>                                                43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Сир кисломолочний 	</a:t>
            </a:r>
            <a:r>
              <a:rPr lang="uk-UA" b="1" dirty="0" smtClean="0"/>
              <a:t>                     84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Сир твердий 	</a:t>
            </a:r>
            <a:r>
              <a:rPr lang="uk-UA" b="1" dirty="0" smtClean="0"/>
              <a:t>                                    99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Яйце 	</a:t>
            </a:r>
            <a:r>
              <a:rPr lang="uk-UA" b="1" dirty="0" smtClean="0"/>
              <a:t>                                                  78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Цукор 	</a:t>
            </a:r>
            <a:r>
              <a:rPr lang="uk-UA" b="1" dirty="0" smtClean="0"/>
              <a:t>                                                  100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Картопля 	</a:t>
            </a:r>
            <a:r>
              <a:rPr lang="uk-UA" b="1" dirty="0" smtClean="0"/>
              <a:t>                                    86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Овочі  </a:t>
            </a:r>
            <a:r>
              <a:rPr lang="uk-UA" b="1" dirty="0" smtClean="0"/>
              <a:t>                        </a:t>
            </a:r>
            <a:r>
              <a:rPr lang="uk-UA" b="1" dirty="0"/>
              <a:t>	</a:t>
            </a:r>
            <a:r>
              <a:rPr lang="uk-UA" b="1" dirty="0" smtClean="0"/>
              <a:t>                      63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Фрукти  </a:t>
            </a:r>
            <a:r>
              <a:rPr lang="uk-UA" b="1" dirty="0" smtClean="0"/>
              <a:t>    </a:t>
            </a:r>
            <a:r>
              <a:rPr lang="uk-UA" b="1" dirty="0"/>
              <a:t>	</a:t>
            </a:r>
            <a:r>
              <a:rPr lang="uk-UA" b="1" dirty="0" smtClean="0"/>
              <a:t>                                     91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/>
              <a:t>Соки 	</a:t>
            </a:r>
            <a:r>
              <a:rPr lang="uk-UA" b="1" dirty="0" smtClean="0"/>
              <a:t>                                                   77</a:t>
            </a:r>
            <a:r>
              <a:rPr lang="uk-UA" b="1" dirty="0"/>
              <a:t>%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  </a:t>
            </a:r>
            <a:r>
              <a:rPr lang="uk-UA" b="1" dirty="0" smtClean="0">
                <a:solidFill>
                  <a:srgbClr val="FF0000"/>
                </a:solidFill>
              </a:rPr>
              <a:t>                 Середнє </a:t>
            </a:r>
            <a:r>
              <a:rPr lang="uk-UA" b="1" dirty="0">
                <a:solidFill>
                  <a:srgbClr val="FF0000"/>
                </a:solidFill>
              </a:rPr>
              <a:t>виконання </a:t>
            </a:r>
            <a:r>
              <a:rPr lang="uk-UA" b="1" dirty="0" smtClean="0">
                <a:solidFill>
                  <a:srgbClr val="FF0000"/>
                </a:solidFill>
              </a:rPr>
              <a:t>норм 81</a:t>
            </a:r>
            <a:r>
              <a:rPr lang="uk-UA" b="1" dirty="0">
                <a:solidFill>
                  <a:srgbClr val="FF0000"/>
                </a:solidFill>
              </a:rPr>
              <a:t>%.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6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Медична робота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Напрямки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1. </a:t>
            </a:r>
            <a:r>
              <a:rPr lang="ru-RU" sz="2400" b="1" i="1" dirty="0" err="1">
                <a:solidFill>
                  <a:srgbClr val="00B0F0"/>
                </a:solidFill>
              </a:rPr>
              <a:t>Організаційна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2. </a:t>
            </a:r>
            <a:r>
              <a:rPr lang="ru-RU" sz="2400" b="1" i="1" dirty="0" err="1">
                <a:solidFill>
                  <a:srgbClr val="00B0F0"/>
                </a:solidFill>
              </a:rPr>
              <a:t>Лікувальна</a:t>
            </a:r>
            <a:r>
              <a:rPr lang="ru-RU" sz="2400" b="1" i="1" dirty="0">
                <a:solidFill>
                  <a:srgbClr val="00B0F0"/>
                </a:solidFill>
              </a:rPr>
              <a:t> – </a:t>
            </a:r>
            <a:r>
              <a:rPr lang="ru-RU" sz="2400" b="1" i="1" dirty="0" err="1">
                <a:solidFill>
                  <a:srgbClr val="00B0F0"/>
                </a:solidFill>
              </a:rPr>
              <a:t>профілактична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3. </a:t>
            </a:r>
            <a:r>
              <a:rPr lang="ru-RU" sz="2400" b="1" i="1" dirty="0" err="1">
                <a:solidFill>
                  <a:srgbClr val="00B0F0"/>
                </a:solidFill>
              </a:rPr>
              <a:t>Оздоровча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4. </a:t>
            </a:r>
            <a:r>
              <a:rPr lang="ru-RU" sz="2400" b="1" i="1" dirty="0" err="1">
                <a:solidFill>
                  <a:srgbClr val="00B0F0"/>
                </a:solidFill>
              </a:rPr>
              <a:t>Протиепідемічна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5. </a:t>
            </a:r>
            <a:r>
              <a:rPr lang="ru-RU" sz="2400" b="1" i="1" dirty="0" err="1">
                <a:solidFill>
                  <a:srgbClr val="00B0F0"/>
                </a:solidFill>
              </a:rPr>
              <a:t>Санітарно</a:t>
            </a:r>
            <a:r>
              <a:rPr lang="ru-RU" sz="2400" b="1" i="1" dirty="0">
                <a:solidFill>
                  <a:srgbClr val="00B0F0"/>
                </a:solidFill>
              </a:rPr>
              <a:t> – </a:t>
            </a:r>
            <a:r>
              <a:rPr lang="ru-RU" sz="2400" b="1" i="1" dirty="0" err="1">
                <a:solidFill>
                  <a:srgbClr val="00B0F0"/>
                </a:solidFill>
              </a:rPr>
              <a:t>гігієнічна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B0F0"/>
                </a:solidFill>
              </a:rPr>
              <a:t>6. </a:t>
            </a:r>
            <a:r>
              <a:rPr lang="ru-RU" sz="2400" b="1" i="1" dirty="0" err="1">
                <a:solidFill>
                  <a:srgbClr val="00B0F0"/>
                </a:solidFill>
              </a:rPr>
              <a:t>Санітарно</a:t>
            </a:r>
            <a:r>
              <a:rPr lang="ru-RU" sz="2400" b="1" i="1" dirty="0">
                <a:solidFill>
                  <a:srgbClr val="00B0F0"/>
                </a:solidFill>
              </a:rPr>
              <a:t> – </a:t>
            </a:r>
            <a:r>
              <a:rPr lang="ru-RU" sz="2400" b="1" i="1" dirty="0" err="1">
                <a:solidFill>
                  <a:srgbClr val="00B0F0"/>
                </a:solidFill>
              </a:rPr>
              <a:t>просвітницька</a:t>
            </a:r>
            <a:r>
              <a:rPr lang="ru-RU" sz="2400" b="1" i="1" dirty="0">
                <a:solidFill>
                  <a:srgbClr val="00B0F0"/>
                </a:solidFill>
              </a:rPr>
              <a:t> робота.</a:t>
            </a:r>
          </a:p>
          <a:p>
            <a:pPr marL="0" indent="0">
              <a:buNone/>
            </a:pPr>
            <a:r>
              <a:rPr lang="uk-UA" sz="2400" b="1" dirty="0" smtClean="0"/>
              <a:t>У зв'язку із браком приміщення відсутній медичний кабінет та ізолятор. В наявності медичне обладнання, аптечка на 100% забезпечена медикаментами.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500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00B050"/>
                </a:solidFill>
              </a:rPr>
              <a:t>Використання бюджетних коштів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Заробітна</a:t>
            </a:r>
            <a:r>
              <a:rPr lang="ru-RU" sz="2000" dirty="0"/>
              <a:t> плата                                                                              </a:t>
            </a:r>
            <a:r>
              <a:rPr lang="ru-RU" sz="2000" dirty="0" smtClean="0"/>
              <a:t>376 </a:t>
            </a:r>
            <a:r>
              <a:rPr lang="ru-RU" sz="2000" dirty="0"/>
              <a:t>763 грн.</a:t>
            </a:r>
          </a:p>
          <a:p>
            <a:pPr marL="0" indent="0">
              <a:buNone/>
            </a:pPr>
            <a:r>
              <a:rPr lang="ru-RU" sz="2000" dirty="0" err="1"/>
              <a:t>Нарахування</a:t>
            </a:r>
            <a:r>
              <a:rPr lang="ru-RU" sz="2000" dirty="0"/>
              <a:t> на </a:t>
            </a:r>
            <a:r>
              <a:rPr lang="ru-RU" sz="2000" dirty="0" err="1"/>
              <a:t>заробітну</a:t>
            </a:r>
            <a:r>
              <a:rPr lang="ru-RU" sz="2000" dirty="0"/>
              <a:t> плату                                                 </a:t>
            </a:r>
            <a:r>
              <a:rPr lang="ru-RU" sz="2000" dirty="0" smtClean="0"/>
              <a:t> </a:t>
            </a:r>
            <a:r>
              <a:rPr lang="ru-RU" sz="2000" dirty="0"/>
              <a:t>82 295 грн.</a:t>
            </a:r>
          </a:p>
          <a:p>
            <a:pPr marL="0" indent="0">
              <a:buNone/>
            </a:pPr>
            <a:r>
              <a:rPr lang="ru-RU" sz="2000" dirty="0" err="1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матеріали</a:t>
            </a:r>
            <a:r>
              <a:rPr lang="ru-RU" sz="2000" dirty="0"/>
              <a:t>, </a:t>
            </a:r>
            <a:r>
              <a:rPr lang="ru-RU" sz="2000" dirty="0" err="1"/>
              <a:t>обладнання</a:t>
            </a:r>
            <a:r>
              <a:rPr lang="ru-RU" sz="2000" dirty="0"/>
              <a:t> та </a:t>
            </a:r>
            <a:r>
              <a:rPr lang="ru-RU" sz="2000" dirty="0" err="1"/>
              <a:t>інвентар</a:t>
            </a:r>
            <a:r>
              <a:rPr lang="ru-RU" sz="2000" dirty="0"/>
              <a:t>                           </a:t>
            </a:r>
            <a:r>
              <a:rPr lang="ru-RU" sz="2000" dirty="0" smtClean="0"/>
              <a:t>13 </a:t>
            </a:r>
            <a:r>
              <a:rPr lang="ru-RU" sz="2000" dirty="0"/>
              <a:t>997 грн.</a:t>
            </a:r>
          </a:p>
          <a:p>
            <a:pPr marL="0" indent="0">
              <a:buNone/>
            </a:pPr>
            <a:r>
              <a:rPr lang="ru-RU" sz="2000" dirty="0" err="1"/>
              <a:t>Медикаменти</a:t>
            </a:r>
            <a:r>
              <a:rPr lang="ru-RU" sz="2000" dirty="0"/>
              <a:t> та </a:t>
            </a:r>
            <a:r>
              <a:rPr lang="ru-RU" sz="2000" dirty="0" err="1"/>
              <a:t>перев’язувальні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                               </a:t>
            </a:r>
            <a:r>
              <a:rPr lang="ru-RU" sz="2000" dirty="0" smtClean="0"/>
              <a:t> 1 </a:t>
            </a:r>
            <a:r>
              <a:rPr lang="ru-RU" sz="2000" dirty="0"/>
              <a:t>312 грн.</a:t>
            </a:r>
          </a:p>
          <a:p>
            <a:pPr marL="0" indent="0">
              <a:buNone/>
            </a:pP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                                                                     </a:t>
            </a:r>
            <a:r>
              <a:rPr lang="ru-RU" sz="2000" dirty="0" smtClean="0"/>
              <a:t>32 </a:t>
            </a:r>
            <a:r>
              <a:rPr lang="ru-RU" sz="2000" dirty="0"/>
              <a:t>563 грн.</a:t>
            </a:r>
          </a:p>
          <a:p>
            <a:pPr marL="0" indent="0">
              <a:buNone/>
            </a:pPr>
            <a:r>
              <a:rPr lang="ru-RU" sz="2000" dirty="0"/>
              <a:t>Оплата </a:t>
            </a:r>
            <a:r>
              <a:rPr lang="ru-RU" sz="2000" dirty="0" err="1"/>
              <a:t>послуг</a:t>
            </a:r>
            <a:r>
              <a:rPr lang="ru-RU" sz="2000" dirty="0"/>
              <a:t> (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комунальних</a:t>
            </a:r>
            <a:r>
              <a:rPr lang="ru-RU" sz="2000" dirty="0"/>
              <a:t>)                                              </a:t>
            </a:r>
            <a:r>
              <a:rPr lang="ru-RU" sz="2000" dirty="0" smtClean="0"/>
              <a:t> 31 </a:t>
            </a:r>
            <a:r>
              <a:rPr lang="ru-RU" sz="2000" dirty="0"/>
              <a:t>952 грн.                       Оплата </a:t>
            </a:r>
            <a:r>
              <a:rPr lang="ru-RU" sz="2000" dirty="0" err="1"/>
              <a:t>електроенергії</a:t>
            </a:r>
            <a:r>
              <a:rPr lang="ru-RU" sz="2000" dirty="0"/>
              <a:t>                                                                   </a:t>
            </a:r>
            <a:r>
              <a:rPr lang="ru-RU" sz="2000" dirty="0" smtClean="0"/>
              <a:t> </a:t>
            </a:r>
            <a:r>
              <a:rPr lang="ru-RU" sz="2000" dirty="0"/>
              <a:t>19 338 грн.</a:t>
            </a:r>
          </a:p>
          <a:p>
            <a:pPr marL="0" indent="0">
              <a:buNone/>
            </a:pPr>
            <a:r>
              <a:rPr lang="ru-RU" sz="2000" dirty="0"/>
              <a:t>Оплата природного газу                                                                </a:t>
            </a:r>
            <a:r>
              <a:rPr lang="ru-RU" sz="2000" dirty="0" smtClean="0"/>
              <a:t> 16 </a:t>
            </a:r>
            <a:r>
              <a:rPr lang="ru-RU" sz="2000" dirty="0"/>
              <a:t>966 грн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Разом профінансовано                                                                  576 146 грн.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>
                <a:solidFill>
                  <a:srgbClr val="00B0F0"/>
                </a:solidFill>
              </a:rPr>
              <a:t>Вартість утримання однієї дитини становить 34 284 грн.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Співпраця із спонсорами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72816"/>
            <a:ext cx="511175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ПП «Аскольд Агро» (іграшки, солодкі подарункові набори)</a:t>
            </a: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ІП «Агро-</a:t>
            </a:r>
            <a:r>
              <a:rPr lang="uk-UA" sz="2000" b="1" dirty="0" err="1" smtClean="0">
                <a:solidFill>
                  <a:srgbClr val="0070C0"/>
                </a:solidFill>
              </a:rPr>
              <a:t>Вільд</a:t>
            </a:r>
            <a:r>
              <a:rPr lang="uk-UA" sz="2000" b="1" dirty="0" smtClean="0">
                <a:solidFill>
                  <a:srgbClr val="0070C0"/>
                </a:solidFill>
              </a:rPr>
              <a:t> Україна» (принтер)</a:t>
            </a: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БФ «Нової громади» (солодкі подарункові набори)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Свята 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03860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038600" cy="3528392"/>
          </a:xfrm>
        </p:spPr>
      </p:pic>
    </p:spTree>
    <p:extLst>
      <p:ext uri="{BB962C8B-B14F-4D97-AF65-F5344CB8AC3E}">
        <p14:creationId xmlns:p14="http://schemas.microsoft.com/office/powerpoint/2010/main" val="103239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Розваги.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4038600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384376"/>
          </a:xfrm>
        </p:spPr>
      </p:pic>
    </p:spTree>
    <p:extLst>
      <p:ext uri="{BB962C8B-B14F-4D97-AF65-F5344CB8AC3E}">
        <p14:creationId xmlns:p14="http://schemas.microsoft.com/office/powerpoint/2010/main" val="136088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Дякую</a:t>
            </a:r>
            <a:br>
              <a:rPr lang="uk-UA" sz="8800" dirty="0" smtClean="0">
                <a:solidFill>
                  <a:srgbClr val="FF0000"/>
                </a:solidFill>
              </a:rPr>
            </a:br>
            <a:r>
              <a:rPr lang="uk-UA" sz="8800" dirty="0" smtClean="0">
                <a:solidFill>
                  <a:srgbClr val="FF0000"/>
                </a:solidFill>
              </a:rPr>
              <a:t>за</a:t>
            </a:r>
            <a:br>
              <a:rPr lang="uk-UA" sz="8800" dirty="0" smtClean="0">
                <a:solidFill>
                  <a:srgbClr val="FF0000"/>
                </a:solidFill>
              </a:rPr>
            </a:br>
            <a:r>
              <a:rPr lang="uk-UA" sz="8800" dirty="0" smtClean="0">
                <a:solidFill>
                  <a:srgbClr val="FF0000"/>
                </a:solidFill>
              </a:rPr>
              <a:t>увагу </a:t>
            </a:r>
            <a:br>
              <a:rPr lang="uk-UA" sz="8800" dirty="0" smtClean="0">
                <a:solidFill>
                  <a:srgbClr val="FF0000"/>
                </a:solidFill>
              </a:rPr>
            </a:b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0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Інформаційна довідка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smtClean="0"/>
              <a:t>  ЗДО «Дзвіночок» с. </a:t>
            </a:r>
            <a:r>
              <a:rPr lang="uk-UA" sz="2800" b="1" dirty="0" err="1" smtClean="0"/>
              <a:t>Литвинівка</a:t>
            </a:r>
            <a:r>
              <a:rPr lang="uk-UA" sz="2800" b="1" dirty="0" smtClean="0"/>
              <a:t> працює в орендованому приміщенні при </a:t>
            </a:r>
            <a:r>
              <a:rPr lang="uk-UA" sz="2800" b="1" dirty="0" err="1" smtClean="0"/>
              <a:t>Литвинівському</a:t>
            </a:r>
            <a:r>
              <a:rPr lang="uk-UA" sz="2800" b="1" dirty="0" smtClean="0"/>
              <a:t> ЗЗСО </a:t>
            </a:r>
            <a:r>
              <a:rPr lang="en-US" sz="2800" b="1" dirty="0" smtClean="0"/>
              <a:t>I-II</a:t>
            </a:r>
            <a:r>
              <a:rPr lang="uk-UA" sz="2800" b="1" dirty="0" smtClean="0"/>
              <a:t> ст.</a:t>
            </a:r>
          </a:p>
          <a:p>
            <a:pPr marL="0" indent="0" algn="just">
              <a:buNone/>
            </a:pPr>
            <a:r>
              <a:rPr lang="uk-UA" sz="2800" b="1" dirty="0"/>
              <a:t>  Заклад загальнорозвиваючого типу</a:t>
            </a:r>
            <a:r>
              <a:rPr lang="uk-UA" sz="2800" b="1" dirty="0" smtClean="0"/>
              <a:t>.</a:t>
            </a:r>
          </a:p>
          <a:p>
            <a:pPr marL="0" indent="0" algn="just">
              <a:buNone/>
            </a:pPr>
            <a:r>
              <a:rPr lang="uk-UA" sz="2800" b="1" dirty="0" smtClean="0"/>
              <a:t>  Працює одна різновікова група у якій виховується 15 дітей, в режимі 9-годинного перебування.</a:t>
            </a:r>
          </a:p>
          <a:p>
            <a:pPr marL="0" indent="0" algn="just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Режим роботи: </a:t>
            </a:r>
            <a:r>
              <a:rPr lang="uk-UA" sz="2800" b="1" i="1" dirty="0" smtClean="0">
                <a:solidFill>
                  <a:srgbClr val="FF0000"/>
                </a:solidFill>
              </a:rPr>
              <a:t>8.00 – 17.00 </a:t>
            </a:r>
          </a:p>
          <a:p>
            <a:pPr marL="0" indent="0" algn="just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Вихідні дні: </a:t>
            </a:r>
            <a:r>
              <a:rPr lang="uk-UA" sz="2800" b="1" i="1" dirty="0" smtClean="0">
                <a:solidFill>
                  <a:srgbClr val="FF0000"/>
                </a:solidFill>
              </a:rPr>
              <a:t>субота, неділя, святкові дні.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8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Кадрове забезпечення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b="1" dirty="0" smtClean="0"/>
              <a:t>В закладі працює 3 педагогічних і 3 технічних працівники.</a:t>
            </a:r>
          </a:p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Відповідно до штатного розпису:</a:t>
            </a:r>
          </a:p>
          <a:p>
            <a:pPr marL="0" indent="0" algn="just">
              <a:buNone/>
            </a:pPr>
            <a:r>
              <a:rPr lang="uk-UA" b="1" dirty="0" smtClean="0"/>
              <a:t>    директор     1</a:t>
            </a:r>
          </a:p>
          <a:p>
            <a:pPr marL="0" indent="0" algn="just">
              <a:buNone/>
            </a:pPr>
            <a:r>
              <a:rPr lang="uk-UA" b="1" dirty="0" smtClean="0"/>
              <a:t>    вихователь     1</a:t>
            </a:r>
          </a:p>
          <a:p>
            <a:pPr marL="0" indent="0" algn="just">
              <a:buNone/>
            </a:pPr>
            <a:r>
              <a:rPr lang="uk-UA" b="1" dirty="0" smtClean="0"/>
              <a:t>    музичний керівник     0.25</a:t>
            </a:r>
          </a:p>
          <a:p>
            <a:pPr marL="0" indent="0" algn="just">
              <a:buNone/>
            </a:pPr>
            <a:r>
              <a:rPr lang="uk-UA" b="1" dirty="0" smtClean="0"/>
              <a:t>    медична сестра     0.5</a:t>
            </a:r>
          </a:p>
          <a:p>
            <a:pPr marL="0" indent="0" algn="just">
              <a:buNone/>
            </a:pPr>
            <a:r>
              <a:rPr lang="uk-UA" b="1" dirty="0" smtClean="0"/>
              <a:t>    помічник вихователя     1</a:t>
            </a:r>
          </a:p>
          <a:p>
            <a:pPr marL="0" indent="0" algn="just">
              <a:buNone/>
            </a:pPr>
            <a:r>
              <a:rPr lang="uk-UA" b="1" dirty="0" smtClean="0"/>
              <a:t>    кухар     1</a:t>
            </a:r>
          </a:p>
          <a:p>
            <a:pPr marL="0" indent="0" algn="just">
              <a:buNone/>
            </a:pPr>
            <a:r>
              <a:rPr lang="uk-UA" b="1" dirty="0" smtClean="0"/>
              <a:t>    машиніст із прання і ремонту білизни     0.125 </a:t>
            </a:r>
          </a:p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Вакансій немає. </a:t>
            </a:r>
          </a:p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Всі педпрацівники мають неповну вищу освіту,   категорію «молодший спеціаліст».</a:t>
            </a:r>
          </a:p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В цьому році атестувалось 2 педпрацівники.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896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Головна мета закладу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Забезпечення </a:t>
            </a:r>
            <a:r>
              <a:rPr lang="uk-UA" b="1" dirty="0">
                <a:solidFill>
                  <a:srgbClr val="0070C0"/>
                </a:solidFill>
              </a:rPr>
              <a:t>реалізації права громадян на здобуття дошкільної </a:t>
            </a:r>
            <a:r>
              <a:rPr lang="uk-UA" b="1" dirty="0" smtClean="0">
                <a:solidFill>
                  <a:srgbClr val="0070C0"/>
                </a:solidFill>
              </a:rPr>
              <a:t>освіти, задоволення потреб громадян у нагляді, догляді та оздоровленні дітей, створення умов для їх фізичного, розумового і духовного розвитку.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dirty="0" smtClean="0">
                <a:solidFill>
                  <a:schemeClr val="accent2"/>
                </a:solidFill>
              </a:rPr>
              <a:t>Пріоритетні завдання закладу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Зміцнення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,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</a:t>
            </a:r>
            <a:r>
              <a:rPr lang="ru-RU" b="1" dirty="0" err="1"/>
              <a:t>педагогічних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,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майстерності</a:t>
            </a:r>
            <a:r>
              <a:rPr lang="ru-RU" b="1" dirty="0"/>
              <a:t> </a:t>
            </a:r>
            <a:r>
              <a:rPr lang="ru-RU" b="1" dirty="0" err="1"/>
              <a:t>педагогів</a:t>
            </a:r>
            <a:r>
              <a:rPr lang="ru-RU" b="1" dirty="0"/>
              <a:t>, </a:t>
            </a:r>
            <a:r>
              <a:rPr lang="ru-RU" b="1" dirty="0" err="1"/>
              <a:t>реалізація</a:t>
            </a:r>
            <a:r>
              <a:rPr lang="ru-RU" b="1" dirty="0"/>
              <a:t> </a:t>
            </a:r>
            <a:r>
              <a:rPr lang="ru-RU" b="1" dirty="0" err="1"/>
              <a:t>принципів</a:t>
            </a:r>
            <a:r>
              <a:rPr lang="ru-RU" b="1" dirty="0"/>
              <a:t> </a:t>
            </a:r>
            <a:r>
              <a:rPr lang="ru-RU" b="1" dirty="0" err="1"/>
              <a:t>особистісно</a:t>
            </a:r>
            <a:r>
              <a:rPr lang="ru-RU" b="1" dirty="0"/>
              <a:t> </a:t>
            </a:r>
            <a:r>
              <a:rPr lang="ru-RU" b="1" dirty="0" err="1"/>
              <a:t>орієнтованого</a:t>
            </a:r>
            <a:r>
              <a:rPr lang="ru-RU" b="1" dirty="0"/>
              <a:t> </a:t>
            </a:r>
            <a:r>
              <a:rPr lang="ru-RU" b="1" dirty="0" err="1"/>
              <a:t>підходу</a:t>
            </a:r>
            <a:r>
              <a:rPr lang="ru-RU" b="1" dirty="0"/>
              <a:t> до </a:t>
            </a:r>
            <a:r>
              <a:rPr lang="ru-RU" b="1" dirty="0" err="1"/>
              <a:t>навчання</a:t>
            </a:r>
            <a:r>
              <a:rPr lang="ru-RU" b="1" dirty="0"/>
              <a:t>, </a:t>
            </a:r>
            <a:r>
              <a:rPr lang="ru-RU" b="1" dirty="0" err="1"/>
              <a:t>виховання</a:t>
            </a:r>
            <a:r>
              <a:rPr lang="ru-RU" b="1" dirty="0"/>
              <a:t> та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вихованців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3600" b="1" i="1" dirty="0" smtClean="0">
                <a:solidFill>
                  <a:srgbClr val="0070C0"/>
                </a:solidFill>
              </a:rPr>
              <a:t>Проблеми, над якими працювали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4400" dirty="0" smtClean="0"/>
              <a:t>-  </a:t>
            </a:r>
            <a:r>
              <a:rPr lang="ru-RU" sz="4400" b="1" i="1" dirty="0" err="1" smtClean="0"/>
              <a:t>Економічне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виховання</a:t>
            </a:r>
            <a:r>
              <a:rPr lang="ru-RU" sz="4400" b="1" i="1" dirty="0" smtClean="0"/>
              <a:t>; </a:t>
            </a:r>
          </a:p>
          <a:p>
            <a:pPr marL="0" indent="0" algn="just">
              <a:buNone/>
            </a:pPr>
            <a:endParaRPr lang="ru-RU" sz="4400" b="1" i="1" dirty="0"/>
          </a:p>
          <a:p>
            <a:pPr marL="0" indent="0" algn="just">
              <a:buNone/>
            </a:pPr>
            <a:r>
              <a:rPr lang="ru-RU" sz="4400" b="1" dirty="0" smtClean="0"/>
              <a:t> -  </a:t>
            </a:r>
            <a:r>
              <a:rPr lang="ru-RU" sz="4400" b="1" i="1" dirty="0" err="1" smtClean="0"/>
              <a:t>Пізнавальний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розвиток</a:t>
            </a:r>
            <a:r>
              <a:rPr lang="ru-RU" sz="4400" b="1" i="1" dirty="0" smtClean="0"/>
              <a:t> </a:t>
            </a:r>
            <a:r>
              <a:rPr lang="ru-RU" sz="4400" b="1" i="1" dirty="0"/>
              <a:t>через </a:t>
            </a:r>
            <a:r>
              <a:rPr lang="ru-RU" sz="4400" b="1" i="1" dirty="0" err="1"/>
              <a:t>різні</a:t>
            </a:r>
            <a:r>
              <a:rPr lang="ru-RU" sz="4400" b="1" i="1" dirty="0"/>
              <a:t> </a:t>
            </a:r>
            <a:r>
              <a:rPr lang="ru-RU" sz="4400" b="1" i="1" dirty="0" err="1"/>
              <a:t>види</a:t>
            </a:r>
            <a:r>
              <a:rPr lang="ru-RU" sz="4400" b="1" i="1" dirty="0"/>
              <a:t> 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діяльності</a:t>
            </a:r>
            <a:r>
              <a:rPr lang="ru-RU" sz="4400" b="1" i="1" dirty="0" smtClean="0"/>
              <a:t> </a:t>
            </a:r>
            <a:r>
              <a:rPr lang="ru-RU" sz="4400" b="1" i="1" dirty="0"/>
              <a:t>в </a:t>
            </a:r>
            <a:r>
              <a:rPr lang="ru-RU" sz="4400" b="1" i="1" dirty="0" err="1"/>
              <a:t>природі</a:t>
            </a:r>
            <a:r>
              <a:rPr lang="ru-RU" sz="4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МО вихователів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738"/>
            <a:ext cx="5111750" cy="38734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000" b="1" i="1" dirty="0"/>
              <a:t>На </a:t>
            </a:r>
            <a:r>
              <a:rPr lang="ru-RU" sz="2000" b="1" i="1" dirty="0" err="1"/>
              <a:t>базі</a:t>
            </a:r>
            <a:r>
              <a:rPr lang="ru-RU" sz="2000" b="1" i="1" dirty="0"/>
              <a:t> </a:t>
            </a:r>
            <a:r>
              <a:rPr lang="ru-RU" sz="2000" b="1" i="1" dirty="0" err="1"/>
              <a:t>нашого</a:t>
            </a:r>
            <a:r>
              <a:rPr lang="ru-RU" sz="2000" b="1" i="1" dirty="0"/>
              <a:t> закладу у </a:t>
            </a:r>
            <a:r>
              <a:rPr lang="ru-RU" sz="2000" b="1" i="1" dirty="0" err="1"/>
              <a:t>грудні</a:t>
            </a:r>
            <a:r>
              <a:rPr lang="ru-RU" sz="2000" b="1" i="1" dirty="0"/>
              <a:t> </a:t>
            </a:r>
            <a:r>
              <a:rPr lang="ru-RU" sz="2000" b="1" i="1" dirty="0" err="1"/>
              <a:t>відбулось</a:t>
            </a:r>
            <a:r>
              <a:rPr lang="ru-RU" sz="2000" b="1" i="1" dirty="0"/>
              <a:t> </a:t>
            </a:r>
            <a:r>
              <a:rPr lang="ru-RU" sz="2000" b="1" i="1" dirty="0" err="1"/>
              <a:t>методичне</a:t>
            </a:r>
            <a:r>
              <a:rPr lang="ru-RU" sz="2000" b="1" i="1" dirty="0"/>
              <a:t> </a:t>
            </a:r>
            <a:r>
              <a:rPr lang="ru-RU" sz="2000" b="1" i="1" dirty="0" err="1"/>
              <a:t>об’єднання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вихователів</a:t>
            </a:r>
            <a:r>
              <a:rPr lang="ru-RU" sz="2000" b="1" i="1" dirty="0"/>
              <a:t> </a:t>
            </a:r>
            <a:r>
              <a:rPr lang="ru-RU" sz="2000" b="1" i="1" dirty="0" err="1"/>
              <a:t>громади</a:t>
            </a:r>
            <a:r>
              <a:rPr lang="ru-RU" sz="2000" b="1" i="1" dirty="0"/>
              <a:t> на тему: «</a:t>
            </a:r>
            <a:r>
              <a:rPr lang="ru-RU" sz="2000" b="1" i="1" dirty="0" err="1"/>
              <a:t>Економічне</a:t>
            </a:r>
            <a:r>
              <a:rPr lang="ru-RU" sz="2000" b="1" i="1" dirty="0"/>
              <a:t> </a:t>
            </a:r>
            <a:r>
              <a:rPr lang="ru-RU" sz="2000" b="1" i="1" dirty="0" err="1"/>
              <a:t>виховання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дошкільників</a:t>
            </a:r>
            <a:r>
              <a:rPr lang="ru-RU" sz="2000" b="1" i="1" dirty="0"/>
              <a:t>». </a:t>
            </a:r>
            <a:r>
              <a:rPr lang="ru-RU" sz="2000" b="1" i="1" dirty="0" err="1"/>
              <a:t>Наші</a:t>
            </a:r>
            <a:r>
              <a:rPr lang="ru-RU" sz="2000" b="1" i="1" dirty="0"/>
              <a:t> </a:t>
            </a:r>
            <a:r>
              <a:rPr lang="ru-RU" sz="2000" b="1" i="1" dirty="0" err="1"/>
              <a:t>гості</a:t>
            </a:r>
            <a:r>
              <a:rPr lang="ru-RU" sz="2000" b="1" i="1" dirty="0"/>
              <a:t> </a:t>
            </a:r>
            <a:r>
              <a:rPr lang="ru-RU" sz="2000" b="1" i="1" dirty="0" err="1"/>
              <a:t>мали</a:t>
            </a:r>
            <a:r>
              <a:rPr lang="ru-RU" sz="2000" b="1" i="1" dirty="0"/>
              <a:t> </a:t>
            </a:r>
            <a:r>
              <a:rPr lang="ru-RU" sz="2000" b="1" i="1" dirty="0" err="1"/>
              <a:t>змогу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переглянути</a:t>
            </a:r>
            <a:r>
              <a:rPr lang="ru-RU" sz="2000" b="1" i="1" dirty="0"/>
              <a:t> </a:t>
            </a:r>
            <a:r>
              <a:rPr lang="ru-RU" sz="2000" b="1" i="1" dirty="0" err="1"/>
              <a:t>заняття</a:t>
            </a:r>
            <a:r>
              <a:rPr lang="ru-RU" sz="2000" b="1" i="1" dirty="0"/>
              <a:t>, </a:t>
            </a:r>
            <a:r>
              <a:rPr lang="ru-RU" sz="2000" b="1" i="1" dirty="0" err="1"/>
              <a:t>виставку</a:t>
            </a:r>
            <a:r>
              <a:rPr lang="ru-RU" sz="2000" b="1" i="1" dirty="0"/>
              <a:t> </a:t>
            </a:r>
            <a:r>
              <a:rPr lang="ru-RU" sz="2000" b="1" i="1" dirty="0" err="1"/>
              <a:t>дидактичних</a:t>
            </a:r>
            <a:r>
              <a:rPr lang="ru-RU" sz="2000" b="1" i="1" dirty="0"/>
              <a:t> </a:t>
            </a:r>
            <a:r>
              <a:rPr lang="ru-RU" sz="2000" b="1" i="1" dirty="0" err="1"/>
              <a:t>ігор</a:t>
            </a:r>
            <a:r>
              <a:rPr lang="ru-RU" sz="2000" b="1" i="1" dirty="0"/>
              <a:t>, </a:t>
            </a:r>
            <a:r>
              <a:rPr lang="ru-RU" sz="2000" b="1" i="1" dirty="0" err="1"/>
              <a:t>поробок</a:t>
            </a:r>
            <a:r>
              <a:rPr lang="ru-RU" sz="2000" b="1" i="1" dirty="0"/>
              <a:t> на </a:t>
            </a:r>
            <a:r>
              <a:rPr lang="ru-RU" sz="2000" b="1" i="1" dirty="0" err="1"/>
              <a:t>зимову</a:t>
            </a:r>
            <a:r>
              <a:rPr lang="ru-RU" sz="2000" b="1" i="1" dirty="0"/>
              <a:t> тематику, </a:t>
            </a:r>
            <a:r>
              <a:rPr lang="ru-RU" sz="2000" b="1" i="1" dirty="0" err="1"/>
              <a:t>прослухати</a:t>
            </a:r>
            <a:r>
              <a:rPr lang="ru-RU" sz="2000" b="1" i="1" dirty="0"/>
              <a:t> </a:t>
            </a:r>
            <a:r>
              <a:rPr lang="ru-RU" sz="2000" b="1" i="1" dirty="0" err="1"/>
              <a:t>консультацію</a:t>
            </a:r>
            <a:r>
              <a:rPr lang="ru-RU" sz="2000" b="1" i="1" dirty="0"/>
              <a:t> «</a:t>
            </a:r>
            <a:r>
              <a:rPr lang="ru-RU" sz="2000" b="1" i="1" dirty="0" err="1"/>
              <a:t>Фінансово-економічна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 </a:t>
            </a:r>
            <a:r>
              <a:rPr lang="ru-RU" sz="2000" b="1" i="1" dirty="0" err="1"/>
              <a:t>дошкільників</a:t>
            </a:r>
            <a:r>
              <a:rPr lang="ru-RU" sz="2000" b="1" i="1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8013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Методична робота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320480" cy="424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</a:rPr>
              <a:t>Педагогічна рада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Семінари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МО вихователів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Розробки методичних рекомендацій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Співбесіди та консультації з педагогами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Тематичні виставки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Організація харчування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  <a:r>
              <a:rPr lang="uk-UA" sz="2800" b="1" dirty="0" smtClean="0"/>
              <a:t>Харчування триразове: </a:t>
            </a:r>
            <a:r>
              <a:rPr lang="uk-UA" sz="2800" b="1" dirty="0" smtClean="0">
                <a:solidFill>
                  <a:srgbClr val="00B0F0"/>
                </a:solidFill>
              </a:rPr>
              <a:t>сніданок, обід, полуденок.</a:t>
            </a:r>
          </a:p>
          <a:p>
            <a:pPr marL="0" indent="0">
              <a:buNone/>
            </a:pPr>
            <a:r>
              <a:rPr lang="uk-UA" sz="2800" b="1" dirty="0" smtClean="0"/>
              <a:t>В літній оздоровчий період – </a:t>
            </a:r>
            <a:r>
              <a:rPr lang="uk-UA" sz="2800" b="1" dirty="0" smtClean="0">
                <a:solidFill>
                  <a:srgbClr val="FFC000"/>
                </a:solidFill>
              </a:rPr>
              <a:t>другий сніданок </a:t>
            </a:r>
            <a:r>
              <a:rPr lang="uk-UA" sz="2800" b="1" dirty="0" smtClean="0"/>
              <a:t>(соки, фрукти</a:t>
            </a:r>
            <a:r>
              <a:rPr lang="uk-UA" sz="2800" b="1" dirty="0"/>
              <a:t>). Харчування забезпечується за рахунок залучення бюджетних коштів та коштів батьків, батьки вносять плату за харчування дітей у сумі 50%  від вартості </a:t>
            </a:r>
            <a:r>
              <a:rPr lang="uk-UA" sz="2800" b="1" dirty="0" err="1"/>
              <a:t>дітодня</a:t>
            </a:r>
            <a:r>
              <a:rPr lang="uk-UA" sz="2800" b="1" dirty="0"/>
              <a:t>. </a:t>
            </a:r>
            <a:r>
              <a:rPr lang="uk-UA" sz="2800" b="1" dirty="0">
                <a:solidFill>
                  <a:srgbClr val="FFC000"/>
                </a:solidFill>
              </a:rPr>
              <a:t>Вартість </a:t>
            </a:r>
            <a:r>
              <a:rPr lang="uk-UA" sz="2800" b="1" dirty="0" err="1">
                <a:solidFill>
                  <a:srgbClr val="FFC000"/>
                </a:solidFill>
              </a:rPr>
              <a:t>дітодня</a:t>
            </a:r>
            <a:r>
              <a:rPr lang="uk-UA" sz="2800" b="1" dirty="0">
                <a:solidFill>
                  <a:srgbClr val="FFC000"/>
                </a:solidFill>
              </a:rPr>
              <a:t> </a:t>
            </a:r>
            <a:r>
              <a:rPr lang="uk-UA" sz="2800" b="1" dirty="0"/>
              <a:t>становить 35 гривень</a:t>
            </a:r>
            <a:r>
              <a:rPr lang="uk-UA" sz="2800" b="1" dirty="0">
                <a:solidFill>
                  <a:srgbClr val="FFC000"/>
                </a:solidFill>
              </a:rPr>
              <a:t>, батьківська плата </a:t>
            </a:r>
            <a:r>
              <a:rPr lang="uk-UA" sz="2800" b="1" dirty="0"/>
              <a:t>відповідно 17 грн. 50 коп.</a:t>
            </a:r>
          </a:p>
          <a:p>
            <a:pPr marL="0" indent="0">
              <a:buNone/>
            </a:pPr>
            <a:r>
              <a:rPr lang="uk-UA" sz="2800" b="1" dirty="0"/>
              <a:t>  За рахунок державних коштів </a:t>
            </a:r>
            <a:r>
              <a:rPr lang="uk-UA" sz="2800" b="1" dirty="0" smtClean="0"/>
              <a:t>утримується </a:t>
            </a:r>
            <a:r>
              <a:rPr lang="uk-UA" sz="2800" b="1" dirty="0"/>
              <a:t>1 дитина </a:t>
            </a:r>
            <a:r>
              <a:rPr lang="uk-UA" sz="2800" b="1" dirty="0">
                <a:solidFill>
                  <a:srgbClr val="FFC000"/>
                </a:solidFill>
              </a:rPr>
              <a:t>із малозабезпеченої </a:t>
            </a:r>
            <a:r>
              <a:rPr lang="uk-UA" sz="2800" b="1" dirty="0"/>
              <a:t>сім’ї  і 2 дітей </a:t>
            </a:r>
            <a:r>
              <a:rPr lang="uk-UA" sz="2800" b="1" dirty="0">
                <a:solidFill>
                  <a:srgbClr val="FFC000"/>
                </a:solidFill>
              </a:rPr>
              <a:t>із багатодітних</a:t>
            </a:r>
            <a:r>
              <a:rPr lang="uk-UA" sz="2800" b="1" dirty="0"/>
              <a:t>, в яких плата становить 50% від вартості </a:t>
            </a:r>
            <a:r>
              <a:rPr lang="uk-UA" sz="2800" b="1" dirty="0" err="1"/>
              <a:t>дітодня</a:t>
            </a:r>
            <a:r>
              <a:rPr lang="uk-UA" sz="2800" b="1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730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239</TotalTime>
  <Words>563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Звіт  директора закладу дошкільної освіти (ясла-садок)«Дзвіночок» с. Литвинівка Жашківської міської ради Черкаської області  перед колективом та громадськістю за 2019-2020 н.р.</vt:lpstr>
      <vt:lpstr>Інформаційна довідка</vt:lpstr>
      <vt:lpstr>Кадрове забезпечення</vt:lpstr>
      <vt:lpstr>Головна мета закладу</vt:lpstr>
      <vt:lpstr>Пріоритетні завдання закладу</vt:lpstr>
      <vt:lpstr>Проблеми, над якими працювали</vt:lpstr>
      <vt:lpstr>МО вихователів </vt:lpstr>
      <vt:lpstr>Методична робота</vt:lpstr>
      <vt:lpstr>Організація харчування</vt:lpstr>
      <vt:lpstr>Виконання норм харчування</vt:lpstr>
      <vt:lpstr>Медична робота</vt:lpstr>
      <vt:lpstr>Використання бюджетних коштів</vt:lpstr>
      <vt:lpstr>Співпраця із спонсорами</vt:lpstr>
      <vt:lpstr>Свята </vt:lpstr>
      <vt:lpstr>Розваги.</vt:lpstr>
      <vt:lpstr>Дякую за увагу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закладу дошкільної освіти (ясла-садок)«Дзвіночок» с. Литвинівка Жашківської міської ради Черкаської області пе</dc:title>
  <dc:creator>Юра</dc:creator>
  <cp:lastModifiedBy>Пользователь Windows</cp:lastModifiedBy>
  <cp:revision>34</cp:revision>
  <dcterms:created xsi:type="dcterms:W3CDTF">2020-06-23T15:27:11Z</dcterms:created>
  <dcterms:modified xsi:type="dcterms:W3CDTF">2020-06-29T10:38:57Z</dcterms:modified>
</cp:coreProperties>
</file>