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4"/>
  </p:notesMasterIdLst>
  <p:sldIdLst>
    <p:sldId id="257" r:id="rId2"/>
    <p:sldId id="259" r:id="rId3"/>
    <p:sldId id="260" r:id="rId4"/>
    <p:sldId id="261" r:id="rId5"/>
    <p:sldId id="271" r:id="rId6"/>
    <p:sldId id="258" r:id="rId7"/>
    <p:sldId id="263" r:id="rId8"/>
    <p:sldId id="265" r:id="rId9"/>
    <p:sldId id="272" r:id="rId10"/>
    <p:sldId id="273" r:id="rId11"/>
    <p:sldId id="274" r:id="rId12"/>
    <p:sldId id="266" r:id="rId13"/>
    <p:sldId id="267" r:id="rId14"/>
    <p:sldId id="268" r:id="rId15"/>
    <p:sldId id="264" r:id="rId16"/>
    <p:sldId id="275" r:id="rId17"/>
    <p:sldId id="276" r:id="rId18"/>
    <p:sldId id="277" r:id="rId19"/>
    <p:sldId id="278" r:id="rId20"/>
    <p:sldId id="270" r:id="rId21"/>
    <p:sldId id="282" r:id="rId22"/>
    <p:sldId id="280" r:id="rId23"/>
    <p:sldId id="281" r:id="rId24"/>
    <p:sldId id="283" r:id="rId25"/>
    <p:sldId id="284" r:id="rId26"/>
    <p:sldId id="285" r:id="rId27"/>
    <p:sldId id="286" r:id="rId28"/>
    <p:sldId id="287" r:id="rId29"/>
    <p:sldId id="288" r:id="rId30"/>
    <p:sldId id="301" r:id="rId31"/>
    <p:sldId id="289" r:id="rId32"/>
    <p:sldId id="291" r:id="rId33"/>
    <p:sldId id="290" r:id="rId34"/>
    <p:sldId id="292" r:id="rId35"/>
    <p:sldId id="293" r:id="rId36"/>
    <p:sldId id="294" r:id="rId37"/>
    <p:sldId id="295" r:id="rId38"/>
    <p:sldId id="296" r:id="rId39"/>
    <p:sldId id="297" r:id="rId40"/>
    <p:sldId id="298" r:id="rId41"/>
    <p:sldId id="299" r:id="rId42"/>
    <p:sldId id="300" r:id="rId43"/>
  </p:sldIdLst>
  <p:sldSz cx="12192000" cy="6858000"/>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73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package" Target="../embeddings/______Microsoft_Excel.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______Microsoft_Excel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uk-UA"/>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uk-UA"/>
        </a:p>
      </c:txPr>
    </c:title>
    <c:autoTitleDeleted val="0"/>
    <c:plotArea>
      <c:layout/>
      <c:pieChart>
        <c:varyColors val="1"/>
        <c:ser>
          <c:idx val="0"/>
          <c:order val="0"/>
          <c:tx>
            <c:strRef>
              <c:f>Аркуш1!$B$1</c:f>
              <c:strCache>
                <c:ptCount val="1"/>
                <c:pt idx="0">
                  <c:v>Пільгова категорія</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4D5-4D7A-AA83-13CD4FA78CD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4D5-4D7A-AA83-13CD4FA78CD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4D5-4D7A-AA83-13CD4FA78CD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D4D5-4D7A-AA83-13CD4FA78CD5}"/>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D4D5-4D7A-AA83-13CD4FA78CD5}"/>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D4D5-4D7A-AA83-13CD4FA78CD5}"/>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D4D5-4D7A-AA83-13CD4FA78CD5}"/>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D4D5-4D7A-AA83-13CD4FA78CD5}"/>
              </c:ext>
            </c:extLst>
          </c:dPt>
          <c:cat>
            <c:strRef>
              <c:f>Аркуш1!$A$2:$A$9</c:f>
              <c:strCache>
                <c:ptCount val="8"/>
                <c:pt idx="0">
                  <c:v>Діти з інвалідністю - 1</c:v>
                </c:pt>
                <c:pt idx="1">
                  <c:v>Діти з ООП - 13</c:v>
                </c:pt>
                <c:pt idx="2">
                  <c:v>Діти ветеранів війни - 1</c:v>
                </c:pt>
                <c:pt idx="3">
                  <c:v>Діти учасників бойових дій - 12</c:v>
                </c:pt>
                <c:pt idx="4">
                  <c:v>Внутрішньопереміщені - 2</c:v>
                </c:pt>
                <c:pt idx="5">
                  <c:v>Троє і більше  дітей - 9</c:v>
                </c:pt>
                <c:pt idx="6">
                  <c:v>Територіальна оборона - 2</c:v>
                </c:pt>
                <c:pt idx="7">
                  <c:v>Мобілізовані - 3</c:v>
                </c:pt>
              </c:strCache>
            </c:strRef>
          </c:cat>
          <c:val>
            <c:numRef>
              <c:f>Аркуш1!$B$2:$B$9</c:f>
              <c:numCache>
                <c:formatCode>General</c:formatCode>
                <c:ptCount val="8"/>
                <c:pt idx="0">
                  <c:v>1</c:v>
                </c:pt>
                <c:pt idx="1">
                  <c:v>13</c:v>
                </c:pt>
                <c:pt idx="2">
                  <c:v>1</c:v>
                </c:pt>
                <c:pt idx="3">
                  <c:v>12</c:v>
                </c:pt>
                <c:pt idx="4">
                  <c:v>2</c:v>
                </c:pt>
                <c:pt idx="5">
                  <c:v>9</c:v>
                </c:pt>
                <c:pt idx="6">
                  <c:v>2</c:v>
                </c:pt>
                <c:pt idx="7">
                  <c:v>3</c:v>
                </c:pt>
              </c:numCache>
            </c:numRef>
          </c:val>
          <c:extLst>
            <c:ext xmlns:c16="http://schemas.microsoft.com/office/drawing/2014/chart" uri="{C3380CC4-5D6E-409C-BE32-E72D297353CC}">
              <c16:uniqueId val="{00000000-1C88-4BBD-B03C-9BFC845CC85C}"/>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uk-UA"/>
        </a:p>
      </c:txPr>
    </c:legend>
    <c:plotVisOnly val="1"/>
    <c:dispBlanksAs val="gap"/>
    <c:showDLblsOverMax val="0"/>
  </c:chart>
  <c:spPr>
    <a:noFill/>
    <a:ln>
      <a:noFill/>
    </a:ln>
    <a:effectLst/>
  </c:spPr>
  <c:txPr>
    <a:bodyPr/>
    <a:lstStyle/>
    <a:p>
      <a:pPr>
        <a:defRPr/>
      </a:pPr>
      <a:endParaRPr lang="uk-UA"/>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uk-UA"/>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283101773283078"/>
          <c:y val="8.954233895357197E-2"/>
          <c:w val="0.4568670727070302"/>
          <c:h val="0.57448854265258931"/>
        </c:manualLayout>
      </c:layout>
      <c:pieChart>
        <c:varyColors val="1"/>
        <c:ser>
          <c:idx val="0"/>
          <c:order val="0"/>
          <c:tx>
            <c:strRef>
              <c:f>Лист1!$B$1</c:f>
              <c:strCache>
                <c:ptCount val="1"/>
                <c:pt idx="0">
                  <c:v> Кількісний склад працівників</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8DA-4E1B-A1E7-649E39BA2C4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8DA-4E1B-A1E7-649E39BA2C4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8DA-4E1B-A1E7-649E39BA2C4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8DA-4E1B-A1E7-649E39BA2C4A}"/>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88DA-4E1B-A1E7-649E39BA2C4A}"/>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88DA-4E1B-A1E7-649E39BA2C4A}"/>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88DA-4E1B-A1E7-649E39BA2C4A}"/>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88DA-4E1B-A1E7-649E39BA2C4A}"/>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88DA-4E1B-A1E7-649E39BA2C4A}"/>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88DA-4E1B-A1E7-649E39BA2C4A}"/>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88DA-4E1B-A1E7-649E39BA2C4A}"/>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88DA-4E1B-A1E7-649E39BA2C4A}"/>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9-88DA-4E1B-A1E7-649E39BA2C4A}"/>
              </c:ext>
            </c:extLst>
          </c:dPt>
          <c:dPt>
            <c:idx val="13"/>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1B-AD37-41BC-9DE4-190578A3603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uk-UA"/>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Лист1!$A$2:$A$15</c:f>
              <c:strCache>
                <c:ptCount val="12"/>
                <c:pt idx="0">
                  <c:v>директор </c:v>
                </c:pt>
                <c:pt idx="1">
                  <c:v>вихователь</c:v>
                </c:pt>
                <c:pt idx="2">
                  <c:v>інструктор з фізкультури</c:v>
                </c:pt>
                <c:pt idx="3">
                  <c:v> асистент вихователя</c:v>
                </c:pt>
                <c:pt idx="4">
                  <c:v>сестра медична старша</c:v>
                </c:pt>
                <c:pt idx="5">
                  <c:v>помічник вихователя</c:v>
                </c:pt>
                <c:pt idx="6">
                  <c:v>практичний психолог</c:v>
                </c:pt>
                <c:pt idx="7">
                  <c:v>завідувач господарства</c:v>
                </c:pt>
                <c:pt idx="8">
                  <c:v>бухгалтер</c:v>
                </c:pt>
                <c:pt idx="9">
                  <c:v>учитель логопед-дефектолог</c:v>
                </c:pt>
                <c:pt idx="10">
                  <c:v>керівник музичний</c:v>
                </c:pt>
                <c:pt idx="11">
                  <c:v>двірник</c:v>
                </c:pt>
              </c:strCache>
            </c:strRef>
          </c:cat>
          <c:val>
            <c:numRef>
              <c:f>Лист1!$B$2:$B$15</c:f>
              <c:numCache>
                <c:formatCode>General</c:formatCode>
                <c:ptCount val="14"/>
                <c:pt idx="0">
                  <c:v>1</c:v>
                </c:pt>
                <c:pt idx="1">
                  <c:v>6</c:v>
                </c:pt>
                <c:pt idx="2">
                  <c:v>1</c:v>
                </c:pt>
                <c:pt idx="3">
                  <c:v>3</c:v>
                </c:pt>
                <c:pt idx="4">
                  <c:v>1</c:v>
                </c:pt>
                <c:pt idx="5">
                  <c:v>3</c:v>
                </c:pt>
                <c:pt idx="6">
                  <c:v>1</c:v>
                </c:pt>
                <c:pt idx="7">
                  <c:v>1</c:v>
                </c:pt>
                <c:pt idx="8">
                  <c:v>1</c:v>
                </c:pt>
                <c:pt idx="9">
                  <c:v>1</c:v>
                </c:pt>
                <c:pt idx="10">
                  <c:v>1</c:v>
                </c:pt>
                <c:pt idx="11">
                  <c:v>1</c:v>
                </c:pt>
              </c:numCache>
            </c:numRef>
          </c:val>
          <c:extLst>
            <c:ext xmlns:c16="http://schemas.microsoft.com/office/drawing/2014/chart" uri="{C3380CC4-5D6E-409C-BE32-E72D297353CC}">
              <c16:uniqueId val="{0000001A-88DA-4E1B-A1E7-649E39BA2C4A}"/>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
          <c:y val="0.67467194985837187"/>
          <c:w val="0.82317438093494255"/>
          <c:h val="0.22965023962287259"/>
        </c:manualLayout>
      </c:layout>
      <c:overlay val="0"/>
      <c:spPr>
        <a:noFill/>
        <a:ln>
          <a:solidFill>
            <a:schemeClr val="accent1">
              <a:alpha val="27000"/>
            </a:schemeClr>
          </a:solid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uk-UA"/>
        </a:p>
      </c:txPr>
    </c:legend>
    <c:plotVisOnly val="1"/>
    <c:dispBlanksAs val="gap"/>
    <c:showDLblsOverMax val="0"/>
  </c:chart>
  <c:spPr>
    <a:noFill/>
    <a:ln>
      <a:noFill/>
    </a:ln>
    <a:effectLst/>
  </c:spPr>
  <c:txPr>
    <a:bodyPr/>
    <a:lstStyle/>
    <a:p>
      <a:pPr>
        <a:defRPr/>
      </a:pPr>
      <a:endParaRPr lang="uk-UA"/>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79A573-057B-4961-BAB5-92D5F26AAD0B}"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ru-RU"/>
        </a:p>
      </dgm:t>
    </dgm:pt>
    <dgm:pt modelId="{6A6C4105-2EF7-43E1-ABAB-78CB51A08282}">
      <dgm:prSet phldrT="[Текст]"/>
      <dgm:spPr/>
      <dgm:t>
        <a:bodyPr/>
        <a:lstStyle/>
        <a:p>
          <a:r>
            <a:rPr lang="uk-UA" noProof="0" dirty="0" smtClean="0"/>
            <a:t>20 - всього працівників</a:t>
          </a:r>
          <a:endParaRPr lang="uk-UA" noProof="0" dirty="0"/>
        </a:p>
      </dgm:t>
    </dgm:pt>
    <dgm:pt modelId="{C4579604-F7A6-4402-BC80-0BE187450043}" type="parTrans" cxnId="{EF1EC602-0F27-4ED2-938D-28C5C4C0C311}">
      <dgm:prSet/>
      <dgm:spPr/>
      <dgm:t>
        <a:bodyPr/>
        <a:lstStyle/>
        <a:p>
          <a:endParaRPr lang="ru-RU"/>
        </a:p>
      </dgm:t>
    </dgm:pt>
    <dgm:pt modelId="{AEA48DB2-8E6E-498C-8496-84F9D1FE89D3}" type="sibTrans" cxnId="{EF1EC602-0F27-4ED2-938D-28C5C4C0C311}">
      <dgm:prSet/>
      <dgm:spPr/>
      <dgm:t>
        <a:bodyPr/>
        <a:lstStyle/>
        <a:p>
          <a:endParaRPr lang="ru-RU"/>
        </a:p>
      </dgm:t>
    </dgm:pt>
    <dgm:pt modelId="{6C66574A-D706-4387-8311-4FCC8931466B}">
      <dgm:prSet phldrT="[Текст]"/>
      <dgm:spPr/>
      <dgm:t>
        <a:bodyPr/>
        <a:lstStyle/>
        <a:p>
          <a:r>
            <a:rPr lang="ru-RU"/>
            <a:t>13 - педагоги</a:t>
          </a:r>
        </a:p>
      </dgm:t>
    </dgm:pt>
    <dgm:pt modelId="{49AF2D5F-9D2C-435E-8C25-3DBE41D74460}" type="parTrans" cxnId="{2FE0DE5B-8A64-4BA2-AF8D-EF1DE26FE191}">
      <dgm:prSet/>
      <dgm:spPr/>
      <dgm:t>
        <a:bodyPr/>
        <a:lstStyle/>
        <a:p>
          <a:endParaRPr lang="ru-RU"/>
        </a:p>
      </dgm:t>
    </dgm:pt>
    <dgm:pt modelId="{CEF7AA7E-A458-441C-A22A-A46E125B9FE4}" type="sibTrans" cxnId="{2FE0DE5B-8A64-4BA2-AF8D-EF1DE26FE191}">
      <dgm:prSet/>
      <dgm:spPr/>
      <dgm:t>
        <a:bodyPr/>
        <a:lstStyle/>
        <a:p>
          <a:endParaRPr lang="ru-RU"/>
        </a:p>
      </dgm:t>
    </dgm:pt>
    <dgm:pt modelId="{AF508BCF-6C6C-4A8F-824B-B7388F93FC6D}">
      <dgm:prSet phldrT="[Текст]"/>
      <dgm:spPr/>
      <dgm:t>
        <a:bodyPr/>
        <a:lstStyle/>
        <a:p>
          <a:r>
            <a:rPr lang="ru-RU" dirty="0" smtClean="0"/>
            <a:t>6 </a:t>
          </a:r>
          <a:r>
            <a:rPr lang="ru-RU" dirty="0"/>
            <a:t>- </a:t>
          </a:r>
          <a:r>
            <a:rPr lang="uk-UA" noProof="0" dirty="0" smtClean="0"/>
            <a:t>технічні працівники</a:t>
          </a:r>
          <a:endParaRPr lang="uk-UA" noProof="0" dirty="0"/>
        </a:p>
      </dgm:t>
    </dgm:pt>
    <dgm:pt modelId="{3A3E8A3C-419B-4696-B031-8BD7E13BEB00}" type="parTrans" cxnId="{F3EA8E7D-96C4-41D5-9A12-A1C2D34599C8}">
      <dgm:prSet/>
      <dgm:spPr/>
      <dgm:t>
        <a:bodyPr/>
        <a:lstStyle/>
        <a:p>
          <a:endParaRPr lang="ru-RU"/>
        </a:p>
      </dgm:t>
    </dgm:pt>
    <dgm:pt modelId="{5BE2E3A8-ABA0-4B93-8DF6-9BC8301C11B6}" type="sibTrans" cxnId="{F3EA8E7D-96C4-41D5-9A12-A1C2D34599C8}">
      <dgm:prSet/>
      <dgm:spPr/>
      <dgm:t>
        <a:bodyPr/>
        <a:lstStyle/>
        <a:p>
          <a:endParaRPr lang="ru-RU"/>
        </a:p>
      </dgm:t>
    </dgm:pt>
    <dgm:pt modelId="{8DC4CCAD-1134-4079-BD9F-2A2D620C4605}">
      <dgm:prSet phldrT="[Текст]"/>
      <dgm:spPr/>
      <dgm:t>
        <a:bodyPr/>
        <a:lstStyle/>
        <a:p>
          <a:r>
            <a:rPr lang="ru-RU" dirty="0"/>
            <a:t>1 - </a:t>
          </a:r>
          <a:r>
            <a:rPr lang="ru-RU" dirty="0" err="1"/>
            <a:t>медичний</a:t>
          </a:r>
          <a:r>
            <a:rPr lang="ru-RU" dirty="0"/>
            <a:t> </a:t>
          </a:r>
          <a:r>
            <a:rPr lang="ru-RU" dirty="0" err="1"/>
            <a:t>працівник</a:t>
          </a:r>
          <a:endParaRPr lang="ru-RU" dirty="0"/>
        </a:p>
      </dgm:t>
    </dgm:pt>
    <dgm:pt modelId="{89E91CD8-A84A-41E1-96F6-777FF4020F88}" type="parTrans" cxnId="{92C3EABB-E316-421E-B149-8F6FED981921}">
      <dgm:prSet/>
      <dgm:spPr/>
      <dgm:t>
        <a:bodyPr/>
        <a:lstStyle/>
        <a:p>
          <a:endParaRPr lang="ru-RU"/>
        </a:p>
      </dgm:t>
    </dgm:pt>
    <dgm:pt modelId="{D348673E-E082-4BC4-808C-960B92FFD30C}" type="sibTrans" cxnId="{92C3EABB-E316-421E-B149-8F6FED981921}">
      <dgm:prSet/>
      <dgm:spPr/>
      <dgm:t>
        <a:bodyPr/>
        <a:lstStyle/>
        <a:p>
          <a:endParaRPr lang="ru-RU"/>
        </a:p>
      </dgm:t>
    </dgm:pt>
    <dgm:pt modelId="{8B367B2C-C680-47A0-9D88-6F7EA5112457}" type="pres">
      <dgm:prSet presAssocID="{2C79A573-057B-4961-BAB5-92D5F26AAD0B}" presName="Name0" presStyleCnt="0">
        <dgm:presLayoutVars>
          <dgm:chPref val="1"/>
          <dgm:dir/>
          <dgm:animOne val="branch"/>
          <dgm:animLvl val="lvl"/>
          <dgm:resizeHandles val="exact"/>
        </dgm:presLayoutVars>
      </dgm:prSet>
      <dgm:spPr/>
      <dgm:t>
        <a:bodyPr/>
        <a:lstStyle/>
        <a:p>
          <a:endParaRPr lang="ru-RU"/>
        </a:p>
      </dgm:t>
    </dgm:pt>
    <dgm:pt modelId="{AD7C7A22-05D7-4C74-8BC7-E01DA9C1F12A}" type="pres">
      <dgm:prSet presAssocID="{6A6C4105-2EF7-43E1-ABAB-78CB51A08282}" presName="root1" presStyleCnt="0"/>
      <dgm:spPr/>
    </dgm:pt>
    <dgm:pt modelId="{466525ED-3B17-4AB5-AE7B-C5C8AF4EAE7F}" type="pres">
      <dgm:prSet presAssocID="{6A6C4105-2EF7-43E1-ABAB-78CB51A08282}" presName="LevelOneTextNode" presStyleLbl="node0" presStyleIdx="0" presStyleCnt="1" custLinFactNeighborX="-15737" custLinFactNeighborY="-1661">
        <dgm:presLayoutVars>
          <dgm:chPref val="3"/>
        </dgm:presLayoutVars>
      </dgm:prSet>
      <dgm:spPr/>
      <dgm:t>
        <a:bodyPr/>
        <a:lstStyle/>
        <a:p>
          <a:endParaRPr lang="ru-RU"/>
        </a:p>
      </dgm:t>
    </dgm:pt>
    <dgm:pt modelId="{C0045068-E6C4-4919-8658-08B591A77D0D}" type="pres">
      <dgm:prSet presAssocID="{6A6C4105-2EF7-43E1-ABAB-78CB51A08282}" presName="level2hierChild" presStyleCnt="0"/>
      <dgm:spPr/>
    </dgm:pt>
    <dgm:pt modelId="{8BAE6332-E0F7-4CF0-A162-12A06E61EF26}" type="pres">
      <dgm:prSet presAssocID="{49AF2D5F-9D2C-435E-8C25-3DBE41D74460}" presName="conn2-1" presStyleLbl="parChTrans1D2" presStyleIdx="0" presStyleCnt="3"/>
      <dgm:spPr/>
      <dgm:t>
        <a:bodyPr/>
        <a:lstStyle/>
        <a:p>
          <a:endParaRPr lang="ru-RU"/>
        </a:p>
      </dgm:t>
    </dgm:pt>
    <dgm:pt modelId="{ACEF4079-E394-4AF2-8BF4-24042B91E90C}" type="pres">
      <dgm:prSet presAssocID="{49AF2D5F-9D2C-435E-8C25-3DBE41D74460}" presName="connTx" presStyleLbl="parChTrans1D2" presStyleIdx="0" presStyleCnt="3"/>
      <dgm:spPr/>
      <dgm:t>
        <a:bodyPr/>
        <a:lstStyle/>
        <a:p>
          <a:endParaRPr lang="ru-RU"/>
        </a:p>
      </dgm:t>
    </dgm:pt>
    <dgm:pt modelId="{BBE11F21-5CBA-48FC-BA1F-BA8E6825484D}" type="pres">
      <dgm:prSet presAssocID="{6C66574A-D706-4387-8311-4FCC8931466B}" presName="root2" presStyleCnt="0"/>
      <dgm:spPr/>
    </dgm:pt>
    <dgm:pt modelId="{0BF14D3E-6531-4F50-A028-3D62AA0FBCAD}" type="pres">
      <dgm:prSet presAssocID="{6C66574A-D706-4387-8311-4FCC8931466B}" presName="LevelTwoTextNode" presStyleLbl="node2" presStyleIdx="0" presStyleCnt="3">
        <dgm:presLayoutVars>
          <dgm:chPref val="3"/>
        </dgm:presLayoutVars>
      </dgm:prSet>
      <dgm:spPr/>
      <dgm:t>
        <a:bodyPr/>
        <a:lstStyle/>
        <a:p>
          <a:endParaRPr lang="ru-RU"/>
        </a:p>
      </dgm:t>
    </dgm:pt>
    <dgm:pt modelId="{C09DE3C7-464A-4344-AC9E-83646E1F3A48}" type="pres">
      <dgm:prSet presAssocID="{6C66574A-D706-4387-8311-4FCC8931466B}" presName="level3hierChild" presStyleCnt="0"/>
      <dgm:spPr/>
    </dgm:pt>
    <dgm:pt modelId="{12762D9E-E0E8-42ED-B80B-76C4CFAC1243}" type="pres">
      <dgm:prSet presAssocID="{3A3E8A3C-419B-4696-B031-8BD7E13BEB00}" presName="conn2-1" presStyleLbl="parChTrans1D2" presStyleIdx="1" presStyleCnt="3"/>
      <dgm:spPr/>
      <dgm:t>
        <a:bodyPr/>
        <a:lstStyle/>
        <a:p>
          <a:endParaRPr lang="ru-RU"/>
        </a:p>
      </dgm:t>
    </dgm:pt>
    <dgm:pt modelId="{F42D04B6-8043-4994-B506-696A32850908}" type="pres">
      <dgm:prSet presAssocID="{3A3E8A3C-419B-4696-B031-8BD7E13BEB00}" presName="connTx" presStyleLbl="parChTrans1D2" presStyleIdx="1" presStyleCnt="3"/>
      <dgm:spPr/>
      <dgm:t>
        <a:bodyPr/>
        <a:lstStyle/>
        <a:p>
          <a:endParaRPr lang="ru-RU"/>
        </a:p>
      </dgm:t>
    </dgm:pt>
    <dgm:pt modelId="{CAFA31B8-0A4D-491D-A0F6-CA75490AC88F}" type="pres">
      <dgm:prSet presAssocID="{AF508BCF-6C6C-4A8F-824B-B7388F93FC6D}" presName="root2" presStyleCnt="0"/>
      <dgm:spPr/>
    </dgm:pt>
    <dgm:pt modelId="{0DCA3C76-0B85-4A18-B722-F1AB75805ED8}" type="pres">
      <dgm:prSet presAssocID="{AF508BCF-6C6C-4A8F-824B-B7388F93FC6D}" presName="LevelTwoTextNode" presStyleLbl="node2" presStyleIdx="1" presStyleCnt="3">
        <dgm:presLayoutVars>
          <dgm:chPref val="3"/>
        </dgm:presLayoutVars>
      </dgm:prSet>
      <dgm:spPr/>
      <dgm:t>
        <a:bodyPr/>
        <a:lstStyle/>
        <a:p>
          <a:endParaRPr lang="ru-RU"/>
        </a:p>
      </dgm:t>
    </dgm:pt>
    <dgm:pt modelId="{5F66A973-5A19-4C8F-A4FB-257277196031}" type="pres">
      <dgm:prSet presAssocID="{AF508BCF-6C6C-4A8F-824B-B7388F93FC6D}" presName="level3hierChild" presStyleCnt="0"/>
      <dgm:spPr/>
    </dgm:pt>
    <dgm:pt modelId="{A7E5CC4C-C4D9-4915-BDC9-7A0C5CB70638}" type="pres">
      <dgm:prSet presAssocID="{89E91CD8-A84A-41E1-96F6-777FF4020F88}" presName="conn2-1" presStyleLbl="parChTrans1D2" presStyleIdx="2" presStyleCnt="3"/>
      <dgm:spPr/>
      <dgm:t>
        <a:bodyPr/>
        <a:lstStyle/>
        <a:p>
          <a:endParaRPr lang="ru-RU"/>
        </a:p>
      </dgm:t>
    </dgm:pt>
    <dgm:pt modelId="{A87FA6D9-976B-4069-B842-9AD0D563C970}" type="pres">
      <dgm:prSet presAssocID="{89E91CD8-A84A-41E1-96F6-777FF4020F88}" presName="connTx" presStyleLbl="parChTrans1D2" presStyleIdx="2" presStyleCnt="3"/>
      <dgm:spPr/>
      <dgm:t>
        <a:bodyPr/>
        <a:lstStyle/>
        <a:p>
          <a:endParaRPr lang="ru-RU"/>
        </a:p>
      </dgm:t>
    </dgm:pt>
    <dgm:pt modelId="{6D12946C-542B-4F43-B4B2-7F7E232E09F2}" type="pres">
      <dgm:prSet presAssocID="{8DC4CCAD-1134-4079-BD9F-2A2D620C4605}" presName="root2" presStyleCnt="0"/>
      <dgm:spPr/>
    </dgm:pt>
    <dgm:pt modelId="{87ED2C21-83BE-4DAC-A0E2-26C7DFECC468}" type="pres">
      <dgm:prSet presAssocID="{8DC4CCAD-1134-4079-BD9F-2A2D620C4605}" presName="LevelTwoTextNode" presStyleLbl="node2" presStyleIdx="2" presStyleCnt="3">
        <dgm:presLayoutVars>
          <dgm:chPref val="3"/>
        </dgm:presLayoutVars>
      </dgm:prSet>
      <dgm:spPr/>
      <dgm:t>
        <a:bodyPr/>
        <a:lstStyle/>
        <a:p>
          <a:endParaRPr lang="ru-RU"/>
        </a:p>
      </dgm:t>
    </dgm:pt>
    <dgm:pt modelId="{5CACC9A6-74D6-4213-863B-D9F32A5CA97C}" type="pres">
      <dgm:prSet presAssocID="{8DC4CCAD-1134-4079-BD9F-2A2D620C4605}" presName="level3hierChild" presStyleCnt="0"/>
      <dgm:spPr/>
    </dgm:pt>
  </dgm:ptLst>
  <dgm:cxnLst>
    <dgm:cxn modelId="{D0A64060-CF4F-4429-8AAA-4283C8A9B48D}" type="presOf" srcId="{6C66574A-D706-4387-8311-4FCC8931466B}" destId="{0BF14D3E-6531-4F50-A028-3D62AA0FBCAD}" srcOrd="0" destOrd="0" presId="urn:microsoft.com/office/officeart/2008/layout/HorizontalMultiLevelHierarchy"/>
    <dgm:cxn modelId="{DDBEC97C-E6D0-4036-B90D-E33EA36FBECF}" type="presOf" srcId="{8DC4CCAD-1134-4079-BD9F-2A2D620C4605}" destId="{87ED2C21-83BE-4DAC-A0E2-26C7DFECC468}" srcOrd="0" destOrd="0" presId="urn:microsoft.com/office/officeart/2008/layout/HorizontalMultiLevelHierarchy"/>
    <dgm:cxn modelId="{41FC24BF-C946-4434-BD1B-E607B41FA848}" type="presOf" srcId="{3A3E8A3C-419B-4696-B031-8BD7E13BEB00}" destId="{F42D04B6-8043-4994-B506-696A32850908}" srcOrd="1" destOrd="0" presId="urn:microsoft.com/office/officeart/2008/layout/HorizontalMultiLevelHierarchy"/>
    <dgm:cxn modelId="{EF1EC602-0F27-4ED2-938D-28C5C4C0C311}" srcId="{2C79A573-057B-4961-BAB5-92D5F26AAD0B}" destId="{6A6C4105-2EF7-43E1-ABAB-78CB51A08282}" srcOrd="0" destOrd="0" parTransId="{C4579604-F7A6-4402-BC80-0BE187450043}" sibTransId="{AEA48DB2-8E6E-498C-8496-84F9D1FE89D3}"/>
    <dgm:cxn modelId="{519C5FE0-EF3E-4E74-BB77-E86DB1BED55E}" type="presOf" srcId="{49AF2D5F-9D2C-435E-8C25-3DBE41D74460}" destId="{8BAE6332-E0F7-4CF0-A162-12A06E61EF26}" srcOrd="0" destOrd="0" presId="urn:microsoft.com/office/officeart/2008/layout/HorizontalMultiLevelHierarchy"/>
    <dgm:cxn modelId="{1A1D6FF1-DCB4-4682-975D-21D8DBDD3C5A}" type="presOf" srcId="{49AF2D5F-9D2C-435E-8C25-3DBE41D74460}" destId="{ACEF4079-E394-4AF2-8BF4-24042B91E90C}" srcOrd="1" destOrd="0" presId="urn:microsoft.com/office/officeart/2008/layout/HorizontalMultiLevelHierarchy"/>
    <dgm:cxn modelId="{B5EBC940-BE57-4004-9AF9-642A48EADFC5}" type="presOf" srcId="{2C79A573-057B-4961-BAB5-92D5F26AAD0B}" destId="{8B367B2C-C680-47A0-9D88-6F7EA5112457}" srcOrd="0" destOrd="0" presId="urn:microsoft.com/office/officeart/2008/layout/HorizontalMultiLevelHierarchy"/>
    <dgm:cxn modelId="{5E0916DB-9BF6-4AF4-AD81-06A0145F9BA5}" type="presOf" srcId="{3A3E8A3C-419B-4696-B031-8BD7E13BEB00}" destId="{12762D9E-E0E8-42ED-B80B-76C4CFAC1243}" srcOrd="0" destOrd="0" presId="urn:microsoft.com/office/officeart/2008/layout/HorizontalMultiLevelHierarchy"/>
    <dgm:cxn modelId="{92C3EABB-E316-421E-B149-8F6FED981921}" srcId="{6A6C4105-2EF7-43E1-ABAB-78CB51A08282}" destId="{8DC4CCAD-1134-4079-BD9F-2A2D620C4605}" srcOrd="2" destOrd="0" parTransId="{89E91CD8-A84A-41E1-96F6-777FF4020F88}" sibTransId="{D348673E-E082-4BC4-808C-960B92FFD30C}"/>
    <dgm:cxn modelId="{E34451E1-D609-4F78-8BD3-528266759582}" type="presOf" srcId="{6A6C4105-2EF7-43E1-ABAB-78CB51A08282}" destId="{466525ED-3B17-4AB5-AE7B-C5C8AF4EAE7F}" srcOrd="0" destOrd="0" presId="urn:microsoft.com/office/officeart/2008/layout/HorizontalMultiLevelHierarchy"/>
    <dgm:cxn modelId="{F00D779E-9006-4519-989F-48097928A7A6}" type="presOf" srcId="{89E91CD8-A84A-41E1-96F6-777FF4020F88}" destId="{A7E5CC4C-C4D9-4915-BDC9-7A0C5CB70638}" srcOrd="0" destOrd="0" presId="urn:microsoft.com/office/officeart/2008/layout/HorizontalMultiLevelHierarchy"/>
    <dgm:cxn modelId="{F3EA8E7D-96C4-41D5-9A12-A1C2D34599C8}" srcId="{6A6C4105-2EF7-43E1-ABAB-78CB51A08282}" destId="{AF508BCF-6C6C-4A8F-824B-B7388F93FC6D}" srcOrd="1" destOrd="0" parTransId="{3A3E8A3C-419B-4696-B031-8BD7E13BEB00}" sibTransId="{5BE2E3A8-ABA0-4B93-8DF6-9BC8301C11B6}"/>
    <dgm:cxn modelId="{5478568F-ED08-4F4A-A574-E267E5D69C52}" type="presOf" srcId="{89E91CD8-A84A-41E1-96F6-777FF4020F88}" destId="{A87FA6D9-976B-4069-B842-9AD0D563C970}" srcOrd="1" destOrd="0" presId="urn:microsoft.com/office/officeart/2008/layout/HorizontalMultiLevelHierarchy"/>
    <dgm:cxn modelId="{2FE0DE5B-8A64-4BA2-AF8D-EF1DE26FE191}" srcId="{6A6C4105-2EF7-43E1-ABAB-78CB51A08282}" destId="{6C66574A-D706-4387-8311-4FCC8931466B}" srcOrd="0" destOrd="0" parTransId="{49AF2D5F-9D2C-435E-8C25-3DBE41D74460}" sibTransId="{CEF7AA7E-A458-441C-A22A-A46E125B9FE4}"/>
    <dgm:cxn modelId="{CF986251-2B13-43E3-9156-8E7B5513F271}" type="presOf" srcId="{AF508BCF-6C6C-4A8F-824B-B7388F93FC6D}" destId="{0DCA3C76-0B85-4A18-B722-F1AB75805ED8}" srcOrd="0" destOrd="0" presId="urn:microsoft.com/office/officeart/2008/layout/HorizontalMultiLevelHierarchy"/>
    <dgm:cxn modelId="{6BC87A97-5084-4C4A-BA34-55451108A3FA}" type="presParOf" srcId="{8B367B2C-C680-47A0-9D88-6F7EA5112457}" destId="{AD7C7A22-05D7-4C74-8BC7-E01DA9C1F12A}" srcOrd="0" destOrd="0" presId="urn:microsoft.com/office/officeart/2008/layout/HorizontalMultiLevelHierarchy"/>
    <dgm:cxn modelId="{9393F2B9-22B4-469A-8DF5-7818684661E9}" type="presParOf" srcId="{AD7C7A22-05D7-4C74-8BC7-E01DA9C1F12A}" destId="{466525ED-3B17-4AB5-AE7B-C5C8AF4EAE7F}" srcOrd="0" destOrd="0" presId="urn:microsoft.com/office/officeart/2008/layout/HorizontalMultiLevelHierarchy"/>
    <dgm:cxn modelId="{3167EC4D-0A9C-4783-92C9-722A6491CB9C}" type="presParOf" srcId="{AD7C7A22-05D7-4C74-8BC7-E01DA9C1F12A}" destId="{C0045068-E6C4-4919-8658-08B591A77D0D}" srcOrd="1" destOrd="0" presId="urn:microsoft.com/office/officeart/2008/layout/HorizontalMultiLevelHierarchy"/>
    <dgm:cxn modelId="{835986DB-54AE-43AC-8513-5F0FDC77F095}" type="presParOf" srcId="{C0045068-E6C4-4919-8658-08B591A77D0D}" destId="{8BAE6332-E0F7-4CF0-A162-12A06E61EF26}" srcOrd="0" destOrd="0" presId="urn:microsoft.com/office/officeart/2008/layout/HorizontalMultiLevelHierarchy"/>
    <dgm:cxn modelId="{082BD2C6-0CDB-4019-A577-CDE9261F374E}" type="presParOf" srcId="{8BAE6332-E0F7-4CF0-A162-12A06E61EF26}" destId="{ACEF4079-E394-4AF2-8BF4-24042B91E90C}" srcOrd="0" destOrd="0" presId="urn:microsoft.com/office/officeart/2008/layout/HorizontalMultiLevelHierarchy"/>
    <dgm:cxn modelId="{847F30F3-B56F-4D8A-8664-26F662DFE645}" type="presParOf" srcId="{C0045068-E6C4-4919-8658-08B591A77D0D}" destId="{BBE11F21-5CBA-48FC-BA1F-BA8E6825484D}" srcOrd="1" destOrd="0" presId="urn:microsoft.com/office/officeart/2008/layout/HorizontalMultiLevelHierarchy"/>
    <dgm:cxn modelId="{9AC2D236-D885-4C41-92BF-E92232068223}" type="presParOf" srcId="{BBE11F21-5CBA-48FC-BA1F-BA8E6825484D}" destId="{0BF14D3E-6531-4F50-A028-3D62AA0FBCAD}" srcOrd="0" destOrd="0" presId="urn:microsoft.com/office/officeart/2008/layout/HorizontalMultiLevelHierarchy"/>
    <dgm:cxn modelId="{8A54DF51-C716-4BE8-91F5-A29719B3A49E}" type="presParOf" srcId="{BBE11F21-5CBA-48FC-BA1F-BA8E6825484D}" destId="{C09DE3C7-464A-4344-AC9E-83646E1F3A48}" srcOrd="1" destOrd="0" presId="urn:microsoft.com/office/officeart/2008/layout/HorizontalMultiLevelHierarchy"/>
    <dgm:cxn modelId="{2BFD3E96-9530-46D1-8C73-50B67B31D282}" type="presParOf" srcId="{C0045068-E6C4-4919-8658-08B591A77D0D}" destId="{12762D9E-E0E8-42ED-B80B-76C4CFAC1243}" srcOrd="2" destOrd="0" presId="urn:microsoft.com/office/officeart/2008/layout/HorizontalMultiLevelHierarchy"/>
    <dgm:cxn modelId="{9E17B38B-0170-4D56-A874-C9B4C06010A6}" type="presParOf" srcId="{12762D9E-E0E8-42ED-B80B-76C4CFAC1243}" destId="{F42D04B6-8043-4994-B506-696A32850908}" srcOrd="0" destOrd="0" presId="urn:microsoft.com/office/officeart/2008/layout/HorizontalMultiLevelHierarchy"/>
    <dgm:cxn modelId="{2DEF1BC3-168A-4B7A-92F1-64736ADFA46E}" type="presParOf" srcId="{C0045068-E6C4-4919-8658-08B591A77D0D}" destId="{CAFA31B8-0A4D-491D-A0F6-CA75490AC88F}" srcOrd="3" destOrd="0" presId="urn:microsoft.com/office/officeart/2008/layout/HorizontalMultiLevelHierarchy"/>
    <dgm:cxn modelId="{9A76458C-735A-4CEF-8FC0-77BD65D82AA9}" type="presParOf" srcId="{CAFA31B8-0A4D-491D-A0F6-CA75490AC88F}" destId="{0DCA3C76-0B85-4A18-B722-F1AB75805ED8}" srcOrd="0" destOrd="0" presId="urn:microsoft.com/office/officeart/2008/layout/HorizontalMultiLevelHierarchy"/>
    <dgm:cxn modelId="{37EC4074-EB1A-4B33-B1BE-4482B5445478}" type="presParOf" srcId="{CAFA31B8-0A4D-491D-A0F6-CA75490AC88F}" destId="{5F66A973-5A19-4C8F-A4FB-257277196031}" srcOrd="1" destOrd="0" presId="urn:microsoft.com/office/officeart/2008/layout/HorizontalMultiLevelHierarchy"/>
    <dgm:cxn modelId="{4C0480F3-9871-4D62-9439-184393D529C9}" type="presParOf" srcId="{C0045068-E6C4-4919-8658-08B591A77D0D}" destId="{A7E5CC4C-C4D9-4915-BDC9-7A0C5CB70638}" srcOrd="4" destOrd="0" presId="urn:microsoft.com/office/officeart/2008/layout/HorizontalMultiLevelHierarchy"/>
    <dgm:cxn modelId="{3DCE96AE-47F4-47D0-A9A1-251E9671A1B9}" type="presParOf" srcId="{A7E5CC4C-C4D9-4915-BDC9-7A0C5CB70638}" destId="{A87FA6D9-976B-4069-B842-9AD0D563C970}" srcOrd="0" destOrd="0" presId="urn:microsoft.com/office/officeart/2008/layout/HorizontalMultiLevelHierarchy"/>
    <dgm:cxn modelId="{BEBE7B91-F8F3-472F-AFFE-53D28029C224}" type="presParOf" srcId="{C0045068-E6C4-4919-8658-08B591A77D0D}" destId="{6D12946C-542B-4F43-B4B2-7F7E232E09F2}" srcOrd="5" destOrd="0" presId="urn:microsoft.com/office/officeart/2008/layout/HorizontalMultiLevelHierarchy"/>
    <dgm:cxn modelId="{BE558050-02E7-4969-B290-9303746333D9}" type="presParOf" srcId="{6D12946C-542B-4F43-B4B2-7F7E232E09F2}" destId="{87ED2C21-83BE-4DAC-A0E2-26C7DFECC468}" srcOrd="0" destOrd="0" presId="urn:microsoft.com/office/officeart/2008/layout/HorizontalMultiLevelHierarchy"/>
    <dgm:cxn modelId="{3F1BBC2E-8AA9-4488-A2AD-47733E59146E}" type="presParOf" srcId="{6D12946C-542B-4F43-B4B2-7F7E232E09F2}" destId="{5CACC9A6-74D6-4213-863B-D9F32A5CA97C}"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E5CC4C-C4D9-4915-BDC9-7A0C5CB70638}">
      <dsp:nvSpPr>
        <dsp:cNvPr id="0" name=""/>
        <dsp:cNvSpPr/>
      </dsp:nvSpPr>
      <dsp:spPr>
        <a:xfrm>
          <a:off x="738220" y="2065346"/>
          <a:ext cx="485567" cy="987312"/>
        </a:xfrm>
        <a:custGeom>
          <a:avLst/>
          <a:gdLst/>
          <a:ahLst/>
          <a:cxnLst/>
          <a:rect l="0" t="0" r="0" b="0"/>
          <a:pathLst>
            <a:path>
              <a:moveTo>
                <a:pt x="0" y="0"/>
              </a:moveTo>
              <a:lnTo>
                <a:pt x="242783" y="0"/>
              </a:lnTo>
              <a:lnTo>
                <a:pt x="242783" y="987312"/>
              </a:lnTo>
              <a:lnTo>
                <a:pt x="485567" y="987312"/>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a:p>
      </dsp:txBody>
      <dsp:txXfrm>
        <a:off x="953498" y="2531496"/>
        <a:ext cx="55012" cy="55012"/>
      </dsp:txXfrm>
    </dsp:sp>
    <dsp:sp modelId="{12762D9E-E0E8-42ED-B80B-76C4CFAC1243}">
      <dsp:nvSpPr>
        <dsp:cNvPr id="0" name=""/>
        <dsp:cNvSpPr/>
      </dsp:nvSpPr>
      <dsp:spPr>
        <a:xfrm>
          <a:off x="738220" y="2019626"/>
          <a:ext cx="485567" cy="91440"/>
        </a:xfrm>
        <a:custGeom>
          <a:avLst/>
          <a:gdLst/>
          <a:ahLst/>
          <a:cxnLst/>
          <a:rect l="0" t="0" r="0" b="0"/>
          <a:pathLst>
            <a:path>
              <a:moveTo>
                <a:pt x="0" y="45720"/>
              </a:moveTo>
              <a:lnTo>
                <a:pt x="242783" y="45720"/>
              </a:lnTo>
              <a:lnTo>
                <a:pt x="242783" y="110256"/>
              </a:lnTo>
              <a:lnTo>
                <a:pt x="485567" y="110256"/>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a:p>
      </dsp:txBody>
      <dsp:txXfrm>
        <a:off x="968758" y="2053101"/>
        <a:ext cx="24491" cy="24491"/>
      </dsp:txXfrm>
    </dsp:sp>
    <dsp:sp modelId="{8BAE6332-E0F7-4CF0-A162-12A06E61EF26}">
      <dsp:nvSpPr>
        <dsp:cNvPr id="0" name=""/>
        <dsp:cNvSpPr/>
      </dsp:nvSpPr>
      <dsp:spPr>
        <a:xfrm>
          <a:off x="738220" y="1207107"/>
          <a:ext cx="485567" cy="858239"/>
        </a:xfrm>
        <a:custGeom>
          <a:avLst/>
          <a:gdLst/>
          <a:ahLst/>
          <a:cxnLst/>
          <a:rect l="0" t="0" r="0" b="0"/>
          <a:pathLst>
            <a:path>
              <a:moveTo>
                <a:pt x="0" y="858239"/>
              </a:moveTo>
              <a:lnTo>
                <a:pt x="242783" y="858239"/>
              </a:lnTo>
              <a:lnTo>
                <a:pt x="242783" y="0"/>
              </a:lnTo>
              <a:lnTo>
                <a:pt x="485567" y="0"/>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a:p>
      </dsp:txBody>
      <dsp:txXfrm>
        <a:off x="956352" y="1611575"/>
        <a:ext cx="49303" cy="49303"/>
      </dsp:txXfrm>
    </dsp:sp>
    <dsp:sp modelId="{466525ED-3B17-4AB5-AE7B-C5C8AF4EAE7F}">
      <dsp:nvSpPr>
        <dsp:cNvPr id="0" name=""/>
        <dsp:cNvSpPr/>
      </dsp:nvSpPr>
      <dsp:spPr>
        <a:xfrm rot="16200000">
          <a:off x="-1573575" y="1696236"/>
          <a:ext cx="3885372" cy="738220"/>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uk-UA" sz="2800" kern="1200" noProof="0" dirty="0" smtClean="0"/>
            <a:t>20 - всього працівників</a:t>
          </a:r>
          <a:endParaRPr lang="uk-UA" sz="2800" kern="1200" noProof="0" dirty="0"/>
        </a:p>
      </dsp:txBody>
      <dsp:txXfrm>
        <a:off x="-1573575" y="1696236"/>
        <a:ext cx="3885372" cy="738220"/>
      </dsp:txXfrm>
    </dsp:sp>
    <dsp:sp modelId="{0BF14D3E-6531-4F50-A028-3D62AA0FBCAD}">
      <dsp:nvSpPr>
        <dsp:cNvPr id="0" name=""/>
        <dsp:cNvSpPr/>
      </dsp:nvSpPr>
      <dsp:spPr>
        <a:xfrm>
          <a:off x="1223788" y="837996"/>
          <a:ext cx="2421364" cy="738220"/>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ru-RU" sz="2600" kern="1200"/>
            <a:t>13 - педагоги</a:t>
          </a:r>
        </a:p>
      </dsp:txBody>
      <dsp:txXfrm>
        <a:off x="1223788" y="837996"/>
        <a:ext cx="2421364" cy="738220"/>
      </dsp:txXfrm>
    </dsp:sp>
    <dsp:sp modelId="{0DCA3C76-0B85-4A18-B722-F1AB75805ED8}">
      <dsp:nvSpPr>
        <dsp:cNvPr id="0" name=""/>
        <dsp:cNvSpPr/>
      </dsp:nvSpPr>
      <dsp:spPr>
        <a:xfrm>
          <a:off x="1223788" y="1760772"/>
          <a:ext cx="2421364" cy="738220"/>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ru-RU" sz="2600" kern="1200" dirty="0" smtClean="0"/>
            <a:t>6 </a:t>
          </a:r>
          <a:r>
            <a:rPr lang="ru-RU" sz="2600" kern="1200" dirty="0"/>
            <a:t>- </a:t>
          </a:r>
          <a:r>
            <a:rPr lang="uk-UA" sz="2600" kern="1200" noProof="0" dirty="0" smtClean="0"/>
            <a:t>технічні працівники</a:t>
          </a:r>
          <a:endParaRPr lang="uk-UA" sz="2600" kern="1200" noProof="0" dirty="0"/>
        </a:p>
      </dsp:txBody>
      <dsp:txXfrm>
        <a:off x="1223788" y="1760772"/>
        <a:ext cx="2421364" cy="738220"/>
      </dsp:txXfrm>
    </dsp:sp>
    <dsp:sp modelId="{87ED2C21-83BE-4DAC-A0E2-26C7DFECC468}">
      <dsp:nvSpPr>
        <dsp:cNvPr id="0" name=""/>
        <dsp:cNvSpPr/>
      </dsp:nvSpPr>
      <dsp:spPr>
        <a:xfrm>
          <a:off x="1223788" y="2683548"/>
          <a:ext cx="2421364" cy="738220"/>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ru-RU" sz="2600" kern="1200" dirty="0"/>
            <a:t>1 - </a:t>
          </a:r>
          <a:r>
            <a:rPr lang="ru-RU" sz="2600" kern="1200" dirty="0" err="1"/>
            <a:t>медичний</a:t>
          </a:r>
          <a:r>
            <a:rPr lang="ru-RU" sz="2600" kern="1200" dirty="0"/>
            <a:t> </a:t>
          </a:r>
          <a:r>
            <a:rPr lang="ru-RU" sz="2600" kern="1200" dirty="0" err="1"/>
            <a:t>працівник</a:t>
          </a:r>
          <a:endParaRPr lang="ru-RU" sz="2600" kern="1200" dirty="0"/>
        </a:p>
      </dsp:txBody>
      <dsp:txXfrm>
        <a:off x="1223788" y="2683548"/>
        <a:ext cx="2421364" cy="738220"/>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верхнього колонтитула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Місце для дати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AD5230-D938-42DB-AE2A-A693AAC45F85}" type="datetimeFigureOut">
              <a:rPr lang="uk-UA" smtClean="0"/>
              <a:t>26.06.2023</a:t>
            </a:fld>
            <a:endParaRPr lang="uk-UA"/>
          </a:p>
        </p:txBody>
      </p:sp>
      <p:sp>
        <p:nvSpPr>
          <p:cNvPr id="4" name="Місце для зображення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Місце для нотаток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6" name="Місце для нижнього колонтитула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Місце для номера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F6A359-72DB-4540-8643-374B70966D66}" type="slidenum">
              <a:rPr lang="uk-UA" smtClean="0"/>
              <a:t>‹№›</a:t>
            </a:fld>
            <a:endParaRPr lang="uk-UA"/>
          </a:p>
        </p:txBody>
      </p:sp>
    </p:spTree>
    <p:extLst>
      <p:ext uri="{BB962C8B-B14F-4D97-AF65-F5344CB8AC3E}">
        <p14:creationId xmlns:p14="http://schemas.microsoft.com/office/powerpoint/2010/main" val="4233318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a:p>
        </p:txBody>
      </p:sp>
      <p:sp>
        <p:nvSpPr>
          <p:cNvPr id="4" name="Місце для номера слайда 3"/>
          <p:cNvSpPr>
            <a:spLocks noGrp="1"/>
          </p:cNvSpPr>
          <p:nvPr>
            <p:ph type="sldNum" sz="quarter" idx="5"/>
          </p:nvPr>
        </p:nvSpPr>
        <p:spPr/>
        <p:txBody>
          <a:bodyPr/>
          <a:lstStyle/>
          <a:p>
            <a:fld id="{B8796F01-7154-41E0-B48B-A6921757531A}" type="slidenum">
              <a:rPr lang="uk-UA" noProof="0" smtClean="0"/>
              <a:pPr/>
              <a:t>16</a:t>
            </a:fld>
            <a:endParaRPr lang="uk-UA" noProof="0"/>
          </a:p>
        </p:txBody>
      </p:sp>
    </p:spTree>
    <p:extLst>
      <p:ext uri="{BB962C8B-B14F-4D97-AF65-F5344CB8AC3E}">
        <p14:creationId xmlns:p14="http://schemas.microsoft.com/office/powerpoint/2010/main" val="41232843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ий слайд">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uk-UA" smtClean="0"/>
              <a:t>Зразок заголовка</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uk-UA" smtClean="0"/>
              <a:t>Клацніть, щоб редагувати стиль зразка підзаголовка</a:t>
            </a:r>
            <a:endParaRPr lang="en-US" dirty="0"/>
          </a:p>
        </p:txBody>
      </p:sp>
      <p:sp>
        <p:nvSpPr>
          <p:cNvPr id="4" name="Date Placeholder 3"/>
          <p:cNvSpPr>
            <a:spLocks noGrp="1"/>
          </p:cNvSpPr>
          <p:nvPr>
            <p:ph type="dt" sz="half" idx="10"/>
          </p:nvPr>
        </p:nvSpPr>
        <p:spPr/>
        <p:txBody>
          <a:bodyPr/>
          <a:lstStyle/>
          <a:p>
            <a:fld id="{74551E91-09F6-4281-94F9-375A2441B39B}" type="datetimeFigureOut">
              <a:rPr lang="uk-UA" smtClean="0"/>
              <a:t>26.06.2023</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8068BA46-E611-46A7-BAC0-C11927D2354A}" type="slidenum">
              <a:rPr lang="uk-UA" smtClean="0"/>
              <a:t>‹№›</a:t>
            </a:fld>
            <a:endParaRPr lang="uk-UA"/>
          </a:p>
        </p:txBody>
      </p:sp>
    </p:spTree>
    <p:extLst>
      <p:ext uri="{BB962C8B-B14F-4D97-AF65-F5344CB8AC3E}">
        <p14:creationId xmlns:p14="http://schemas.microsoft.com/office/powerpoint/2010/main" val="2031506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Назва та підпис">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uk-UA" smtClean="0"/>
              <a:t>Зразок заголовка</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smtClean="0"/>
              <a:t>Редагувати стиль зразка тексту</a:t>
            </a:r>
          </a:p>
        </p:txBody>
      </p:sp>
      <p:sp>
        <p:nvSpPr>
          <p:cNvPr id="4" name="Date Placeholder 3"/>
          <p:cNvSpPr>
            <a:spLocks noGrp="1"/>
          </p:cNvSpPr>
          <p:nvPr>
            <p:ph type="dt" sz="half" idx="10"/>
          </p:nvPr>
        </p:nvSpPr>
        <p:spPr/>
        <p:txBody>
          <a:bodyPr/>
          <a:lstStyle/>
          <a:p>
            <a:fld id="{74551E91-09F6-4281-94F9-375A2441B39B}" type="datetimeFigureOut">
              <a:rPr lang="uk-UA" smtClean="0"/>
              <a:t>26.06.2023</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8068BA46-E611-46A7-BAC0-C11927D2354A}" type="slidenum">
              <a:rPr lang="uk-UA" smtClean="0"/>
              <a:t>‹№›</a:t>
            </a:fld>
            <a:endParaRPr lang="uk-UA"/>
          </a:p>
        </p:txBody>
      </p:sp>
    </p:spTree>
    <p:extLst>
      <p:ext uri="{BB962C8B-B14F-4D97-AF65-F5344CB8AC3E}">
        <p14:creationId xmlns:p14="http://schemas.microsoft.com/office/powerpoint/2010/main" val="25444075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з підписом">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uk-UA" smtClean="0"/>
              <a:t>Зразок заголовка</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uk-UA" smtClean="0"/>
              <a:t>Редагувати стиль зразка тексту</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smtClean="0"/>
              <a:t>Редагувати стиль зразка тексту</a:t>
            </a:r>
          </a:p>
        </p:txBody>
      </p:sp>
      <p:sp>
        <p:nvSpPr>
          <p:cNvPr id="4" name="Date Placeholder 3"/>
          <p:cNvSpPr>
            <a:spLocks noGrp="1"/>
          </p:cNvSpPr>
          <p:nvPr>
            <p:ph type="dt" sz="half" idx="10"/>
          </p:nvPr>
        </p:nvSpPr>
        <p:spPr/>
        <p:txBody>
          <a:bodyPr/>
          <a:lstStyle/>
          <a:p>
            <a:fld id="{74551E91-09F6-4281-94F9-375A2441B39B}" type="datetimeFigureOut">
              <a:rPr lang="uk-UA" smtClean="0"/>
              <a:t>26.06.2023</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8068BA46-E611-46A7-BAC0-C11927D2354A}" type="slidenum">
              <a:rPr lang="uk-UA" smtClean="0"/>
              <a:t>‹№›</a:t>
            </a:fld>
            <a:endParaRPr lang="uk-UA"/>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061799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ка назви">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uk-UA" smtClean="0"/>
              <a:t>Зразок заголовка</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smtClean="0"/>
              <a:t>Редагувати стиль зразка тексту</a:t>
            </a:r>
          </a:p>
        </p:txBody>
      </p:sp>
      <p:sp>
        <p:nvSpPr>
          <p:cNvPr id="4" name="Date Placeholder 3"/>
          <p:cNvSpPr>
            <a:spLocks noGrp="1"/>
          </p:cNvSpPr>
          <p:nvPr>
            <p:ph type="dt" sz="half" idx="10"/>
          </p:nvPr>
        </p:nvSpPr>
        <p:spPr/>
        <p:txBody>
          <a:bodyPr/>
          <a:lstStyle/>
          <a:p>
            <a:fld id="{74551E91-09F6-4281-94F9-375A2441B39B}" type="datetimeFigureOut">
              <a:rPr lang="uk-UA" smtClean="0"/>
              <a:t>26.06.2023</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8068BA46-E611-46A7-BAC0-C11927D2354A}" type="slidenum">
              <a:rPr lang="uk-UA" smtClean="0"/>
              <a:t>‹№›</a:t>
            </a:fld>
            <a:endParaRPr lang="uk-UA"/>
          </a:p>
        </p:txBody>
      </p:sp>
    </p:spTree>
    <p:extLst>
      <p:ext uri="{BB962C8B-B14F-4D97-AF65-F5344CB8AC3E}">
        <p14:creationId xmlns:p14="http://schemas.microsoft.com/office/powerpoint/2010/main" val="11064561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ка назви цитати">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uk-UA" smtClean="0"/>
              <a:t>Зразок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uk-UA" smtClean="0"/>
              <a:t>Редагувати стиль зразка тексту</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smtClean="0"/>
              <a:t>Редагувати стиль зразка тексту</a:t>
            </a:r>
          </a:p>
        </p:txBody>
      </p:sp>
      <p:sp>
        <p:nvSpPr>
          <p:cNvPr id="4" name="Date Placeholder 3"/>
          <p:cNvSpPr>
            <a:spLocks noGrp="1"/>
          </p:cNvSpPr>
          <p:nvPr>
            <p:ph type="dt" sz="half" idx="10"/>
          </p:nvPr>
        </p:nvSpPr>
        <p:spPr/>
        <p:txBody>
          <a:bodyPr/>
          <a:lstStyle/>
          <a:p>
            <a:fld id="{74551E91-09F6-4281-94F9-375A2441B39B}" type="datetimeFigureOut">
              <a:rPr lang="uk-UA" smtClean="0"/>
              <a:t>26.06.2023</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8068BA46-E611-46A7-BAC0-C11927D2354A}" type="slidenum">
              <a:rPr lang="uk-UA" smtClean="0"/>
              <a:t>‹№›</a:t>
            </a:fld>
            <a:endParaRPr lang="uk-UA"/>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8053669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Істина/хибніст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uk-UA" smtClean="0"/>
              <a:t>Зразок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uk-UA" smtClean="0"/>
              <a:t>Редагувати стиль зразка тексту</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smtClean="0"/>
              <a:t>Редагувати стиль зразка тексту</a:t>
            </a:r>
          </a:p>
        </p:txBody>
      </p:sp>
      <p:sp>
        <p:nvSpPr>
          <p:cNvPr id="4" name="Date Placeholder 3"/>
          <p:cNvSpPr>
            <a:spLocks noGrp="1"/>
          </p:cNvSpPr>
          <p:nvPr>
            <p:ph type="dt" sz="half" idx="10"/>
          </p:nvPr>
        </p:nvSpPr>
        <p:spPr/>
        <p:txBody>
          <a:bodyPr/>
          <a:lstStyle/>
          <a:p>
            <a:fld id="{74551E91-09F6-4281-94F9-375A2441B39B}" type="datetimeFigureOut">
              <a:rPr lang="uk-UA" smtClean="0"/>
              <a:t>26.06.2023</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8068BA46-E611-46A7-BAC0-C11927D2354A}" type="slidenum">
              <a:rPr lang="uk-UA" smtClean="0"/>
              <a:t>‹№›</a:t>
            </a:fld>
            <a:endParaRPr lang="uk-UA"/>
          </a:p>
        </p:txBody>
      </p:sp>
    </p:spTree>
    <p:extLst>
      <p:ext uri="{BB962C8B-B14F-4D97-AF65-F5344CB8AC3E}">
        <p14:creationId xmlns:p14="http://schemas.microsoft.com/office/powerpoint/2010/main" val="8299201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smtClean="0"/>
              <a:t>Зразок заголовка</a:t>
            </a:r>
            <a:endParaRPr lang="en-US" dirty="0"/>
          </a:p>
        </p:txBody>
      </p:sp>
      <p:sp>
        <p:nvSpPr>
          <p:cNvPr id="3" name="Vertical Text Placeholder 2"/>
          <p:cNvSpPr>
            <a:spLocks noGrp="1"/>
          </p:cNvSpPr>
          <p:nvPr>
            <p:ph type="body" orient="vert" idx="1"/>
          </p:nvPr>
        </p:nvSpPr>
        <p:spPr/>
        <p:txBody>
          <a:bodyPr vert="eaVert"/>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4" name="Date Placeholder 3"/>
          <p:cNvSpPr>
            <a:spLocks noGrp="1"/>
          </p:cNvSpPr>
          <p:nvPr>
            <p:ph type="dt" sz="half" idx="10"/>
          </p:nvPr>
        </p:nvSpPr>
        <p:spPr/>
        <p:txBody>
          <a:bodyPr/>
          <a:lstStyle/>
          <a:p>
            <a:fld id="{74551E91-09F6-4281-94F9-375A2441B39B}" type="datetimeFigureOut">
              <a:rPr lang="uk-UA" smtClean="0"/>
              <a:t>26.06.2023</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8068BA46-E611-46A7-BAC0-C11927D2354A}" type="slidenum">
              <a:rPr lang="uk-UA" smtClean="0"/>
              <a:t>‹№›</a:t>
            </a:fld>
            <a:endParaRPr lang="uk-UA"/>
          </a:p>
        </p:txBody>
      </p:sp>
    </p:spTree>
    <p:extLst>
      <p:ext uri="{BB962C8B-B14F-4D97-AF65-F5344CB8AC3E}">
        <p14:creationId xmlns:p14="http://schemas.microsoft.com/office/powerpoint/2010/main" val="39004505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uk-UA" smtClean="0"/>
              <a:t>Зразок заголовка</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4" name="Date Placeholder 3"/>
          <p:cNvSpPr>
            <a:spLocks noGrp="1"/>
          </p:cNvSpPr>
          <p:nvPr>
            <p:ph type="dt" sz="half" idx="10"/>
          </p:nvPr>
        </p:nvSpPr>
        <p:spPr/>
        <p:txBody>
          <a:bodyPr/>
          <a:lstStyle/>
          <a:p>
            <a:fld id="{74551E91-09F6-4281-94F9-375A2441B39B}" type="datetimeFigureOut">
              <a:rPr lang="uk-UA" smtClean="0"/>
              <a:t>26.06.2023</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8068BA46-E611-46A7-BAC0-C11927D2354A}" type="slidenum">
              <a:rPr lang="uk-UA" smtClean="0"/>
              <a:t>‹№›</a:t>
            </a:fld>
            <a:endParaRPr lang="uk-UA"/>
          </a:p>
        </p:txBody>
      </p:sp>
    </p:spTree>
    <p:extLst>
      <p:ext uri="{BB962C8B-B14F-4D97-AF65-F5344CB8AC3E}">
        <p14:creationId xmlns:p14="http://schemas.microsoft.com/office/powerpoint/2010/main" val="8659032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ClipArt">
  <p:cSld name="Заголовок, текст і графік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p>
            <a:r>
              <a:rPr lang="uk-UA" smtClean="0"/>
              <a:t>Зразок заголовка</a:t>
            </a:r>
            <a:endParaRPr lang="uk-UA"/>
          </a:p>
        </p:txBody>
      </p:sp>
      <p:sp>
        <p:nvSpPr>
          <p:cNvPr id="3" name="Місце для тексту 2"/>
          <p:cNvSpPr>
            <a:spLocks noGrp="1"/>
          </p:cNvSpPr>
          <p:nvPr>
            <p:ph type="body" sz="half" idx="1"/>
          </p:nvPr>
        </p:nvSpPr>
        <p:spPr>
          <a:xfrm>
            <a:off x="609600" y="1600201"/>
            <a:ext cx="5384800" cy="4525963"/>
          </a:xfrm>
        </p:spPr>
        <p:txBody>
          <a:bodyPr/>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Покажчик місця заповнення для зображення з Інтернету 3"/>
          <p:cNvSpPr>
            <a:spLocks noGrp="1"/>
          </p:cNvSpPr>
          <p:nvPr>
            <p:ph type="clipArt" sz="half" idx="2"/>
          </p:nvPr>
        </p:nvSpPr>
        <p:spPr>
          <a:xfrm>
            <a:off x="6197600" y="1600201"/>
            <a:ext cx="5384800" cy="4525963"/>
          </a:xfrm>
        </p:spPr>
        <p:txBody>
          <a:bodyPr/>
          <a:lstStyle/>
          <a:p>
            <a:pPr lvl="0"/>
            <a:endParaRPr lang="uk-UA"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uk-UA"/>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uk-UA"/>
          </a:p>
        </p:txBody>
      </p:sp>
      <p:sp>
        <p:nvSpPr>
          <p:cNvPr id="7" name="Rectangle 6"/>
          <p:cNvSpPr>
            <a:spLocks noGrp="1" noChangeArrowheads="1"/>
          </p:cNvSpPr>
          <p:nvPr>
            <p:ph type="sldNum" sz="quarter" idx="12"/>
          </p:nvPr>
        </p:nvSpPr>
        <p:spPr>
          <a:ln/>
        </p:spPr>
        <p:txBody>
          <a:bodyPr/>
          <a:lstStyle>
            <a:lvl1pPr>
              <a:defRPr/>
            </a:lvl1pPr>
          </a:lstStyle>
          <a:p>
            <a:pPr>
              <a:defRPr/>
            </a:pPr>
            <a:fld id="{695030D9-9ECC-43E4-8DFD-A7B812E39447}" type="slidenum">
              <a:rPr lang="ru-RU" altLang="uk-UA"/>
              <a:pPr>
                <a:defRPr/>
              </a:pPr>
              <a:t>‹№›</a:t>
            </a:fld>
            <a:endParaRPr lang="ru-RU" altLang="uk-UA"/>
          </a:p>
        </p:txBody>
      </p:sp>
    </p:spTree>
    <p:extLst>
      <p:ext uri="{BB962C8B-B14F-4D97-AF65-F5344CB8AC3E}">
        <p14:creationId xmlns:p14="http://schemas.microsoft.com/office/powerpoint/2010/main" val="2960527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і об’єкт">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uk-UA" smtClean="0"/>
              <a:t>Зразок заголовка</a:t>
            </a:r>
            <a:endParaRPr lang="en-US" dirty="0"/>
          </a:p>
        </p:txBody>
      </p:sp>
      <p:sp>
        <p:nvSpPr>
          <p:cNvPr id="3" name="Content Placeholder 2"/>
          <p:cNvSpPr>
            <a:spLocks noGrp="1"/>
          </p:cNvSpPr>
          <p:nvPr>
            <p:ph idx="1"/>
          </p:nvPr>
        </p:nvSpPr>
        <p:spPr/>
        <p:txBody>
          <a:bodyPr/>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4" name="Date Placeholder 3"/>
          <p:cNvSpPr>
            <a:spLocks noGrp="1"/>
          </p:cNvSpPr>
          <p:nvPr>
            <p:ph type="dt" sz="half" idx="10"/>
          </p:nvPr>
        </p:nvSpPr>
        <p:spPr/>
        <p:txBody>
          <a:bodyPr/>
          <a:lstStyle/>
          <a:p>
            <a:fld id="{74551E91-09F6-4281-94F9-375A2441B39B}" type="datetimeFigureOut">
              <a:rPr lang="uk-UA" smtClean="0"/>
              <a:t>26.06.2023</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8068BA46-E611-46A7-BAC0-C11927D2354A}" type="slidenum">
              <a:rPr lang="uk-UA" smtClean="0"/>
              <a:t>‹№›</a:t>
            </a:fld>
            <a:endParaRPr lang="uk-UA"/>
          </a:p>
        </p:txBody>
      </p:sp>
    </p:spTree>
    <p:extLst>
      <p:ext uri="{BB962C8B-B14F-4D97-AF65-F5344CB8AC3E}">
        <p14:creationId xmlns:p14="http://schemas.microsoft.com/office/powerpoint/2010/main" val="1525458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озділу">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uk-UA" smtClean="0"/>
              <a:t>Зразок заголовка</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smtClean="0"/>
              <a:t>Редагувати стиль зразка тексту</a:t>
            </a:r>
          </a:p>
        </p:txBody>
      </p:sp>
      <p:sp>
        <p:nvSpPr>
          <p:cNvPr id="4" name="Date Placeholder 3"/>
          <p:cNvSpPr>
            <a:spLocks noGrp="1"/>
          </p:cNvSpPr>
          <p:nvPr>
            <p:ph type="dt" sz="half" idx="10"/>
          </p:nvPr>
        </p:nvSpPr>
        <p:spPr/>
        <p:txBody>
          <a:bodyPr/>
          <a:lstStyle/>
          <a:p>
            <a:fld id="{74551E91-09F6-4281-94F9-375A2441B39B}" type="datetimeFigureOut">
              <a:rPr lang="uk-UA" smtClean="0"/>
              <a:t>26.06.2023</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8068BA46-E611-46A7-BAC0-C11927D2354A}" type="slidenum">
              <a:rPr lang="uk-UA" smtClean="0"/>
              <a:t>‹№›</a:t>
            </a:fld>
            <a:endParaRPr lang="uk-UA"/>
          </a:p>
        </p:txBody>
      </p:sp>
    </p:spTree>
    <p:extLst>
      <p:ext uri="{BB962C8B-B14F-4D97-AF65-F5344CB8AC3E}">
        <p14:creationId xmlns:p14="http://schemas.microsoft.com/office/powerpoint/2010/main" val="23811817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smtClean="0"/>
              <a:t>Зразок заголовка</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5" name="Date Placeholder 4"/>
          <p:cNvSpPr>
            <a:spLocks noGrp="1"/>
          </p:cNvSpPr>
          <p:nvPr>
            <p:ph type="dt" sz="half" idx="10"/>
          </p:nvPr>
        </p:nvSpPr>
        <p:spPr/>
        <p:txBody>
          <a:bodyPr/>
          <a:lstStyle/>
          <a:p>
            <a:fld id="{74551E91-09F6-4281-94F9-375A2441B39B}" type="datetimeFigureOut">
              <a:rPr lang="uk-UA" smtClean="0"/>
              <a:t>26.06.2023</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8068BA46-E611-46A7-BAC0-C11927D2354A}" type="slidenum">
              <a:rPr lang="uk-UA" smtClean="0"/>
              <a:t>‹№›</a:t>
            </a:fld>
            <a:endParaRPr lang="uk-UA"/>
          </a:p>
        </p:txBody>
      </p:sp>
    </p:spTree>
    <p:extLst>
      <p:ext uri="{BB962C8B-B14F-4D97-AF65-F5344CB8AC3E}">
        <p14:creationId xmlns:p14="http://schemas.microsoft.com/office/powerpoint/2010/main" val="5566148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uk-UA" smtClean="0"/>
              <a:t>Зразок заголовка</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Редагувати стиль зразка тексту</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Редагувати стиль зразка тексту</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7" name="Date Placeholder 6"/>
          <p:cNvSpPr>
            <a:spLocks noGrp="1"/>
          </p:cNvSpPr>
          <p:nvPr>
            <p:ph type="dt" sz="half" idx="10"/>
          </p:nvPr>
        </p:nvSpPr>
        <p:spPr/>
        <p:txBody>
          <a:bodyPr/>
          <a:lstStyle/>
          <a:p>
            <a:fld id="{74551E91-09F6-4281-94F9-375A2441B39B}" type="datetimeFigureOut">
              <a:rPr lang="uk-UA" smtClean="0"/>
              <a:t>26.06.2023</a:t>
            </a:fld>
            <a:endParaRPr lang="uk-UA"/>
          </a:p>
        </p:txBody>
      </p:sp>
      <p:sp>
        <p:nvSpPr>
          <p:cNvPr id="8" name="Footer Placeholder 7"/>
          <p:cNvSpPr>
            <a:spLocks noGrp="1"/>
          </p:cNvSpPr>
          <p:nvPr>
            <p:ph type="ftr" sz="quarter" idx="11"/>
          </p:nvPr>
        </p:nvSpPr>
        <p:spPr/>
        <p:txBody>
          <a:bodyPr/>
          <a:lstStyle/>
          <a:p>
            <a:endParaRPr lang="uk-UA"/>
          </a:p>
        </p:txBody>
      </p:sp>
      <p:sp>
        <p:nvSpPr>
          <p:cNvPr id="9" name="Slide Number Placeholder 8"/>
          <p:cNvSpPr>
            <a:spLocks noGrp="1"/>
          </p:cNvSpPr>
          <p:nvPr>
            <p:ph type="sldNum" sz="quarter" idx="12"/>
          </p:nvPr>
        </p:nvSpPr>
        <p:spPr/>
        <p:txBody>
          <a:bodyPr/>
          <a:lstStyle/>
          <a:p>
            <a:fld id="{8068BA46-E611-46A7-BAC0-C11927D2354A}" type="slidenum">
              <a:rPr lang="uk-UA" smtClean="0"/>
              <a:t>‹№›</a:t>
            </a:fld>
            <a:endParaRPr lang="uk-UA"/>
          </a:p>
        </p:txBody>
      </p:sp>
    </p:spTree>
    <p:extLst>
      <p:ext uri="{BB962C8B-B14F-4D97-AF65-F5344CB8AC3E}">
        <p14:creationId xmlns:p14="http://schemas.microsoft.com/office/powerpoint/2010/main" val="23267333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uk-UA" smtClean="0"/>
              <a:t>Зразок заголовка</a:t>
            </a:r>
            <a:endParaRPr lang="en-US" dirty="0"/>
          </a:p>
        </p:txBody>
      </p:sp>
      <p:sp>
        <p:nvSpPr>
          <p:cNvPr id="3" name="Date Placeholder 2"/>
          <p:cNvSpPr>
            <a:spLocks noGrp="1"/>
          </p:cNvSpPr>
          <p:nvPr>
            <p:ph type="dt" sz="half" idx="10"/>
          </p:nvPr>
        </p:nvSpPr>
        <p:spPr/>
        <p:txBody>
          <a:bodyPr/>
          <a:lstStyle/>
          <a:p>
            <a:fld id="{74551E91-09F6-4281-94F9-375A2441B39B}" type="datetimeFigureOut">
              <a:rPr lang="uk-UA" smtClean="0"/>
              <a:t>26.06.2023</a:t>
            </a:fld>
            <a:endParaRPr lang="uk-UA"/>
          </a:p>
        </p:txBody>
      </p:sp>
      <p:sp>
        <p:nvSpPr>
          <p:cNvPr id="4" name="Footer Placeholder 3"/>
          <p:cNvSpPr>
            <a:spLocks noGrp="1"/>
          </p:cNvSpPr>
          <p:nvPr>
            <p:ph type="ftr" sz="quarter" idx="11"/>
          </p:nvPr>
        </p:nvSpPr>
        <p:spPr/>
        <p:txBody>
          <a:bodyPr/>
          <a:lstStyle/>
          <a:p>
            <a:endParaRPr lang="uk-UA"/>
          </a:p>
        </p:txBody>
      </p:sp>
      <p:sp>
        <p:nvSpPr>
          <p:cNvPr id="5" name="Slide Number Placeholder 4"/>
          <p:cNvSpPr>
            <a:spLocks noGrp="1"/>
          </p:cNvSpPr>
          <p:nvPr>
            <p:ph type="sldNum" sz="quarter" idx="12"/>
          </p:nvPr>
        </p:nvSpPr>
        <p:spPr/>
        <p:txBody>
          <a:bodyPr/>
          <a:lstStyle/>
          <a:p>
            <a:fld id="{8068BA46-E611-46A7-BAC0-C11927D2354A}" type="slidenum">
              <a:rPr lang="uk-UA" smtClean="0"/>
              <a:t>‹№›</a:t>
            </a:fld>
            <a:endParaRPr lang="uk-UA"/>
          </a:p>
        </p:txBody>
      </p:sp>
    </p:spTree>
    <p:extLst>
      <p:ext uri="{BB962C8B-B14F-4D97-AF65-F5344CB8AC3E}">
        <p14:creationId xmlns:p14="http://schemas.microsoft.com/office/powerpoint/2010/main" val="9573670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551E91-09F6-4281-94F9-375A2441B39B}" type="datetimeFigureOut">
              <a:rPr lang="uk-UA" smtClean="0"/>
              <a:t>26.06.2023</a:t>
            </a:fld>
            <a:endParaRPr lang="uk-UA"/>
          </a:p>
        </p:txBody>
      </p:sp>
      <p:sp>
        <p:nvSpPr>
          <p:cNvPr id="3" name="Footer Placeholder 2"/>
          <p:cNvSpPr>
            <a:spLocks noGrp="1"/>
          </p:cNvSpPr>
          <p:nvPr>
            <p:ph type="ftr" sz="quarter" idx="11"/>
          </p:nvPr>
        </p:nvSpPr>
        <p:spPr/>
        <p:txBody>
          <a:bodyPr/>
          <a:lstStyle/>
          <a:p>
            <a:endParaRPr lang="uk-UA"/>
          </a:p>
        </p:txBody>
      </p:sp>
      <p:sp>
        <p:nvSpPr>
          <p:cNvPr id="4" name="Slide Number Placeholder 3"/>
          <p:cNvSpPr>
            <a:spLocks noGrp="1"/>
          </p:cNvSpPr>
          <p:nvPr>
            <p:ph type="sldNum" sz="quarter" idx="12"/>
          </p:nvPr>
        </p:nvSpPr>
        <p:spPr/>
        <p:txBody>
          <a:bodyPr/>
          <a:lstStyle/>
          <a:p>
            <a:fld id="{8068BA46-E611-46A7-BAC0-C11927D2354A}" type="slidenum">
              <a:rPr lang="uk-UA" smtClean="0"/>
              <a:t>‹№›</a:t>
            </a:fld>
            <a:endParaRPr lang="uk-UA"/>
          </a:p>
        </p:txBody>
      </p:sp>
    </p:spTree>
    <p:extLst>
      <p:ext uri="{BB962C8B-B14F-4D97-AF65-F5344CB8AC3E}">
        <p14:creationId xmlns:p14="http://schemas.microsoft.com/office/powerpoint/2010/main" val="201969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Вміст із підписом">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uk-UA" smtClean="0"/>
              <a:t>Зразок заголовка</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uk-UA" smtClean="0"/>
              <a:t>Редагувати стиль зразка тексту</a:t>
            </a:r>
          </a:p>
        </p:txBody>
      </p:sp>
      <p:sp>
        <p:nvSpPr>
          <p:cNvPr id="5" name="Date Placeholder 4"/>
          <p:cNvSpPr>
            <a:spLocks noGrp="1"/>
          </p:cNvSpPr>
          <p:nvPr>
            <p:ph type="dt" sz="half" idx="10"/>
          </p:nvPr>
        </p:nvSpPr>
        <p:spPr/>
        <p:txBody>
          <a:bodyPr/>
          <a:lstStyle/>
          <a:p>
            <a:fld id="{74551E91-09F6-4281-94F9-375A2441B39B}" type="datetimeFigureOut">
              <a:rPr lang="uk-UA" smtClean="0"/>
              <a:t>26.06.2023</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8068BA46-E611-46A7-BAC0-C11927D2354A}" type="slidenum">
              <a:rPr lang="uk-UA" smtClean="0"/>
              <a:t>‹№›</a:t>
            </a:fld>
            <a:endParaRPr lang="uk-UA"/>
          </a:p>
        </p:txBody>
      </p:sp>
    </p:spTree>
    <p:extLst>
      <p:ext uri="{BB962C8B-B14F-4D97-AF65-F5344CB8AC3E}">
        <p14:creationId xmlns:p14="http://schemas.microsoft.com/office/powerpoint/2010/main" val="3697495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Зображення з підписом">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uk-UA" smtClean="0"/>
              <a:t>Зразок заголовка</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uk-UA" smtClean="0"/>
              <a:t>Клацніть піктограму, щоб додати зображення</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Редагувати стиль зразка тексту</a:t>
            </a:r>
          </a:p>
        </p:txBody>
      </p:sp>
      <p:sp>
        <p:nvSpPr>
          <p:cNvPr id="5" name="Date Placeholder 4"/>
          <p:cNvSpPr>
            <a:spLocks noGrp="1"/>
          </p:cNvSpPr>
          <p:nvPr>
            <p:ph type="dt" sz="half" idx="10"/>
          </p:nvPr>
        </p:nvSpPr>
        <p:spPr/>
        <p:txBody>
          <a:bodyPr/>
          <a:lstStyle/>
          <a:p>
            <a:fld id="{74551E91-09F6-4281-94F9-375A2441B39B}" type="datetimeFigureOut">
              <a:rPr lang="uk-UA" smtClean="0"/>
              <a:t>26.06.2023</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8068BA46-E611-46A7-BAC0-C11927D2354A}" type="slidenum">
              <a:rPr lang="uk-UA" smtClean="0"/>
              <a:t>‹№›</a:t>
            </a:fld>
            <a:endParaRPr lang="uk-UA"/>
          </a:p>
        </p:txBody>
      </p:sp>
    </p:spTree>
    <p:extLst>
      <p:ext uri="{BB962C8B-B14F-4D97-AF65-F5344CB8AC3E}">
        <p14:creationId xmlns:p14="http://schemas.microsoft.com/office/powerpoint/2010/main" val="27402344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uk-UA" smtClean="0"/>
              <a:t>Зразок заголовка</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4551E91-09F6-4281-94F9-375A2441B39B}" type="datetimeFigureOut">
              <a:rPr lang="uk-UA" smtClean="0"/>
              <a:t>26.06.2023</a:t>
            </a:fld>
            <a:endParaRPr lang="uk-UA"/>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uk-UA"/>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8068BA46-E611-46A7-BAC0-C11927D2354A}" type="slidenum">
              <a:rPr lang="uk-UA" smtClean="0"/>
              <a:t>‹№›</a:t>
            </a:fld>
            <a:endParaRPr lang="uk-UA"/>
          </a:p>
        </p:txBody>
      </p:sp>
    </p:spTree>
    <p:extLst>
      <p:ext uri="{BB962C8B-B14F-4D97-AF65-F5344CB8AC3E}">
        <p14:creationId xmlns:p14="http://schemas.microsoft.com/office/powerpoint/2010/main" val="42635850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onechko-vv.dytsadok.org.ua/"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chart" Target="../charts/chart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7.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3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mailto:sonechkotri@gmail.com" TargetMode="Externa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209800" y="2130426"/>
            <a:ext cx="7772400" cy="1470025"/>
          </a:xfrm>
        </p:spPr>
        <p:txBody>
          <a:bodyPr anchor="ctr"/>
          <a:lstStyle/>
          <a:p>
            <a:pPr eaLnBrk="1" hangingPunct="1"/>
            <a:endParaRPr lang="uk-UA" altLang="uk-UA" sz="4400"/>
          </a:p>
        </p:txBody>
      </p:sp>
      <p:sp>
        <p:nvSpPr>
          <p:cNvPr id="2051" name="Rectangle 3"/>
          <p:cNvSpPr>
            <a:spLocks noGrp="1" noChangeArrowheads="1"/>
          </p:cNvSpPr>
          <p:nvPr>
            <p:ph type="subTitle" idx="1"/>
          </p:nvPr>
        </p:nvSpPr>
        <p:spPr>
          <a:xfrm>
            <a:off x="2895600" y="3886200"/>
            <a:ext cx="6400800" cy="1752600"/>
          </a:xfrm>
        </p:spPr>
        <p:txBody>
          <a:bodyPr/>
          <a:lstStyle/>
          <a:p>
            <a:pPr eaLnBrk="1" hangingPunct="1"/>
            <a:endParaRPr lang="uk-UA" altLang="uk-UA" sz="3200"/>
          </a:p>
        </p:txBody>
      </p:sp>
      <p:pic>
        <p:nvPicPr>
          <p:cNvPr id="2052" name="Picture 4" descr="1357c2724c5106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1"/>
            <a:ext cx="9324975" cy="6854825"/>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53" name="WordArt 5"/>
          <p:cNvSpPr>
            <a:spLocks noChangeArrowheads="1" noChangeShapeType="1" noTextEdit="1"/>
          </p:cNvSpPr>
          <p:nvPr/>
        </p:nvSpPr>
        <p:spPr bwMode="auto">
          <a:xfrm>
            <a:off x="2424114" y="476250"/>
            <a:ext cx="7775575" cy="2520950"/>
          </a:xfrm>
          <a:prstGeom prst="rect">
            <a:avLst/>
          </a:prstGeom>
        </p:spPr>
        <p:txBody>
          <a:bodyPr wrap="none" fromWordArt="1">
            <a:prstTxWarp prst="textPlain">
              <a:avLst>
                <a:gd name="adj" fmla="val 50000"/>
              </a:avLst>
            </a:prstTxWarp>
          </a:bodyPr>
          <a:lstStyle/>
          <a:p>
            <a:pPr algn="ctr"/>
            <a:r>
              <a:rPr lang="ru-RU" sz="3600" kern="10" dirty="0" err="1">
                <a:ln w="12700">
                  <a:solidFill>
                    <a:schemeClr val="tx1"/>
                  </a:solidFill>
                  <a:round/>
                  <a:headEnd/>
                  <a:tailEnd/>
                </a:ln>
                <a:solidFill>
                  <a:srgbClr val="008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Звіт</a:t>
            </a:r>
            <a:r>
              <a:rPr lang="ru-RU" sz="3600" kern="10" dirty="0">
                <a:ln w="12700">
                  <a:solidFill>
                    <a:schemeClr val="tx1"/>
                  </a:solidFill>
                  <a:round/>
                  <a:headEnd/>
                  <a:tailEnd/>
                </a:ln>
                <a:solidFill>
                  <a:srgbClr val="008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директора</a:t>
            </a:r>
          </a:p>
          <a:p>
            <a:pPr algn="ctr"/>
            <a:r>
              <a:rPr lang="ru-RU" sz="3600" kern="10" dirty="0" err="1">
                <a:ln w="12700">
                  <a:solidFill>
                    <a:schemeClr val="tx1"/>
                  </a:solidFill>
                  <a:round/>
                  <a:headEnd/>
                  <a:tailEnd/>
                </a:ln>
                <a:solidFill>
                  <a:srgbClr val="008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комунального</a:t>
            </a:r>
            <a:r>
              <a:rPr lang="ru-RU" sz="3600" kern="10" dirty="0">
                <a:ln w="12700">
                  <a:solidFill>
                    <a:schemeClr val="tx1"/>
                  </a:solidFill>
                  <a:round/>
                  <a:headEnd/>
                  <a:tailEnd/>
                </a:ln>
                <a:solidFill>
                  <a:srgbClr val="008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закладу</a:t>
            </a:r>
          </a:p>
          <a:p>
            <a:pPr algn="ctr"/>
            <a:r>
              <a:rPr lang="ru-RU" sz="3600" kern="10" dirty="0">
                <a:ln w="12700">
                  <a:solidFill>
                    <a:schemeClr val="tx1"/>
                  </a:solidFill>
                  <a:round/>
                  <a:headEnd/>
                  <a:tailEnd/>
                </a:ln>
                <a:solidFill>
                  <a:srgbClr val="008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"Заклад </a:t>
            </a:r>
            <a:r>
              <a:rPr lang="ru-RU" sz="3600" kern="10" dirty="0" err="1">
                <a:ln w="12700">
                  <a:solidFill>
                    <a:schemeClr val="tx1"/>
                  </a:solidFill>
                  <a:round/>
                  <a:headEnd/>
                  <a:tailEnd/>
                </a:ln>
                <a:solidFill>
                  <a:srgbClr val="008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дошкільної</a:t>
            </a:r>
            <a:r>
              <a:rPr lang="ru-RU" sz="3600" kern="10" dirty="0">
                <a:ln w="12700">
                  <a:solidFill>
                    <a:schemeClr val="tx1"/>
                  </a:solidFill>
                  <a:round/>
                  <a:headEnd/>
                  <a:tailEnd/>
                </a:ln>
                <a:solidFill>
                  <a:srgbClr val="008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ru-RU" sz="3600" kern="10" dirty="0" err="1">
                <a:ln w="12700">
                  <a:solidFill>
                    <a:schemeClr val="tx1"/>
                  </a:solidFill>
                  <a:round/>
                  <a:headEnd/>
                  <a:tailEnd/>
                </a:ln>
                <a:solidFill>
                  <a:srgbClr val="008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освіти</a:t>
            </a:r>
            <a:r>
              <a:rPr lang="ru-RU" sz="3600" kern="10" dirty="0">
                <a:ln w="12700">
                  <a:solidFill>
                    <a:schemeClr val="tx1"/>
                  </a:solidFill>
                  <a:round/>
                  <a:headEnd/>
                  <a:tailEnd/>
                </a:ln>
                <a:solidFill>
                  <a:srgbClr val="008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(дитячий садок)</a:t>
            </a:r>
          </a:p>
          <a:p>
            <a:pPr algn="ctr"/>
            <a:r>
              <a:rPr lang="ru-RU" sz="3600" kern="10" dirty="0">
                <a:ln w="12700">
                  <a:solidFill>
                    <a:schemeClr val="tx1"/>
                  </a:solidFill>
                  <a:round/>
                  <a:headEnd/>
                  <a:tailEnd/>
                </a:ln>
                <a:solidFill>
                  <a:srgbClr val="008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№3 "Сонечко"</a:t>
            </a:r>
            <a:endParaRPr lang="uk-UA" sz="3600" kern="10" dirty="0">
              <a:ln w="12700">
                <a:solidFill>
                  <a:schemeClr val="tx1"/>
                </a:solidFill>
                <a:round/>
                <a:headEnd/>
                <a:tailEnd/>
              </a:ln>
              <a:solidFill>
                <a:srgbClr val="008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sp>
        <p:nvSpPr>
          <p:cNvPr id="2054" name="WordArt 6"/>
          <p:cNvSpPr>
            <a:spLocks noChangeArrowheads="1" noChangeShapeType="1" noTextEdit="1"/>
          </p:cNvSpPr>
          <p:nvPr/>
        </p:nvSpPr>
        <p:spPr bwMode="auto">
          <a:xfrm>
            <a:off x="3935414" y="3429000"/>
            <a:ext cx="4681537" cy="431800"/>
          </a:xfrm>
          <a:prstGeom prst="rect">
            <a:avLst/>
          </a:prstGeom>
        </p:spPr>
        <p:txBody>
          <a:bodyPr wrap="none" fromWordArt="1">
            <a:prstTxWarp prst="textPlain">
              <a:avLst>
                <a:gd name="adj" fmla="val 50000"/>
              </a:avLst>
            </a:prstTxWarp>
          </a:bodyPr>
          <a:lstStyle/>
          <a:p>
            <a:pPr algn="ctr"/>
            <a:r>
              <a:rPr lang="uk-UA" sz="3600" i="1" kern="10">
                <a:ln w="12700">
                  <a:solidFill>
                    <a:schemeClr val="tx1"/>
                  </a:solidFill>
                  <a:round/>
                  <a:headEnd/>
                  <a:tailEnd/>
                </a:ln>
                <a:solidFill>
                  <a:srgbClr val="008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Ростопчиної Н.В.</a:t>
            </a:r>
          </a:p>
        </p:txBody>
      </p:sp>
      <p:sp>
        <p:nvSpPr>
          <p:cNvPr id="2055" name="WordArt 7"/>
          <p:cNvSpPr>
            <a:spLocks noChangeArrowheads="1" noChangeShapeType="1" noTextEdit="1"/>
          </p:cNvSpPr>
          <p:nvPr/>
        </p:nvSpPr>
        <p:spPr bwMode="auto">
          <a:xfrm>
            <a:off x="7535864" y="5876926"/>
            <a:ext cx="2738437" cy="358775"/>
          </a:xfrm>
          <a:prstGeom prst="rect">
            <a:avLst/>
          </a:prstGeom>
        </p:spPr>
        <p:txBody>
          <a:bodyPr wrap="none" fromWordArt="1">
            <a:prstTxWarp prst="textPlain">
              <a:avLst>
                <a:gd name="adj" fmla="val 50000"/>
              </a:avLst>
            </a:prstTxWarp>
          </a:bodyPr>
          <a:lstStyle/>
          <a:p>
            <a:pPr algn="ctr"/>
            <a:r>
              <a:rPr lang="uk-UA" sz="3600" kern="10" dirty="0" smtClean="0">
                <a:ln w="12700">
                  <a:solidFill>
                    <a:schemeClr val="tx1"/>
                  </a:solidFill>
                  <a:round/>
                  <a:headEnd/>
                  <a:tailEnd/>
                </a:ln>
                <a:solidFill>
                  <a:srgbClr val="008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09.06.2023 </a:t>
            </a:r>
            <a:r>
              <a:rPr lang="uk-UA" sz="3600" kern="10" dirty="0">
                <a:ln w="12700">
                  <a:solidFill>
                    <a:schemeClr val="tx1"/>
                  </a:solidFill>
                  <a:round/>
                  <a:headEnd/>
                  <a:tailEnd/>
                </a:ln>
                <a:solidFill>
                  <a:srgbClr val="008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р.</a:t>
            </a:r>
          </a:p>
        </p:txBody>
      </p:sp>
    </p:spTree>
    <p:extLst>
      <p:ext uri="{BB962C8B-B14F-4D97-AF65-F5344CB8AC3E}">
        <p14:creationId xmlns:p14="http://schemas.microsoft.com/office/powerpoint/2010/main" val="25530976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29260" y="270261"/>
            <a:ext cx="10218420" cy="461665"/>
          </a:xfrm>
          <a:prstGeom prst="rect">
            <a:avLst/>
          </a:prstGeom>
        </p:spPr>
        <p:txBody>
          <a:bodyPr wrap="square">
            <a:spAutoFit/>
          </a:bodyPr>
          <a:lstStyle/>
          <a:p>
            <a:pPr algn="just"/>
            <a:r>
              <a:rPr lang="en-US" sz="2400" dirty="0" smtClean="0">
                <a:latin typeface="Times New Roman" panose="02020603050405020304" pitchFamily="18" charset="0"/>
                <a:cs typeface="Times New Roman" panose="02020603050405020304" pitchFamily="18" charset="0"/>
              </a:rPr>
              <a:t>   </a:t>
            </a:r>
            <a:endParaRPr lang="ru-RU" sz="2000" dirty="0">
              <a:effectLst/>
              <a:latin typeface="Times New Roman" panose="02020603050405020304" pitchFamily="18" charset="0"/>
              <a:ea typeface="Times New Roman" panose="02020603050405020304" pitchFamily="18" charset="0"/>
            </a:endParaRPr>
          </a:p>
        </p:txBody>
      </p:sp>
      <p:sp>
        <p:nvSpPr>
          <p:cNvPr id="4" name="Прямоугольник 1"/>
          <p:cNvSpPr/>
          <p:nvPr/>
        </p:nvSpPr>
        <p:spPr>
          <a:xfrm>
            <a:off x="429260" y="270261"/>
            <a:ext cx="10218420" cy="2662267"/>
          </a:xfrm>
          <a:prstGeom prst="rect">
            <a:avLst/>
          </a:prstGeom>
        </p:spPr>
        <p:txBody>
          <a:bodyPr wrap="square">
            <a:spAutoFit/>
          </a:bodyPr>
          <a:lstStyle/>
          <a:p>
            <a:pPr algn="just"/>
            <a:r>
              <a:rPr lang="uk-UA" sz="2400" dirty="0">
                <a:latin typeface="Times New Roman" panose="02020603050405020304" pitchFamily="18" charset="0"/>
                <a:cs typeface="Times New Roman" panose="02020603050405020304" pitchFamily="18" charset="0"/>
              </a:rPr>
              <a:t>Головним критерієм став стан готовності </a:t>
            </a:r>
            <a:r>
              <a:rPr lang="uk-UA" sz="2400" dirty="0" err="1">
                <a:latin typeface="Times New Roman" panose="02020603050405020304" pitchFamily="18" charset="0"/>
                <a:cs typeface="Times New Roman" panose="02020603050405020304" pitchFamily="18" charset="0"/>
              </a:rPr>
              <a:t>укриттів</a:t>
            </a:r>
            <a:r>
              <a:rPr lang="uk-UA" sz="2400" dirty="0">
                <a:latin typeface="Times New Roman" panose="02020603050405020304" pitchFamily="18" charset="0"/>
                <a:cs typeface="Times New Roman" panose="02020603050405020304" pitchFamily="18" charset="0"/>
              </a:rPr>
              <a:t>.</a:t>
            </a:r>
          </a:p>
          <a:p>
            <a:pPr algn="just"/>
            <a:r>
              <a:rPr lang="uk-UA" sz="2400" dirty="0">
                <a:latin typeface="Times New Roman" panose="02020603050405020304" pitchFamily="18" charset="0"/>
                <a:cs typeface="Times New Roman" panose="02020603050405020304" pitchFamily="18" charset="0"/>
              </a:rPr>
              <a:t>Першочергово почали відвідувати садок  діти, у яких працюючими є двоє батьків, діти з неповних сімей, а також діти з особливими освітніми потребами, де батько є учасником бойових дій, багатодітні сім’ї. </a:t>
            </a:r>
          </a:p>
          <a:p>
            <a:pPr algn="just"/>
            <a:r>
              <a:rPr lang="uk-UA" sz="2400" dirty="0">
                <a:latin typeface="Times New Roman" panose="02020603050405020304" pitchFamily="18" charset="0"/>
                <a:cs typeface="Times New Roman" panose="02020603050405020304" pitchFamily="18" charset="0"/>
              </a:rPr>
              <a:t>Групи сформовані з розрахунку 10-12 дітей на одну групу</a:t>
            </a:r>
            <a:r>
              <a:rPr lang="uk-UA" sz="2400" dirty="0" smtClean="0">
                <a:latin typeface="Times New Roman" panose="02020603050405020304" pitchFamily="18" charset="0"/>
                <a:cs typeface="Times New Roman" panose="02020603050405020304" pitchFamily="18" charset="0"/>
              </a:rPr>
              <a:t>.</a:t>
            </a:r>
            <a:endParaRPr lang="en-US" sz="2400" dirty="0" smtClean="0">
              <a:latin typeface="Times New Roman" panose="02020603050405020304" pitchFamily="18" charset="0"/>
              <a:cs typeface="Times New Roman" panose="02020603050405020304" pitchFamily="18" charset="0"/>
            </a:endParaRPr>
          </a:p>
          <a:p>
            <a:pPr algn="just"/>
            <a:endParaRPr lang="uk-UA" sz="2400" dirty="0">
              <a:latin typeface="Times New Roman" panose="02020603050405020304" pitchFamily="18" charset="0"/>
              <a:cs typeface="Times New Roman" panose="02020603050405020304" pitchFamily="18" charset="0"/>
            </a:endParaRPr>
          </a:p>
          <a:p>
            <a:pPr algn="just">
              <a:lnSpc>
                <a:spcPct val="115000"/>
              </a:lnSpc>
              <a:spcAft>
                <a:spcPts val="0"/>
              </a:spcAft>
            </a:pPr>
            <a:endParaRPr lang="ru-RU" sz="2000" dirty="0">
              <a:effectLst/>
              <a:latin typeface="Times New Roman" panose="02020603050405020304" pitchFamily="18" charset="0"/>
              <a:ea typeface="Times New Roman" panose="02020603050405020304" pitchFamily="18" charset="0"/>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353" y="2422235"/>
            <a:ext cx="2599459" cy="3465945"/>
          </a:xfrm>
          <a:prstGeom prst="rect">
            <a:avLst/>
          </a:prstGeom>
        </p:spPr>
      </p:pic>
      <p:pic>
        <p:nvPicPr>
          <p:cNvPr id="6" name="Рисунок 5"/>
          <p:cNvPicPr>
            <a:picLocks noChangeAspect="1"/>
          </p:cNvPicPr>
          <p:nvPr/>
        </p:nvPicPr>
        <p:blipFill rotWithShape="1">
          <a:blip r:embed="rId3" cstate="print">
            <a:extLst>
              <a:ext uri="{28A0092B-C50C-407E-A947-70E740481C1C}">
                <a14:useLocalDpi xmlns:a14="http://schemas.microsoft.com/office/drawing/2010/main" val="0"/>
              </a:ext>
            </a:extLst>
          </a:blip>
          <a:srcRect l="30570" t="17460"/>
          <a:stretch/>
        </p:blipFill>
        <p:spPr>
          <a:xfrm>
            <a:off x="3698788" y="2621759"/>
            <a:ext cx="2293907" cy="3636069"/>
          </a:xfrm>
          <a:prstGeom prst="rect">
            <a:avLst/>
          </a:prstGeom>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17672" y="2594262"/>
            <a:ext cx="5278582" cy="3958937"/>
          </a:xfrm>
          <a:prstGeom prst="rect">
            <a:avLst/>
          </a:prstGeom>
        </p:spPr>
      </p:pic>
    </p:spTree>
    <p:extLst>
      <p:ext uri="{BB962C8B-B14F-4D97-AF65-F5344CB8AC3E}">
        <p14:creationId xmlns:p14="http://schemas.microsoft.com/office/powerpoint/2010/main" val="26106654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29260" y="270261"/>
            <a:ext cx="10820631" cy="5986254"/>
          </a:xfrm>
          <a:prstGeom prst="rect">
            <a:avLst/>
          </a:prstGeom>
        </p:spPr>
        <p:txBody>
          <a:bodyPr wrap="square">
            <a:spAutoFit/>
          </a:bodyPr>
          <a:lstStyle/>
          <a:p>
            <a:pPr algn="just"/>
            <a:r>
              <a:rPr lang="en-US" sz="2400" dirty="0" smtClean="0">
                <a:latin typeface="Times New Roman" panose="02020603050405020304" pitchFamily="18" charset="0"/>
                <a:cs typeface="Times New Roman" panose="02020603050405020304" pitchFamily="18" charset="0"/>
              </a:rPr>
              <a:t>   </a:t>
            </a:r>
            <a:r>
              <a:rPr lang="uk-UA" sz="2400" dirty="0" smtClean="0">
                <a:latin typeface="Times New Roman" panose="02020603050405020304" pitchFamily="18" charset="0"/>
                <a:cs typeface="Times New Roman" panose="02020603050405020304" pitchFamily="18" charset="0"/>
              </a:rPr>
              <a:t>На </a:t>
            </a:r>
            <a:r>
              <a:rPr lang="uk-UA" sz="2400" dirty="0">
                <a:latin typeface="Times New Roman" panose="02020603050405020304" pitchFamily="18" charset="0"/>
                <a:cs typeface="Times New Roman" panose="02020603050405020304" pitchFamily="18" charset="0"/>
              </a:rPr>
              <a:t>сьогоднішній день щоденна відвідуваність становить приблизно </a:t>
            </a:r>
            <a:r>
              <a:rPr lang="en-US" sz="2400" dirty="0" smtClean="0">
                <a:latin typeface="Times New Roman" panose="02020603050405020304" pitchFamily="18" charset="0"/>
                <a:cs typeface="Times New Roman" panose="02020603050405020304" pitchFamily="18" charset="0"/>
              </a:rPr>
              <a:t>35</a:t>
            </a:r>
            <a:r>
              <a:rPr lang="uk-UA" sz="2400" dirty="0" smtClean="0">
                <a:latin typeface="Times New Roman" panose="02020603050405020304" pitchFamily="18" charset="0"/>
                <a:cs typeface="Times New Roman" panose="02020603050405020304" pitchFamily="18" charset="0"/>
              </a:rPr>
              <a:t>-</a:t>
            </a:r>
            <a:r>
              <a:rPr lang="en-US" sz="2400" dirty="0" smtClean="0">
                <a:latin typeface="Times New Roman" panose="02020603050405020304" pitchFamily="18" charset="0"/>
                <a:cs typeface="Times New Roman" panose="02020603050405020304" pitchFamily="18" charset="0"/>
              </a:rPr>
              <a:t>40</a:t>
            </a:r>
            <a:r>
              <a:rPr lang="uk-UA" sz="2400" dirty="0" smtClean="0">
                <a:latin typeface="Times New Roman" panose="02020603050405020304" pitchFamily="18" charset="0"/>
                <a:cs typeface="Times New Roman" panose="02020603050405020304" pitchFamily="18" charset="0"/>
              </a:rPr>
              <a:t> </a:t>
            </a:r>
            <a:r>
              <a:rPr lang="uk-UA" sz="2400" dirty="0">
                <a:latin typeface="Times New Roman" panose="02020603050405020304" pitchFamily="18" charset="0"/>
                <a:cs typeface="Times New Roman" panose="02020603050405020304" pitchFamily="18" charset="0"/>
              </a:rPr>
              <a:t>дітей. </a:t>
            </a:r>
          </a:p>
          <a:p>
            <a:pPr algn="just"/>
            <a:r>
              <a:rPr lang="en-US" sz="2400" dirty="0" smtClean="0">
                <a:latin typeface="Times New Roman" panose="02020603050405020304" pitchFamily="18" charset="0"/>
                <a:cs typeface="Times New Roman" panose="02020603050405020304" pitchFamily="18" charset="0"/>
              </a:rPr>
              <a:t>   </a:t>
            </a:r>
            <a:r>
              <a:rPr lang="uk-UA" sz="2400" dirty="0" smtClean="0">
                <a:latin typeface="Times New Roman" panose="02020603050405020304" pitchFamily="18" charset="0"/>
                <a:cs typeface="Times New Roman" panose="02020603050405020304" pitchFamily="18" charset="0"/>
              </a:rPr>
              <a:t>Зараховування </a:t>
            </a:r>
            <a:r>
              <a:rPr lang="uk-UA" sz="2400" dirty="0">
                <a:latin typeface="Times New Roman" panose="02020603050405020304" pitchFamily="18" charset="0"/>
                <a:cs typeface="Times New Roman" panose="02020603050405020304" pitchFamily="18" charset="0"/>
              </a:rPr>
              <a:t>дітей до закладу дошкільної освіти «Сонечко» здійснюється на підставі заяв батьків, медичної довідки про стан здоров’я дитини з висновком лікаря про те, що вона може відвідувати заклад, свідоцтва про народження дитини. Для дітей з ООП – висновку </a:t>
            </a:r>
            <a:r>
              <a:rPr lang="uk-UA" sz="2400" dirty="0" err="1">
                <a:latin typeface="Times New Roman" panose="02020603050405020304" pitchFamily="18" charset="0"/>
                <a:cs typeface="Times New Roman" panose="02020603050405020304" pitchFamily="18" charset="0"/>
              </a:rPr>
              <a:t>інклюзивно</a:t>
            </a:r>
            <a:r>
              <a:rPr lang="uk-UA" sz="2400" dirty="0">
                <a:latin typeface="Times New Roman" panose="02020603050405020304" pitchFamily="18" charset="0"/>
                <a:cs typeface="Times New Roman" panose="02020603050405020304" pitchFamily="18" charset="0"/>
              </a:rPr>
              <a:t>-ресурсного центру про комплексну психолого-педагогічну оцінку розвитку дитини, копії індивідуальної програми реабілітації дитини з інвалідністю</a:t>
            </a:r>
            <a:r>
              <a:rPr lang="uk-UA" sz="2400" dirty="0" smtClean="0">
                <a:latin typeface="Times New Roman" panose="02020603050405020304" pitchFamily="18" charset="0"/>
                <a:cs typeface="Times New Roman" panose="02020603050405020304" pitchFamily="18" charset="0"/>
              </a:rPr>
              <a:t>.</a:t>
            </a:r>
            <a:endParaRPr lang="en-US" sz="2400" dirty="0" smtClean="0">
              <a:latin typeface="Times New Roman" panose="02020603050405020304" pitchFamily="18" charset="0"/>
              <a:cs typeface="Times New Roman" panose="02020603050405020304" pitchFamily="18" charset="0"/>
            </a:endParaRPr>
          </a:p>
          <a:p>
            <a:pPr algn="just"/>
            <a:r>
              <a:rPr lang="en-US" sz="2400" dirty="0" smtClean="0">
                <a:latin typeface="Times New Roman" panose="02020603050405020304" pitchFamily="18" charset="0"/>
                <a:cs typeface="Times New Roman" panose="02020603050405020304" pitchFamily="18" charset="0"/>
              </a:rPr>
              <a:t>   </a:t>
            </a:r>
            <a:r>
              <a:rPr lang="uk-UA" sz="2400" dirty="0" smtClean="0">
                <a:latin typeface="Times New Roman" panose="02020603050405020304" pitchFamily="18" charset="0"/>
                <a:cs typeface="Times New Roman" panose="02020603050405020304" pitchFamily="18" charset="0"/>
              </a:rPr>
              <a:t>З </a:t>
            </a:r>
            <a:r>
              <a:rPr lang="uk-UA" sz="2400" dirty="0">
                <a:latin typeface="Times New Roman" panose="02020603050405020304" pitchFamily="18" charset="0"/>
                <a:cs typeface="Times New Roman" panose="02020603050405020304" pitchFamily="18" charset="0"/>
              </a:rPr>
              <a:t>метою пропагування дошкільної освіти та більш глибокого ознайомлення з роботою закладу в ЗДО №3 організовано сайт за посиланням </a:t>
            </a:r>
            <a:r>
              <a:rPr lang="uk-UA" sz="2400" u="sng" dirty="0">
                <a:latin typeface="Times New Roman" panose="02020603050405020304" pitchFamily="18" charset="0"/>
                <a:cs typeface="Times New Roman" panose="02020603050405020304" pitchFamily="18" charset="0"/>
                <a:hlinkClick r:id="rId2"/>
              </a:rPr>
              <a:t>http://sonechko-vv.dytsadok.org.ua/</a:t>
            </a:r>
            <a:r>
              <a:rPr lang="uk-UA" sz="2400" dirty="0">
                <a:latin typeface="Times New Roman" panose="02020603050405020304" pitchFamily="18" charset="0"/>
                <a:cs typeface="Times New Roman" panose="02020603050405020304" pitchFamily="18" charset="0"/>
              </a:rPr>
              <a:t> де висвітлюється вся інформація відповідно до Закону України «Про освіту» Стаття 30. Прозорість та інформаційна відкритість закладу освіти. </a:t>
            </a:r>
          </a:p>
          <a:p>
            <a:pPr algn="just"/>
            <a:r>
              <a:rPr lang="uk-UA" sz="2400" dirty="0" smtClean="0">
                <a:latin typeface="Times New Roman" panose="02020603050405020304" pitchFamily="18" charset="0"/>
                <a:cs typeface="Times New Roman" panose="02020603050405020304" pitchFamily="18" charset="0"/>
              </a:rPr>
              <a:t> </a:t>
            </a:r>
            <a:endParaRPr lang="uk-UA" sz="2400" dirty="0">
              <a:latin typeface="Times New Roman" panose="02020603050405020304" pitchFamily="18" charset="0"/>
              <a:cs typeface="Times New Roman" panose="02020603050405020304" pitchFamily="18" charset="0"/>
            </a:endParaRPr>
          </a:p>
          <a:p>
            <a:pPr algn="just"/>
            <a:endParaRPr lang="uk-UA" sz="2400" dirty="0">
              <a:latin typeface="Times New Roman" panose="02020603050405020304" pitchFamily="18" charset="0"/>
              <a:cs typeface="Times New Roman" panose="02020603050405020304" pitchFamily="18" charset="0"/>
            </a:endParaRPr>
          </a:p>
          <a:p>
            <a:pPr algn="just">
              <a:lnSpc>
                <a:spcPct val="115000"/>
              </a:lnSpc>
              <a:spcAft>
                <a:spcPts val="0"/>
              </a:spcAft>
            </a:pPr>
            <a:endParaRPr lang="ru-RU" sz="2000" dirty="0">
              <a:effectLst/>
              <a:latin typeface="Times New Roman" panose="02020603050405020304" pitchFamily="18" charset="0"/>
              <a:ea typeface="Times New Roman" panose="02020603050405020304" pitchFamily="18" charset="0"/>
            </a:endParaRPr>
          </a:p>
        </p:txBody>
      </p:sp>
      <p:pic>
        <p:nvPicPr>
          <p:cNvPr id="4" name="Рисунок 3"/>
          <p:cNvPicPr>
            <a:picLocks noChangeAspect="1"/>
          </p:cNvPicPr>
          <p:nvPr/>
        </p:nvPicPr>
        <p:blipFill>
          <a:blip r:embed="rId3"/>
          <a:stretch>
            <a:fillRect/>
          </a:stretch>
        </p:blipFill>
        <p:spPr>
          <a:xfrm>
            <a:off x="8520546" y="4772758"/>
            <a:ext cx="3474882" cy="1962287"/>
          </a:xfrm>
          <a:prstGeom prst="rect">
            <a:avLst/>
          </a:prstGeom>
        </p:spPr>
      </p:pic>
    </p:spTree>
    <p:extLst>
      <p:ext uri="{BB962C8B-B14F-4D97-AF65-F5344CB8AC3E}">
        <p14:creationId xmlns:p14="http://schemas.microsoft.com/office/powerpoint/2010/main" val="172484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213881" y="467832"/>
            <a:ext cx="8623005" cy="769441"/>
          </a:xfrm>
          <a:prstGeom prst="rect">
            <a:avLst/>
          </a:prstGeom>
          <a:noFill/>
        </p:spPr>
        <p:txBody>
          <a:bodyPr wrap="square" lIns="91440" tIns="45720" rIns="91440" bIns="45720">
            <a:spAutoFit/>
          </a:bodyPr>
          <a:lstStyle/>
          <a:p>
            <a:pPr algn="ctr"/>
            <a:r>
              <a:rPr lang="uk-UA" sz="4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Кадрове забезпечення</a:t>
            </a:r>
            <a:endParaRPr lang="ru-RU" sz="4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pic>
        <p:nvPicPr>
          <p:cNvPr id="1026" name="Picture 2" descr="https://dytsadok.org.ua/upload/users_files/57932b7221defe36eea1fd9fb565eb4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2574" y="1237272"/>
            <a:ext cx="7104517" cy="5328389"/>
          </a:xfrm>
          <a:prstGeom prst="rect">
            <a:avLst/>
          </a:prstGeom>
          <a:noFill/>
          <a:extLst>
            <a:ext uri="{909E8E84-426E-40DD-AFC4-6F175D3DCCD1}">
              <a14:hiddenFill xmlns:a14="http://schemas.microsoft.com/office/drawing/2010/main">
                <a:solidFill>
                  <a:srgbClr val="FFFFFF"/>
                </a:solidFill>
              </a14:hiddenFill>
            </a:ext>
          </a:extLst>
        </p:spPr>
      </p:pic>
      <p:pic>
        <p:nvPicPr>
          <p:cNvPr id="5" name="Місце для вмісту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2727" y="2570235"/>
            <a:ext cx="3476552" cy="2607414"/>
          </a:xfrm>
          <a:prstGeom prst="rect">
            <a:avLst/>
          </a:prstGeom>
        </p:spPr>
      </p:pic>
    </p:spTree>
    <p:extLst>
      <p:ext uri="{BB962C8B-B14F-4D97-AF65-F5344CB8AC3E}">
        <p14:creationId xmlns:p14="http://schemas.microsoft.com/office/powerpoint/2010/main" val="14699777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Диаграмма 1"/>
          <p:cNvGraphicFramePr/>
          <p:nvPr>
            <p:extLst>
              <p:ext uri="{D42A27DB-BD31-4B8C-83A1-F6EECF244321}">
                <p14:modId xmlns:p14="http://schemas.microsoft.com/office/powerpoint/2010/main" val="198666105"/>
              </p:ext>
            </p:extLst>
          </p:nvPr>
        </p:nvGraphicFramePr>
        <p:xfrm>
          <a:off x="2831058" y="273204"/>
          <a:ext cx="8623609" cy="657178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Схема 2"/>
          <p:cNvGraphicFramePr/>
          <p:nvPr>
            <p:extLst>
              <p:ext uri="{D42A27DB-BD31-4B8C-83A1-F6EECF244321}">
                <p14:modId xmlns:p14="http://schemas.microsoft.com/office/powerpoint/2010/main" val="187141669"/>
              </p:ext>
            </p:extLst>
          </p:nvPr>
        </p:nvGraphicFramePr>
        <p:xfrm>
          <a:off x="133815" y="836341"/>
          <a:ext cx="3646448" cy="42597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Прямоугольник 3"/>
          <p:cNvSpPr/>
          <p:nvPr/>
        </p:nvSpPr>
        <p:spPr>
          <a:xfrm>
            <a:off x="3523785" y="-188461"/>
            <a:ext cx="5561138" cy="923330"/>
          </a:xfrm>
          <a:prstGeom prst="rect">
            <a:avLst/>
          </a:prstGeom>
          <a:noFill/>
        </p:spPr>
        <p:txBody>
          <a:bodyPr wrap="none" lIns="91440" tIns="45720" rIns="91440" bIns="45720">
            <a:spAutoFit/>
          </a:bodyPr>
          <a:lstStyle/>
          <a:p>
            <a:pPr algn="ctr"/>
            <a:r>
              <a:rPr lang="ru-RU"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ru-RU" sz="2800" b="1" u="sng"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К</a:t>
            </a:r>
            <a:r>
              <a:rPr lang="ru-RU" sz="2800" b="1" u="sng" cap="none" spc="0"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ількісний</a:t>
            </a:r>
            <a:r>
              <a:rPr lang="ru-RU" sz="2800" b="1" u="sng"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склад </a:t>
            </a:r>
            <a:r>
              <a:rPr lang="ru-RU" sz="2800" b="1" u="sng" cap="none" spc="0"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працівників</a:t>
            </a:r>
            <a:endParaRPr lang="ru-RU" sz="5400" b="1" u="sng"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16826271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95938" y="0"/>
            <a:ext cx="9393918" cy="584775"/>
          </a:xfrm>
          <a:prstGeom prst="rect">
            <a:avLst/>
          </a:prstGeom>
          <a:noFill/>
        </p:spPr>
        <p:txBody>
          <a:bodyPr wrap="none" lIns="91440" tIns="45720" rIns="91440" bIns="45720">
            <a:spAutoFit/>
          </a:bodyPr>
          <a:lstStyle/>
          <a:p>
            <a:pPr algn="ctr"/>
            <a:r>
              <a:rPr lang="uk-UA" sz="3200" b="1" u="sng"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Підвищення кваліфікаційного рівня педагогів</a:t>
            </a:r>
            <a:endParaRPr lang="ru-RU" sz="3200" b="1" u="sng"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3" name="Прямоугольник 2"/>
          <p:cNvSpPr/>
          <p:nvPr/>
        </p:nvSpPr>
        <p:spPr>
          <a:xfrm>
            <a:off x="495938" y="760778"/>
            <a:ext cx="4786823" cy="461665"/>
          </a:xfrm>
          <a:prstGeom prst="rect">
            <a:avLst/>
          </a:prstGeom>
        </p:spPr>
        <p:txBody>
          <a:bodyPr wrap="none">
            <a:spAutoFit/>
          </a:bodyPr>
          <a:lstStyle/>
          <a:p>
            <a:r>
              <a:rPr lang="uk-UA" sz="2400" b="1" u="sng" dirty="0" smtClean="0">
                <a:solidFill>
                  <a:srgbClr val="FF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Курси підвищення кваліфікації: </a:t>
            </a:r>
            <a:endParaRPr lang="uk-UA" sz="2400" b="1" u="sng" dirty="0">
              <a:solidFill>
                <a:srgbClr val="FF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AutoShape 2" descr="Изометрические люди - курсы повышения квалификации Стоковая Картинка"/>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8" name="Прямоугольник 7"/>
          <p:cNvSpPr/>
          <p:nvPr/>
        </p:nvSpPr>
        <p:spPr>
          <a:xfrm>
            <a:off x="5282761" y="803990"/>
            <a:ext cx="2438839" cy="1015663"/>
          </a:xfrm>
          <a:prstGeom prst="rect">
            <a:avLst/>
          </a:prstGeom>
        </p:spPr>
        <p:txBody>
          <a:bodyPr wrap="square">
            <a:spAutoFit/>
          </a:bodyPr>
          <a:lstStyle/>
          <a:p>
            <a:pPr indent="-274320">
              <a:spcBef>
                <a:spcPts val="600"/>
              </a:spcBef>
            </a:pPr>
            <a:r>
              <a:rPr lang="uk-UA" sz="2400" b="1" dirty="0">
                <a:solidFill>
                  <a:srgbClr val="3C0BB5"/>
                </a:solidFill>
                <a:latin typeface="Times New Roman" panose="02020603050405020304" pitchFamily="18" charset="0"/>
                <a:cs typeface="Times New Roman" panose="02020603050405020304" pitchFamily="18" charset="0"/>
              </a:rPr>
              <a:t>3</a:t>
            </a:r>
            <a:r>
              <a:rPr lang="uk-UA" sz="2400" b="1" dirty="0" smtClean="0">
                <a:solidFill>
                  <a:srgbClr val="3C0BB5"/>
                </a:solidFill>
                <a:latin typeface="Times New Roman" panose="02020603050405020304" pitchFamily="18" charset="0"/>
                <a:cs typeface="Times New Roman" panose="02020603050405020304" pitchFamily="18" charset="0"/>
              </a:rPr>
              <a:t> педагоги</a:t>
            </a:r>
          </a:p>
          <a:p>
            <a:r>
              <a:rPr lang="uk-UA" dirty="0" smtClean="0"/>
              <a:t/>
            </a:r>
            <a:br>
              <a:rPr lang="uk-UA" dirty="0" smtClean="0"/>
            </a:br>
            <a:endParaRPr lang="uk-UA" dirty="0"/>
          </a:p>
        </p:txBody>
      </p:sp>
      <p:sp>
        <p:nvSpPr>
          <p:cNvPr id="10" name="Прямоугольник 9"/>
          <p:cNvSpPr/>
          <p:nvPr/>
        </p:nvSpPr>
        <p:spPr>
          <a:xfrm>
            <a:off x="495938" y="1290215"/>
            <a:ext cx="1873975" cy="461665"/>
          </a:xfrm>
          <a:prstGeom prst="rect">
            <a:avLst/>
          </a:prstGeom>
        </p:spPr>
        <p:txBody>
          <a:bodyPr wrap="none">
            <a:spAutoFit/>
          </a:bodyPr>
          <a:lstStyle/>
          <a:p>
            <a:r>
              <a:rPr lang="uk-UA" sz="2400" b="1" u="sng" dirty="0" smtClean="0">
                <a:solidFill>
                  <a:srgbClr val="FF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Самоосвіта:</a:t>
            </a:r>
            <a:endParaRPr lang="ru-RU" sz="2400" dirty="0"/>
          </a:p>
        </p:txBody>
      </p:sp>
      <p:sp>
        <p:nvSpPr>
          <p:cNvPr id="11" name="Прямоугольник 10"/>
          <p:cNvSpPr/>
          <p:nvPr/>
        </p:nvSpPr>
        <p:spPr>
          <a:xfrm>
            <a:off x="495938" y="1862866"/>
            <a:ext cx="5406099" cy="461665"/>
          </a:xfrm>
          <a:prstGeom prst="rect">
            <a:avLst/>
          </a:prstGeom>
        </p:spPr>
        <p:txBody>
          <a:bodyPr wrap="square">
            <a:spAutoFit/>
          </a:bodyPr>
          <a:lstStyle/>
          <a:p>
            <a:r>
              <a:rPr lang="uk-UA" sz="2400" b="1" u="sng" dirty="0" smtClean="0">
                <a:solidFill>
                  <a:srgbClr val="FF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Атестація:</a:t>
            </a:r>
            <a:endParaRPr lang="ru-RU" sz="2400" dirty="0"/>
          </a:p>
        </p:txBody>
      </p:sp>
      <p:sp>
        <p:nvSpPr>
          <p:cNvPr id="14" name="Прямоугольник 13"/>
          <p:cNvSpPr/>
          <p:nvPr/>
        </p:nvSpPr>
        <p:spPr>
          <a:xfrm>
            <a:off x="2596445" y="1379092"/>
            <a:ext cx="6096000" cy="461665"/>
          </a:xfrm>
          <a:prstGeom prst="rect">
            <a:avLst/>
          </a:prstGeom>
        </p:spPr>
        <p:txBody>
          <a:bodyPr>
            <a:spAutoFit/>
          </a:bodyPr>
          <a:lstStyle/>
          <a:p>
            <a:r>
              <a:rPr lang="ru-RU" dirty="0" smtClean="0"/>
              <a:t> </a:t>
            </a:r>
            <a:r>
              <a:rPr lang="uk-UA" sz="2400" b="1" dirty="0" smtClean="0">
                <a:solidFill>
                  <a:srgbClr val="3C0BB5"/>
                </a:solidFill>
                <a:latin typeface="Times New Roman" panose="02020603050405020304" pitchFamily="18" charset="0"/>
                <a:cs typeface="Times New Roman" panose="02020603050405020304" pitchFamily="18" charset="0"/>
              </a:rPr>
              <a:t>усі педагоги</a:t>
            </a:r>
            <a:endParaRPr lang="uk-UA" sz="2400" b="1" dirty="0">
              <a:solidFill>
                <a:srgbClr val="3C0BB5"/>
              </a:solidFill>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stretch>
            <a:fillRect/>
          </a:stretch>
        </p:blipFill>
        <p:spPr>
          <a:xfrm>
            <a:off x="10041674" y="160338"/>
            <a:ext cx="2075612" cy="1729677"/>
          </a:xfrm>
          <a:prstGeom prst="rect">
            <a:avLst/>
          </a:prstGeom>
        </p:spPr>
      </p:pic>
      <p:sp>
        <p:nvSpPr>
          <p:cNvPr id="5" name="Прямокутник 4"/>
          <p:cNvSpPr/>
          <p:nvPr/>
        </p:nvSpPr>
        <p:spPr>
          <a:xfrm>
            <a:off x="2144896" y="2014274"/>
            <a:ext cx="8934584" cy="4247317"/>
          </a:xfrm>
          <a:prstGeom prst="rect">
            <a:avLst/>
          </a:prstGeom>
        </p:spPr>
        <p:txBody>
          <a:bodyPr wrap="square">
            <a:spAutoFit/>
          </a:bodyPr>
          <a:lstStyle/>
          <a:p>
            <a:pPr marL="742950" lvl="1" indent="-285750" algn="just">
              <a:spcAft>
                <a:spcPts val="0"/>
              </a:spcAft>
              <a:buFont typeface="+mj-lt"/>
              <a:buAutoNum type="arabicPeriod"/>
              <a:tabLst>
                <a:tab pos="647700" algn="l"/>
              </a:tabLst>
            </a:pPr>
            <a:r>
              <a:rPr lang="uk-UA" dirty="0">
                <a:latin typeface="Times New Roman" panose="02020603050405020304" pitchFamily="18" charset="0"/>
                <a:ea typeface="Times New Roman" panose="02020603050405020304" pitchFamily="18" charset="0"/>
              </a:rPr>
              <a:t>Відповідають раніше присвоєній кваліфікаційній категорії «спеціаліст вищої категорії»:</a:t>
            </a:r>
          </a:p>
          <a:p>
            <a:pPr marL="342900" lvl="0" indent="-342900" algn="just">
              <a:spcAft>
                <a:spcPts val="0"/>
              </a:spcAft>
              <a:buFont typeface="Times New Roman" panose="02020603050405020304" pitchFamily="18" charset="0"/>
              <a:buChar char="-"/>
            </a:pPr>
            <a:r>
              <a:rPr lang="uk-UA" dirty="0" err="1">
                <a:latin typeface="Times New Roman" panose="02020603050405020304" pitchFamily="18" charset="0"/>
                <a:ea typeface="Times New Roman" panose="02020603050405020304" pitchFamily="18" charset="0"/>
              </a:rPr>
              <a:t>Дячук</a:t>
            </a:r>
            <a:r>
              <a:rPr lang="uk-UA" dirty="0">
                <a:latin typeface="Times New Roman" panose="02020603050405020304" pitchFamily="18" charset="0"/>
                <a:ea typeface="Times New Roman" panose="02020603050405020304" pitchFamily="18" charset="0"/>
              </a:rPr>
              <a:t> Зоя Миколаївна – вихователь;</a:t>
            </a:r>
          </a:p>
          <a:p>
            <a:pPr marL="342900" lvl="0" indent="-342900" algn="just">
              <a:spcAft>
                <a:spcPts val="0"/>
              </a:spcAft>
              <a:buFont typeface="Times New Roman" panose="02020603050405020304" pitchFamily="18" charset="0"/>
              <a:buChar char="-"/>
            </a:pPr>
            <a:r>
              <a:rPr lang="uk-UA" dirty="0" err="1">
                <a:latin typeface="Times New Roman" panose="02020603050405020304" pitchFamily="18" charset="0"/>
                <a:ea typeface="Times New Roman" panose="02020603050405020304" pitchFamily="18" charset="0"/>
              </a:rPr>
              <a:t>Поляновська</a:t>
            </a:r>
            <a:r>
              <a:rPr lang="uk-UA" dirty="0">
                <a:latin typeface="Times New Roman" panose="02020603050405020304" pitchFamily="18" charset="0"/>
                <a:ea typeface="Times New Roman" panose="02020603050405020304" pitchFamily="18" charset="0"/>
              </a:rPr>
              <a:t> Ольга Григорівна – інструктор з фізичної культури.</a:t>
            </a:r>
          </a:p>
          <a:p>
            <a:pPr marL="457200" algn="just">
              <a:spcAft>
                <a:spcPts val="0"/>
              </a:spcAft>
            </a:pPr>
            <a:r>
              <a:rPr lang="uk-UA" dirty="0">
                <a:latin typeface="Times New Roman" panose="02020603050405020304" pitchFamily="18" charset="0"/>
                <a:ea typeface="Times New Roman" panose="02020603050405020304" pitchFamily="18" charset="0"/>
              </a:rPr>
              <a:t> </a:t>
            </a:r>
            <a:r>
              <a:rPr lang="uk-UA" dirty="0" smtClean="0">
                <a:latin typeface="Times New Roman" panose="02020603050405020304" pitchFamily="18" charset="0"/>
                <a:ea typeface="Times New Roman" panose="02020603050405020304" pitchFamily="18" charset="0"/>
              </a:rPr>
              <a:t>2. Відповідає </a:t>
            </a:r>
            <a:r>
              <a:rPr lang="uk-UA" dirty="0">
                <a:latin typeface="Times New Roman" panose="02020603050405020304" pitchFamily="18" charset="0"/>
                <a:ea typeface="Times New Roman" panose="02020603050405020304" pitchFamily="18" charset="0"/>
              </a:rPr>
              <a:t>раніше присвоєному педагогічному званню «вихователь-методист»:</a:t>
            </a:r>
          </a:p>
          <a:p>
            <a:pPr marL="342900" lvl="0" indent="-342900" algn="just">
              <a:spcAft>
                <a:spcPts val="0"/>
              </a:spcAft>
              <a:buFont typeface="Times New Roman" panose="02020603050405020304" pitchFamily="18" charset="0"/>
              <a:buChar char="-"/>
            </a:pPr>
            <a:r>
              <a:rPr lang="uk-UA" dirty="0" err="1">
                <a:latin typeface="Times New Roman" panose="02020603050405020304" pitchFamily="18" charset="0"/>
                <a:ea typeface="Times New Roman" panose="02020603050405020304" pitchFamily="18" charset="0"/>
              </a:rPr>
              <a:t>Дячук</a:t>
            </a:r>
            <a:r>
              <a:rPr lang="uk-UA" dirty="0">
                <a:latin typeface="Times New Roman" panose="02020603050405020304" pitchFamily="18" charset="0"/>
                <a:ea typeface="Times New Roman" panose="02020603050405020304" pitchFamily="18" charset="0"/>
              </a:rPr>
              <a:t> Зоя Миколаївна – вихователь.</a:t>
            </a:r>
          </a:p>
          <a:p>
            <a:pPr marL="457200" algn="just">
              <a:spcAft>
                <a:spcPts val="0"/>
              </a:spcAft>
            </a:pPr>
            <a:r>
              <a:rPr lang="uk-UA" dirty="0">
                <a:latin typeface="Times New Roman" panose="02020603050405020304" pitchFamily="18" charset="0"/>
                <a:ea typeface="Times New Roman" panose="02020603050405020304" pitchFamily="18" charset="0"/>
              </a:rPr>
              <a:t> </a:t>
            </a:r>
            <a:endParaRPr lang="uk-UA" dirty="0" smtClean="0">
              <a:latin typeface="Times New Roman" panose="02020603050405020304" pitchFamily="18" charset="0"/>
              <a:ea typeface="Times New Roman" panose="02020603050405020304" pitchFamily="18" charset="0"/>
            </a:endParaRPr>
          </a:p>
          <a:p>
            <a:pPr marL="457200" algn="just">
              <a:spcAft>
                <a:spcPts val="0"/>
              </a:spcAft>
            </a:pPr>
            <a:r>
              <a:rPr lang="uk-UA" dirty="0" smtClean="0">
                <a:latin typeface="Times New Roman" panose="02020603050405020304" pitchFamily="18" charset="0"/>
                <a:ea typeface="Times New Roman" panose="02020603050405020304" pitchFamily="18" charset="0"/>
              </a:rPr>
              <a:t>3. Відповідає </a:t>
            </a:r>
            <a:r>
              <a:rPr lang="uk-UA" dirty="0">
                <a:latin typeface="Times New Roman" panose="02020603050405020304" pitchFamily="18" charset="0"/>
                <a:ea typeface="Times New Roman" panose="02020603050405020304" pitchFamily="18" charset="0"/>
              </a:rPr>
              <a:t>займаній посаді та раніше встановленому 9 тарифному розряду:  </a:t>
            </a:r>
          </a:p>
          <a:p>
            <a:pPr marL="342900" lvl="0" indent="-342900" algn="just">
              <a:spcAft>
                <a:spcPts val="0"/>
              </a:spcAft>
              <a:buFont typeface="Times New Roman" panose="02020603050405020304" pitchFamily="18" charset="0"/>
              <a:buChar char="-"/>
            </a:pPr>
            <a:r>
              <a:rPr lang="uk-UA" dirty="0">
                <a:latin typeface="Times New Roman" panose="02020603050405020304" pitchFamily="18" charset="0"/>
                <a:ea typeface="Times New Roman" panose="02020603050405020304" pitchFamily="18" charset="0"/>
              </a:rPr>
              <a:t> Ніколаєва Людмила Іванівна – керівник музичний.  </a:t>
            </a:r>
          </a:p>
          <a:p>
            <a:pPr marL="457200" algn="just">
              <a:spcAft>
                <a:spcPts val="0"/>
              </a:spcAft>
            </a:pPr>
            <a:r>
              <a:rPr lang="uk-UA" dirty="0">
                <a:latin typeface="Times New Roman" panose="02020603050405020304" pitchFamily="18" charset="0"/>
                <a:ea typeface="Times New Roman" panose="02020603050405020304" pitchFamily="18" charset="0"/>
              </a:rPr>
              <a:t> </a:t>
            </a:r>
          </a:p>
          <a:p>
            <a:pPr lvl="1" algn="just">
              <a:spcAft>
                <a:spcPts val="0"/>
              </a:spcAft>
              <a:tabLst>
                <a:tab pos="647700" algn="l"/>
              </a:tabLst>
            </a:pPr>
            <a:r>
              <a:rPr lang="uk-UA" dirty="0" smtClean="0">
                <a:latin typeface="Times New Roman" panose="02020603050405020304" pitchFamily="18" charset="0"/>
                <a:ea typeface="Times New Roman" panose="02020603050405020304" pitchFamily="18" charset="0"/>
              </a:rPr>
              <a:t>4. Відповідає </a:t>
            </a:r>
            <a:r>
              <a:rPr lang="uk-UA" dirty="0">
                <a:latin typeface="Times New Roman" panose="02020603050405020304" pitchFamily="18" charset="0"/>
                <a:ea typeface="Times New Roman" panose="02020603050405020304" pitchFamily="18" charset="0"/>
              </a:rPr>
              <a:t>займаній посаді та раніше встановленому 11 тарифному розряду:</a:t>
            </a:r>
          </a:p>
          <a:p>
            <a:pPr marL="342900" lvl="0" indent="-342900" algn="just">
              <a:spcAft>
                <a:spcPts val="0"/>
              </a:spcAft>
              <a:buFont typeface="Times New Roman" panose="02020603050405020304" pitchFamily="18" charset="0"/>
              <a:buChar char="-"/>
            </a:pPr>
            <a:r>
              <a:rPr lang="uk-UA" dirty="0" err="1">
                <a:latin typeface="Times New Roman" panose="02020603050405020304" pitchFamily="18" charset="0"/>
                <a:ea typeface="Times New Roman" panose="02020603050405020304" pitchFamily="18" charset="0"/>
              </a:rPr>
              <a:t>Оберук</a:t>
            </a:r>
            <a:r>
              <a:rPr lang="uk-UA" dirty="0">
                <a:latin typeface="Times New Roman" panose="02020603050405020304" pitchFamily="18" charset="0"/>
                <a:ea typeface="Times New Roman" panose="02020603050405020304" pitchFamily="18" charset="0"/>
              </a:rPr>
              <a:t> Ірина Георгіївна – вихователь.</a:t>
            </a:r>
          </a:p>
          <a:p>
            <a:pPr marL="457200" algn="just">
              <a:spcAft>
                <a:spcPts val="0"/>
              </a:spcAft>
            </a:pPr>
            <a:r>
              <a:rPr lang="uk-UA" dirty="0">
                <a:latin typeface="Times New Roman" panose="02020603050405020304" pitchFamily="18" charset="0"/>
                <a:ea typeface="Times New Roman" panose="02020603050405020304" pitchFamily="18" charset="0"/>
              </a:rPr>
              <a:t> </a:t>
            </a:r>
          </a:p>
          <a:p>
            <a:pPr lvl="1" algn="just">
              <a:spcAft>
                <a:spcPts val="0"/>
              </a:spcAft>
              <a:tabLst>
                <a:tab pos="647700" algn="l"/>
              </a:tabLst>
            </a:pPr>
            <a:r>
              <a:rPr lang="uk-UA" dirty="0" smtClean="0">
                <a:latin typeface="Times New Roman" panose="02020603050405020304" pitchFamily="18" charset="0"/>
                <a:ea typeface="Times New Roman" panose="02020603050405020304" pitchFamily="18" charset="0"/>
              </a:rPr>
              <a:t>5. Відповідає </a:t>
            </a:r>
            <a:r>
              <a:rPr lang="uk-UA" dirty="0">
                <a:latin typeface="Times New Roman" panose="02020603050405020304" pitchFamily="18" charset="0"/>
                <a:ea typeface="Times New Roman" panose="02020603050405020304" pitchFamily="18" charset="0"/>
              </a:rPr>
              <a:t>займаній посаді та встановити 12 тарифний розряд:</a:t>
            </a:r>
          </a:p>
          <a:p>
            <a:pPr marL="342900" lvl="0" indent="-342900" algn="just">
              <a:spcAft>
                <a:spcPts val="0"/>
              </a:spcAft>
              <a:buFont typeface="Times New Roman" panose="02020603050405020304" pitchFamily="18" charset="0"/>
              <a:buChar char="-"/>
            </a:pPr>
            <a:r>
              <a:rPr lang="uk-UA" dirty="0">
                <a:latin typeface="Times New Roman" panose="02020603050405020304" pitchFamily="18" charset="0"/>
                <a:ea typeface="Times New Roman" panose="02020603050405020304" pitchFamily="18" charset="0"/>
              </a:rPr>
              <a:t>Барановська Зінаїда Сергіївна.</a:t>
            </a:r>
            <a:endParaRPr lang="uk-UA"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493022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609600"/>
            <a:ext cx="8923866" cy="777240"/>
          </a:xfrm>
        </p:spPr>
        <p:txBody>
          <a:bodyPr>
            <a:normAutofit fontScale="90000"/>
          </a:bodyPr>
          <a:lstStyle/>
          <a:p>
            <a:r>
              <a:rPr lang="uk-UA" dirty="0"/>
              <a:t>Організація навчально-виховної роботи</a:t>
            </a:r>
            <a:br>
              <a:rPr lang="uk-UA" dirty="0"/>
            </a:br>
            <a:endParaRPr lang="uk-UA" dirty="0"/>
          </a:p>
        </p:txBody>
      </p:sp>
      <p:sp>
        <p:nvSpPr>
          <p:cNvPr id="3" name="Місце для вмісту 2"/>
          <p:cNvSpPr>
            <a:spLocks noGrp="1"/>
          </p:cNvSpPr>
          <p:nvPr>
            <p:ph idx="1"/>
          </p:nvPr>
        </p:nvSpPr>
        <p:spPr>
          <a:xfrm>
            <a:off x="677334" y="2160589"/>
            <a:ext cx="8329506" cy="3880773"/>
          </a:xfrm>
        </p:spPr>
        <p:txBody>
          <a:bodyPr>
            <a:normAutofit lnSpcReduction="10000"/>
          </a:bodyPr>
          <a:lstStyle/>
          <a:p>
            <a:pPr algn="just"/>
            <a:r>
              <a:rPr lang="uk-UA" sz="2000" dirty="0"/>
              <a:t>У закладі створені сучасні умови для розвитку дітей.  Їхнє матеріально-технічне забезпечення загалом відповідає вимогам сьогодення. Багато зусиль докладають наші педагоги до створення розвивального середовища, естетичного, креативного оформлення приміщень. В кожній групі обладнано куточки здоров'я. Групові приміщення закладі дошкільної освіти забезпечені меблями та ігровим обладнанням. Розвивальне середовище дитячого садка відповідає інноваційним вимогам та організовано з урахуванням інтересів дітей та їх віковим особливостям: створені комфортні, сприятливі умови для розвитку вихованців в самостійній і спільній діяльності. Є достатня наявність в групах сучасних технічних засобів (телевізорів, комп’ютерної техніки).</a:t>
            </a:r>
          </a:p>
          <a:p>
            <a:endParaRPr lang="uk-UA" dirty="0"/>
          </a:p>
        </p:txBody>
      </p:sp>
      <p:pic>
        <p:nvPicPr>
          <p:cNvPr id="4" name="Рисунок 3"/>
          <p:cNvPicPr>
            <a:picLocks noChangeAspect="1"/>
          </p:cNvPicPr>
          <p:nvPr/>
        </p:nvPicPr>
        <p:blipFill>
          <a:blip r:embed="rId2"/>
          <a:stretch>
            <a:fillRect/>
          </a:stretch>
        </p:blipFill>
        <p:spPr>
          <a:xfrm>
            <a:off x="8854439" y="3520438"/>
            <a:ext cx="3337561" cy="3337561"/>
          </a:xfrm>
          <a:prstGeom prst="rect">
            <a:avLst/>
          </a:prstGeom>
        </p:spPr>
      </p:pic>
    </p:spTree>
    <p:extLst>
      <p:ext uri="{BB962C8B-B14F-4D97-AF65-F5344CB8AC3E}">
        <p14:creationId xmlns:p14="http://schemas.microsoft.com/office/powerpoint/2010/main" val="2047505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18897" y="76200"/>
            <a:ext cx="10157354" cy="976536"/>
          </a:xfrm>
        </p:spPr>
        <p:txBody>
          <a:bodyPr rtlCol="0"/>
          <a:lstStyle/>
          <a:p>
            <a:pPr rtl="0"/>
            <a:r>
              <a:rPr lang="uk-UA" dirty="0" smtClean="0">
                <a:latin typeface="Century Gothic" panose="020B0502020202020204" pitchFamily="34" charset="0"/>
              </a:rPr>
              <a:t>Кабінет вчителя-логопеда</a:t>
            </a:r>
            <a:endParaRPr lang="uk-UA" dirty="0">
              <a:latin typeface="Century Gothic" panose="020B0502020202020204" pitchFamily="34" charset="0"/>
            </a:endParaRPr>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667" y="1268761"/>
            <a:ext cx="3960440" cy="5280587"/>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3873" y="1268761"/>
            <a:ext cx="6721665" cy="5041249"/>
          </a:xfrm>
          <a:prstGeom prst="rect">
            <a:avLst/>
          </a:prstGeom>
        </p:spPr>
      </p:pic>
    </p:spTree>
    <p:extLst>
      <p:ext uri="{BB962C8B-B14F-4D97-AF65-F5344CB8AC3E}">
        <p14:creationId xmlns:p14="http://schemas.microsoft.com/office/powerpoint/2010/main" val="1412320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80151" y="116632"/>
            <a:ext cx="6561279" cy="1397000"/>
          </a:xfrm>
        </p:spPr>
        <p:txBody>
          <a:bodyPr/>
          <a:lstStyle/>
          <a:p>
            <a:r>
              <a:rPr lang="uk-UA" dirty="0" smtClean="0"/>
              <a:t>Сенсорна кімната</a:t>
            </a:r>
            <a:endParaRPr lang="uk-UA"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352" y="2780928"/>
            <a:ext cx="5202912" cy="3902184"/>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1985" y="551503"/>
            <a:ext cx="5824908" cy="4368681"/>
          </a:xfrm>
          <a:prstGeom prst="rect">
            <a:avLst/>
          </a:prstGeom>
        </p:spPr>
      </p:pic>
    </p:spTree>
    <p:extLst>
      <p:ext uri="{BB962C8B-B14F-4D97-AF65-F5344CB8AC3E}">
        <p14:creationId xmlns:p14="http://schemas.microsoft.com/office/powerpoint/2010/main" val="2895947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18897" y="76200"/>
            <a:ext cx="10157354" cy="1120552"/>
          </a:xfrm>
        </p:spPr>
        <p:txBody>
          <a:bodyPr/>
          <a:lstStyle/>
          <a:p>
            <a:r>
              <a:rPr lang="uk-UA" dirty="0" smtClean="0"/>
              <a:t>Спортивна зала</a:t>
            </a:r>
            <a:endParaRPr lang="uk-UA"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360" y="2681536"/>
            <a:ext cx="5328592" cy="3996444"/>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81734" y="260648"/>
            <a:ext cx="4578763" cy="3434072"/>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36160" y="3592691"/>
            <a:ext cx="4211960" cy="3158970"/>
          </a:xfrm>
          <a:prstGeom prst="rect">
            <a:avLst/>
          </a:prstGeom>
        </p:spPr>
      </p:pic>
    </p:spTree>
    <p:extLst>
      <p:ext uri="{BB962C8B-B14F-4D97-AF65-F5344CB8AC3E}">
        <p14:creationId xmlns:p14="http://schemas.microsoft.com/office/powerpoint/2010/main" val="1195987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51385" y="117815"/>
            <a:ext cx="5121119" cy="1397000"/>
          </a:xfrm>
        </p:spPr>
        <p:txBody>
          <a:bodyPr/>
          <a:lstStyle/>
          <a:p>
            <a:r>
              <a:rPr lang="uk-UA" dirty="0" smtClean="0"/>
              <a:t>Музична зала</a:t>
            </a:r>
            <a:endParaRPr lang="uk-UA"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1339" y="2742600"/>
            <a:ext cx="5211164" cy="3908373"/>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04112" y="3796413"/>
            <a:ext cx="4067944" cy="3050958"/>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29236" y="117815"/>
            <a:ext cx="4671221" cy="3503416"/>
          </a:xfrm>
          <a:prstGeom prst="rect">
            <a:avLst/>
          </a:prstGeom>
        </p:spPr>
      </p:pic>
    </p:spTree>
    <p:extLst>
      <p:ext uri="{BB962C8B-B14F-4D97-AF65-F5344CB8AC3E}">
        <p14:creationId xmlns:p14="http://schemas.microsoft.com/office/powerpoint/2010/main" val="3250319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Рисунок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2545773"/>
            <a:ext cx="6636325" cy="4312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Рисунок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403273" cy="4051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Рисунок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36324" y="3707968"/>
            <a:ext cx="5555675" cy="3150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Покажчик місця заповнення для зображення з Інтернету 4"/>
          <p:cNvPicPr>
            <a:picLocks noGrp="1" noChangeAspect="1"/>
          </p:cNvPicPr>
          <p:nvPr>
            <p:ph type="clipArt" sz="half" idx="2"/>
          </p:nvPr>
        </p:nvPicPr>
        <p:blipFill>
          <a:blip r:embed="rId5">
            <a:extLst>
              <a:ext uri="{28A0092B-C50C-407E-A947-70E740481C1C}">
                <a14:useLocalDpi xmlns:a14="http://schemas.microsoft.com/office/drawing/2010/main" val="0"/>
              </a:ext>
            </a:extLst>
          </a:blip>
          <a:srcRect/>
          <a:stretch>
            <a:fillRect/>
          </a:stretch>
        </p:blipFill>
        <p:spPr>
          <a:xfrm>
            <a:off x="5403273" y="0"/>
            <a:ext cx="6788727" cy="5091546"/>
          </a:xfrm>
        </p:spPr>
      </p:pic>
    </p:spTree>
    <p:extLst>
      <p:ext uri="{BB962C8B-B14F-4D97-AF65-F5344CB8AC3E}">
        <p14:creationId xmlns:p14="http://schemas.microsoft.com/office/powerpoint/2010/main" val="7514182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159174" y="209869"/>
            <a:ext cx="7386935" cy="6523440"/>
          </a:xfrm>
        </p:spPr>
        <p:txBody>
          <a:bodyPr>
            <a:normAutofit fontScale="70000" lnSpcReduction="20000"/>
          </a:bodyPr>
          <a:lstStyle/>
          <a:p>
            <a:pPr marL="0" indent="0" algn="just">
              <a:buNone/>
            </a:pPr>
            <a:r>
              <a:rPr lang="uk-UA" sz="3200" dirty="0" smtClean="0">
                <a:latin typeface="Times New Roman" panose="02020603050405020304" pitchFamily="18" charset="0"/>
                <a:cs typeface="Times New Roman" panose="02020603050405020304" pitchFamily="18" charset="0"/>
              </a:rPr>
              <a:t>   Педагоги закладу дошкільної освіти поділилися своїм досвідом на обласному рівні.</a:t>
            </a:r>
          </a:p>
          <a:p>
            <a:pPr marL="0" indent="0" algn="just">
              <a:buNone/>
            </a:pPr>
            <a:r>
              <a:rPr lang="uk-UA" sz="3200" dirty="0" smtClean="0">
                <a:latin typeface="Times New Roman" panose="02020603050405020304" pitchFamily="18" charset="0"/>
                <a:cs typeface="Times New Roman" panose="02020603050405020304" pitchFamily="18" charset="0"/>
              </a:rPr>
              <a:t>   З </a:t>
            </a:r>
            <a:r>
              <a:rPr lang="uk-UA" sz="3200" dirty="0">
                <a:latin typeface="Times New Roman" panose="02020603050405020304" pitchFamily="18" charset="0"/>
                <a:cs typeface="Times New Roman" panose="02020603050405020304" pitchFamily="18" charset="0"/>
              </a:rPr>
              <a:t>ініціативи фахівців територіального управління Служби спільно з представниками Регіонального офісу Програми «</a:t>
            </a:r>
            <a:r>
              <a:rPr lang="en-US" sz="3200" dirty="0">
                <a:latin typeface="Times New Roman" panose="02020603050405020304" pitchFamily="18" charset="0"/>
                <a:cs typeface="Times New Roman" panose="02020603050405020304" pitchFamily="18" charset="0"/>
              </a:rPr>
              <a:t>U-LEAD </a:t>
            </a:r>
            <a:r>
              <a:rPr lang="uk-UA" sz="3200" dirty="0">
                <a:latin typeface="Times New Roman" panose="02020603050405020304" pitchFamily="18" charset="0"/>
                <a:cs typeface="Times New Roman" panose="02020603050405020304" pitchFamily="18" charset="0"/>
              </a:rPr>
              <a:t>з Європою» у Волинській області 21 вересня 2022 року відбулась третя інформаційна сесія «Якісна освіта як нова суспільна цінність успішної громади. Підтримка стратегічного курсу держави у сфері інклюзивної освіти» для громад Волині. До участі в інформаційній сесії долучились заступники голів органів місцевого самоврядування Волинської області, керівники органів управління освітою та структурних підрозділів з питань освіти, директори </a:t>
            </a:r>
            <a:r>
              <a:rPr lang="uk-UA" sz="3200" dirty="0" err="1">
                <a:latin typeface="Times New Roman" panose="02020603050405020304" pitchFamily="18" charset="0"/>
                <a:cs typeface="Times New Roman" panose="02020603050405020304" pitchFamily="18" charset="0"/>
              </a:rPr>
              <a:t>інклюзивно</a:t>
            </a:r>
            <a:r>
              <a:rPr lang="uk-UA" sz="3200" dirty="0">
                <a:latin typeface="Times New Roman" panose="02020603050405020304" pitchFamily="18" charset="0"/>
                <a:cs typeface="Times New Roman" panose="02020603050405020304" pitchFamily="18" charset="0"/>
              </a:rPr>
              <a:t>-ресурсних центрів області.</a:t>
            </a:r>
          </a:p>
          <a:p>
            <a:pPr marL="0" indent="0" algn="just">
              <a:buNone/>
            </a:pPr>
            <a:r>
              <a:rPr lang="uk-UA" sz="3200" dirty="0" smtClean="0">
                <a:latin typeface="Times New Roman" panose="02020603050405020304" pitchFamily="18" charset="0"/>
                <a:cs typeface="Times New Roman" panose="02020603050405020304" pitchFamily="18" charset="0"/>
              </a:rPr>
              <a:t>   На </a:t>
            </a:r>
            <a:r>
              <a:rPr lang="uk-UA" sz="3200" dirty="0">
                <a:latin typeface="Times New Roman" panose="02020603050405020304" pitchFamily="18" charset="0"/>
                <a:cs typeface="Times New Roman" panose="02020603050405020304" pitchFamily="18" charset="0"/>
              </a:rPr>
              <a:t>прикладі Володимирської міської територіальної громади розглянули три складові системи роботи з дітьми з особливими освітніми потребами в громаді. Власним досвідом організації першої ланки соціалізації дитини – дошкільною освітою – поділилась Наталія </a:t>
            </a:r>
            <a:r>
              <a:rPr lang="uk-UA" sz="3200" dirty="0" err="1" smtClean="0">
                <a:latin typeface="Times New Roman" panose="02020603050405020304" pitchFamily="18" charset="0"/>
                <a:cs typeface="Times New Roman" panose="02020603050405020304" pitchFamily="18" charset="0"/>
              </a:rPr>
              <a:t>Ростопчина</a:t>
            </a:r>
            <a:r>
              <a:rPr lang="uk-UA" sz="3200" dirty="0" smtClean="0">
                <a:latin typeface="Times New Roman" panose="02020603050405020304" pitchFamily="18" charset="0"/>
                <a:cs typeface="Times New Roman" panose="02020603050405020304" pitchFamily="18" charset="0"/>
              </a:rPr>
              <a:t> – директор закладу.</a:t>
            </a:r>
            <a:endParaRPr lang="uk-UA" dirty="0"/>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6229" y="374072"/>
            <a:ext cx="4113261" cy="2313710"/>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93950" y="3151909"/>
            <a:ext cx="4017818" cy="3013364"/>
          </a:xfrm>
          <a:prstGeom prst="rect">
            <a:avLst/>
          </a:prstGeom>
        </p:spPr>
      </p:pic>
    </p:spTree>
    <p:extLst>
      <p:ext uri="{BB962C8B-B14F-4D97-AF65-F5344CB8AC3E}">
        <p14:creationId xmlns:p14="http://schemas.microsoft.com/office/powerpoint/2010/main" val="16974530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Місце для вмісту 2"/>
          <p:cNvSpPr txBox="1">
            <a:spLocks/>
          </p:cNvSpPr>
          <p:nvPr/>
        </p:nvSpPr>
        <p:spPr>
          <a:xfrm>
            <a:off x="275551" y="304801"/>
            <a:ext cx="8203431" cy="6179126"/>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a:buNone/>
            </a:pPr>
            <a:r>
              <a:rPr lang="uk-UA" sz="2600" dirty="0" smtClean="0">
                <a:latin typeface="Times New Roman" panose="02020603050405020304" pitchFamily="18" charset="0"/>
                <a:cs typeface="Times New Roman" panose="02020603050405020304" pitchFamily="18" charset="0"/>
              </a:rPr>
              <a:t>   Протягом </a:t>
            </a:r>
            <a:r>
              <a:rPr lang="uk-UA" sz="2600" dirty="0">
                <a:latin typeface="Times New Roman" panose="02020603050405020304" pitchFamily="18" charset="0"/>
                <a:cs typeface="Times New Roman" panose="02020603050405020304" pitchFamily="18" charset="0"/>
              </a:rPr>
              <a:t>квітня-травня 2023 року на базі Волинського інституту післядипломної педагогічної освіти було проведено ХХ</a:t>
            </a:r>
            <a:r>
              <a:rPr lang="en-US" sz="2600" dirty="0">
                <a:latin typeface="Times New Roman" panose="02020603050405020304" pitchFamily="18" charset="0"/>
                <a:cs typeface="Times New Roman" panose="02020603050405020304" pitchFamily="18" charset="0"/>
              </a:rPr>
              <a:t>V</a:t>
            </a:r>
            <a:r>
              <a:rPr lang="uk-UA" sz="2600" dirty="0">
                <a:latin typeface="Times New Roman" panose="02020603050405020304" pitchFamily="18" charset="0"/>
                <a:cs typeface="Times New Roman" panose="02020603050405020304" pitchFamily="18" charset="0"/>
              </a:rPr>
              <a:t>ІІІ обласну виставку дидактичних і методичних матеріалів «Творчі сходинки педагогів Волині</a:t>
            </a:r>
            <a:r>
              <a:rPr lang="uk-UA" sz="2600" dirty="0" smtClean="0">
                <a:latin typeface="Times New Roman" panose="02020603050405020304" pitchFamily="18" charset="0"/>
                <a:cs typeface="Times New Roman" panose="02020603050405020304" pitchFamily="18" charset="0"/>
              </a:rPr>
              <a:t>».</a:t>
            </a:r>
            <a:endParaRPr lang="uk-UA" sz="2600" dirty="0">
              <a:latin typeface="Times New Roman" panose="02020603050405020304" pitchFamily="18" charset="0"/>
              <a:cs typeface="Times New Roman" panose="02020603050405020304" pitchFamily="18" charset="0"/>
            </a:endParaRPr>
          </a:p>
          <a:p>
            <a:pPr marL="0" indent="0" algn="just">
              <a:buNone/>
            </a:pPr>
            <a:r>
              <a:rPr lang="uk-UA" sz="2600" dirty="0" smtClean="0">
                <a:latin typeface="Times New Roman" panose="02020603050405020304" pitchFamily="18" charset="0"/>
                <a:cs typeface="Times New Roman" panose="02020603050405020304" pitchFamily="18" charset="0"/>
              </a:rPr>
              <a:t>   Колеги </a:t>
            </a:r>
            <a:r>
              <a:rPr lang="uk-UA" sz="2600" dirty="0">
                <a:latin typeface="Times New Roman" panose="02020603050405020304" pitchFamily="18" charset="0"/>
                <a:cs typeface="Times New Roman" panose="02020603050405020304" pitchFamily="18" charset="0"/>
              </a:rPr>
              <a:t>нашого закладу представили роботу у номінації «Дошкільне виховання», а саме збірник вправ «Життєва практика для малюка».</a:t>
            </a:r>
          </a:p>
          <a:p>
            <a:pPr marL="0" indent="0" algn="just">
              <a:buNone/>
            </a:pPr>
            <a:r>
              <a:rPr lang="uk-UA" sz="2600" dirty="0" smtClean="0">
                <a:latin typeface="Times New Roman" panose="02020603050405020304" pitchFamily="18" charset="0"/>
                <a:cs typeface="Times New Roman" panose="02020603050405020304" pitchFamily="18" charset="0"/>
              </a:rPr>
              <a:t>   У </a:t>
            </a:r>
            <a:r>
              <a:rPr lang="uk-UA" sz="2600" dirty="0">
                <a:latin typeface="Times New Roman" panose="02020603050405020304" pitchFamily="18" charset="0"/>
                <a:cs typeface="Times New Roman" panose="02020603050405020304" pitchFamily="18" charset="0"/>
              </a:rPr>
              <a:t>збірнику подано вправи за системою М. </a:t>
            </a:r>
            <a:r>
              <a:rPr lang="uk-UA" sz="2600" dirty="0" err="1">
                <a:latin typeface="Times New Roman" panose="02020603050405020304" pitchFamily="18" charset="0"/>
                <a:cs typeface="Times New Roman" panose="02020603050405020304" pitchFamily="18" charset="0"/>
              </a:rPr>
              <a:t>Монтессорі</a:t>
            </a:r>
            <a:r>
              <a:rPr lang="uk-UA" sz="2600" dirty="0">
                <a:latin typeface="Times New Roman" panose="02020603050405020304" pitchFamily="18" charset="0"/>
                <a:cs typeface="Times New Roman" panose="02020603050405020304" pitchFamily="18" charset="0"/>
              </a:rPr>
              <a:t> для дітей </a:t>
            </a:r>
            <a:r>
              <a:rPr lang="uk-UA" sz="2600" dirty="0" err="1">
                <a:latin typeface="Times New Roman" panose="02020603050405020304" pitchFamily="18" charset="0"/>
                <a:cs typeface="Times New Roman" panose="02020603050405020304" pitchFamily="18" charset="0"/>
              </a:rPr>
              <a:t>передшкільного</a:t>
            </a:r>
            <a:r>
              <a:rPr lang="uk-UA" sz="2600" dirty="0">
                <a:latin typeface="Times New Roman" panose="02020603050405020304" pitchFamily="18" charset="0"/>
                <a:cs typeface="Times New Roman" panose="02020603050405020304" pitchFamily="18" charset="0"/>
              </a:rPr>
              <a:t> віку в умовах закладу дошкільної освіти. Матеріал спрямований на формування у дошкільників позитивного ставлення до праці, розуміння її користі, необхідності для себе та інших людей, виховання вільної людини – самостійної, яка тонко відчуває навколишній світ, турбується про довкілля, вміє знайти в ньому своє </a:t>
            </a:r>
            <a:r>
              <a:rPr lang="uk-UA" sz="2600" dirty="0" smtClean="0">
                <a:latin typeface="Times New Roman" panose="02020603050405020304" pitchFamily="18" charset="0"/>
                <a:cs typeface="Times New Roman" panose="02020603050405020304" pitchFamily="18" charset="0"/>
              </a:rPr>
              <a:t>місце.</a:t>
            </a:r>
            <a:endParaRPr lang="uk-UA" sz="2600" dirty="0">
              <a:latin typeface="Times New Roman" panose="02020603050405020304" pitchFamily="18" charset="0"/>
              <a:cs typeface="Times New Roman" panose="02020603050405020304" pitchFamily="18" charset="0"/>
            </a:endParaRPr>
          </a:p>
          <a:p>
            <a:pPr marL="0" indent="0" algn="just">
              <a:buNone/>
            </a:pPr>
            <a:r>
              <a:rPr lang="uk-UA" sz="2600" dirty="0" smtClean="0">
                <a:latin typeface="Times New Roman" panose="02020603050405020304" pitchFamily="18" charset="0"/>
                <a:cs typeface="Times New Roman" panose="02020603050405020304" pitchFamily="18" charset="0"/>
              </a:rPr>
              <a:t>   Директор Наталія </a:t>
            </a:r>
            <a:r>
              <a:rPr lang="uk-UA" sz="2600" dirty="0" err="1" smtClean="0">
                <a:latin typeface="Times New Roman" panose="02020603050405020304" pitchFamily="18" charset="0"/>
                <a:cs typeface="Times New Roman" panose="02020603050405020304" pitchFamily="18" charset="0"/>
              </a:rPr>
              <a:t>Ростопчина</a:t>
            </a:r>
            <a:r>
              <a:rPr lang="uk-UA" sz="2600" dirty="0" smtClean="0">
                <a:latin typeface="Times New Roman" panose="02020603050405020304" pitchFamily="18" charset="0"/>
                <a:cs typeface="Times New Roman" panose="02020603050405020304" pitchFamily="18" charset="0"/>
              </a:rPr>
              <a:t>, вихователь Ірина </a:t>
            </a:r>
            <a:r>
              <a:rPr lang="uk-UA" sz="2600" dirty="0" err="1" smtClean="0">
                <a:latin typeface="Times New Roman" panose="02020603050405020304" pitchFamily="18" charset="0"/>
                <a:cs typeface="Times New Roman" panose="02020603050405020304" pitchFamily="18" charset="0"/>
              </a:rPr>
              <a:t>Оберук</a:t>
            </a:r>
            <a:r>
              <a:rPr lang="uk-UA" sz="2600" dirty="0" smtClean="0">
                <a:latin typeface="Times New Roman" panose="02020603050405020304" pitchFamily="18" charset="0"/>
                <a:cs typeface="Times New Roman" panose="02020603050405020304" pitchFamily="18" charset="0"/>
              </a:rPr>
              <a:t> та асистент вихователя Зінаїда Барановська відзначені дипломом ІІ ступеня </a:t>
            </a:r>
            <a:r>
              <a:rPr lang="uk-UA" sz="2600" dirty="0">
                <a:latin typeface="Times New Roman" panose="02020603050405020304" pitchFamily="18" charset="0"/>
                <a:cs typeface="Times New Roman" panose="02020603050405020304" pitchFamily="18" charset="0"/>
              </a:rPr>
              <a:t>управління освіти і науки </a:t>
            </a:r>
            <a:r>
              <a:rPr lang="uk-UA" sz="2600" dirty="0" smtClean="0">
                <a:latin typeface="Times New Roman" panose="02020603050405020304" pitchFamily="18" charset="0"/>
                <a:cs typeface="Times New Roman" panose="02020603050405020304" pitchFamily="18" charset="0"/>
              </a:rPr>
              <a:t>облдержадміністрації.</a:t>
            </a:r>
            <a:endParaRPr lang="uk-UA" sz="2600" dirty="0">
              <a:latin typeface="Times New Roman" panose="02020603050405020304" pitchFamily="18" charset="0"/>
              <a:cs typeface="Times New Roman" panose="02020603050405020304" pitchFamily="18" charset="0"/>
            </a:endParaRPr>
          </a:p>
          <a:p>
            <a:pPr marL="0" indent="0" algn="just">
              <a:buFont typeface="Wingdings 3" charset="2"/>
              <a:buNone/>
            </a:pPr>
            <a:endParaRPr lang="uk-UA" dirty="0"/>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78982" y="651164"/>
            <a:ext cx="3491345" cy="2618509"/>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27127" y="3457863"/>
            <a:ext cx="2391640" cy="3188853"/>
          </a:xfrm>
          <a:prstGeom prst="rect">
            <a:avLst/>
          </a:prstGeom>
        </p:spPr>
      </p:pic>
    </p:spTree>
    <p:extLst>
      <p:ext uri="{BB962C8B-B14F-4D97-AF65-F5344CB8AC3E}">
        <p14:creationId xmlns:p14="http://schemas.microsoft.com/office/powerpoint/2010/main" val="10259042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677333" y="401783"/>
            <a:ext cx="9311793" cy="5639580"/>
          </a:xfrm>
        </p:spPr>
        <p:txBody>
          <a:bodyPr/>
          <a:lstStyle/>
          <a:p>
            <a:pPr marL="0" indent="0" algn="just">
              <a:buNone/>
            </a:pPr>
            <a:r>
              <a:rPr lang="uk-UA" sz="2400" dirty="0" smtClean="0">
                <a:latin typeface="Times New Roman" panose="02020603050405020304" pitchFamily="18" charset="0"/>
                <a:cs typeface="Times New Roman" panose="02020603050405020304" pitchFamily="18" charset="0"/>
              </a:rPr>
              <a:t>   Усі три групи </a:t>
            </a:r>
            <a:r>
              <a:rPr lang="uk-UA" sz="2400" dirty="0">
                <a:latin typeface="Times New Roman" panose="02020603050405020304" pitchFamily="18" charset="0"/>
                <a:cs typeface="Times New Roman" panose="02020603050405020304" pitchFamily="18" charset="0"/>
              </a:rPr>
              <a:t>інклюзивні. </a:t>
            </a:r>
            <a:r>
              <a:rPr lang="uk-UA" sz="2400" dirty="0" smtClean="0">
                <a:latin typeface="Times New Roman" panose="02020603050405020304" pitchFamily="18" charset="0"/>
                <a:cs typeface="Times New Roman" panose="02020603050405020304" pitchFamily="18" charset="0"/>
              </a:rPr>
              <a:t>В </a:t>
            </a:r>
            <a:r>
              <a:rPr lang="uk-UA" sz="2400" dirty="0">
                <a:latin typeface="Times New Roman" panose="02020603050405020304" pitchFamily="18" charset="0"/>
                <a:cs typeface="Times New Roman" panose="02020603050405020304" pitchFamily="18" charset="0"/>
              </a:rPr>
              <a:t>роботі застосовуємо програми розвитку дітей із розумовою відсталістю, затримкою психічного розвитку, раннім дитячим аутизмом, синдромом Дауна, порушеннями мовлення. На практиці переконуємося, що впровадження даної форми навчання ефективне як для дітей вікової норми, так і для дітей з особливими освітніми потребами. У цьому році </a:t>
            </a:r>
            <a:r>
              <a:rPr lang="uk-UA" sz="2400" dirty="0" smtClean="0">
                <a:latin typeface="Times New Roman" panose="02020603050405020304" pitchFamily="18" charset="0"/>
                <a:cs typeface="Times New Roman" panose="02020603050405020304" pitchFamily="18" charset="0"/>
              </a:rPr>
              <a:t>троє </a:t>
            </a:r>
            <a:r>
              <a:rPr lang="uk-UA" sz="2400" dirty="0">
                <a:latin typeface="Times New Roman" panose="02020603050405020304" pitchFamily="18" charset="0"/>
                <a:cs typeface="Times New Roman" panose="02020603050405020304" pitchFamily="18" charset="0"/>
              </a:rPr>
              <a:t>дітей з особливими освітніми потребами йдуть до першого класу.</a:t>
            </a:r>
          </a:p>
          <a:p>
            <a:pPr marL="0" indent="0" algn="just">
              <a:buNone/>
            </a:pPr>
            <a:r>
              <a:rPr lang="uk-UA" sz="2400" dirty="0" smtClean="0">
                <a:latin typeface="Times New Roman" panose="02020603050405020304" pitchFamily="18" charset="0"/>
                <a:cs typeface="Times New Roman" panose="02020603050405020304" pitchFamily="18" charset="0"/>
              </a:rPr>
              <a:t>   У </a:t>
            </a:r>
            <a:r>
              <a:rPr lang="uk-UA" sz="2400" dirty="0">
                <a:latin typeface="Times New Roman" panose="02020603050405020304" pitchFamily="18" charset="0"/>
                <a:cs typeface="Times New Roman" panose="02020603050405020304" pitchFamily="18" charset="0"/>
              </a:rPr>
              <a:t>нашому закладі вихованцям надаються фахові і високопрофесійні послуги практичним психологом, вчителем логопедом-дефектологом, асистентами вихователів. Впроваджуються програми спортивно-оздоровчої роботи з залученням інструктора з фізичної культури. </a:t>
            </a:r>
          </a:p>
          <a:p>
            <a:endParaRPr lang="uk-UA"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8982" y="4682836"/>
            <a:ext cx="8298873" cy="1949077"/>
          </a:xfrm>
          <a:prstGeom prst="rect">
            <a:avLst/>
          </a:prstGeom>
        </p:spPr>
      </p:pic>
    </p:spTree>
    <p:extLst>
      <p:ext uri="{BB962C8B-B14F-4D97-AF65-F5344CB8AC3E}">
        <p14:creationId xmlns:p14="http://schemas.microsoft.com/office/powerpoint/2010/main" val="39486954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51384" y="76201"/>
            <a:ext cx="11161240" cy="1960954"/>
          </a:xfrm>
        </p:spPr>
        <p:txBody>
          <a:bodyPr>
            <a:noAutofit/>
          </a:bodyPr>
          <a:lstStyle/>
          <a:p>
            <a:pPr algn="just"/>
            <a:r>
              <a:rPr lang="uk-UA" sz="2400" dirty="0" smtClean="0">
                <a:solidFill>
                  <a:schemeClr val="tx1"/>
                </a:solidFill>
                <a:latin typeface="Times New Roman" panose="02020603050405020304" pitchFamily="18" charset="0"/>
                <a:cs typeface="Times New Roman" panose="02020603050405020304" pitchFamily="18" charset="0"/>
              </a:rPr>
              <a:t>   Педагогічний </a:t>
            </a:r>
            <a:r>
              <a:rPr lang="uk-UA" sz="2400" dirty="0">
                <a:solidFill>
                  <a:schemeClr val="tx1"/>
                </a:solidFill>
                <a:latin typeface="Times New Roman" panose="02020603050405020304" pitchFamily="18" charset="0"/>
                <a:cs typeface="Times New Roman" panose="02020603050405020304" pitchFamily="18" charset="0"/>
              </a:rPr>
              <a:t>колектив працює за Програмою виховання і навчання дітей «Дитина», поєднуючи чинні програми з елементами методики М. </a:t>
            </a:r>
            <a:r>
              <a:rPr lang="uk-UA" sz="2400" dirty="0" err="1">
                <a:solidFill>
                  <a:schemeClr val="tx1"/>
                </a:solidFill>
                <a:latin typeface="Times New Roman" panose="02020603050405020304" pitchFamily="18" charset="0"/>
                <a:cs typeface="Times New Roman" panose="02020603050405020304" pitchFamily="18" charset="0"/>
              </a:rPr>
              <a:t>Монтессорі</a:t>
            </a:r>
            <a:r>
              <a:rPr lang="uk-UA" sz="2400" dirty="0">
                <a:solidFill>
                  <a:schemeClr val="tx1"/>
                </a:solidFill>
                <a:latin typeface="Times New Roman" panose="02020603050405020304" pitchFamily="18" charset="0"/>
                <a:cs typeface="Times New Roman" panose="02020603050405020304" pitchFamily="18" charset="0"/>
              </a:rPr>
              <a:t>. Педагогічний колектив перебуває у постійному пошуку нових форм і методів роботи, впровадження інноваційних технологій. Постійно працюють творча та </a:t>
            </a:r>
            <a:r>
              <a:rPr lang="uk-UA" sz="2400" dirty="0" err="1">
                <a:solidFill>
                  <a:schemeClr val="tx1"/>
                </a:solidFill>
                <a:latin typeface="Times New Roman" panose="02020603050405020304" pitchFamily="18" charset="0"/>
                <a:cs typeface="Times New Roman" panose="02020603050405020304" pitchFamily="18" charset="0"/>
              </a:rPr>
              <a:t>інтервізійні</a:t>
            </a:r>
            <a:r>
              <a:rPr lang="uk-UA" sz="2400" dirty="0">
                <a:solidFill>
                  <a:schemeClr val="tx1"/>
                </a:solidFill>
                <a:latin typeface="Times New Roman" panose="02020603050405020304" pitchFamily="18" charset="0"/>
                <a:cs typeface="Times New Roman" panose="02020603050405020304" pitchFamily="18" charset="0"/>
              </a:rPr>
              <a:t> групи педагогів. </a:t>
            </a:r>
          </a:p>
        </p:txBody>
      </p:sp>
      <p:pic>
        <p:nvPicPr>
          <p:cNvPr id="4" name="Picture 4" descr="PC210897"/>
          <p:cNvPicPr>
            <a:picLocks noChangeAspect="1" noChangeArrowheads="1"/>
          </p:cNvPicPr>
          <p:nvPr/>
        </p:nvPicPr>
        <p:blipFill>
          <a:blip r:embed="rId2" cstate="print">
            <a:extLst>
              <a:ext uri="{28A0092B-C50C-407E-A947-70E740481C1C}">
                <a14:useLocalDpi xmlns:a14="http://schemas.microsoft.com/office/drawing/2010/main" val="0"/>
              </a:ext>
            </a:extLst>
          </a:blip>
          <a:srcRect b="5556"/>
          <a:stretch>
            <a:fillRect/>
          </a:stretch>
        </p:blipFill>
        <p:spPr bwMode="auto">
          <a:xfrm>
            <a:off x="822351" y="2355810"/>
            <a:ext cx="2050364" cy="273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PC210910"/>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3050891" y="2553856"/>
            <a:ext cx="2059010" cy="274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PC21090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8561" y="2883557"/>
            <a:ext cx="2050314" cy="2732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PC21090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87051" y="3403569"/>
            <a:ext cx="1997364" cy="2732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PC2109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62591" y="3931155"/>
            <a:ext cx="2050033" cy="273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487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609600"/>
            <a:ext cx="9159394" cy="6248400"/>
          </a:xfrm>
        </p:spPr>
        <p:txBody>
          <a:bodyPr>
            <a:normAutofit fontScale="90000"/>
          </a:bodyPr>
          <a:lstStyle/>
          <a:p>
            <a:pPr algn="just"/>
            <a:r>
              <a:rPr lang="uk-UA" sz="2700" dirty="0" smtClean="0">
                <a:solidFill>
                  <a:schemeClr val="tx1"/>
                </a:solidFill>
                <a:latin typeface="Times New Roman" panose="02020603050405020304" pitchFamily="18" charset="0"/>
                <a:cs typeface="Times New Roman" panose="02020603050405020304" pitchFamily="18" charset="0"/>
              </a:rPr>
              <a:t>   Педагогічний </a:t>
            </a:r>
            <a:r>
              <a:rPr lang="uk-UA" sz="2700" dirty="0">
                <a:solidFill>
                  <a:schemeClr val="tx1"/>
                </a:solidFill>
                <a:latin typeface="Times New Roman" panose="02020603050405020304" pitchFamily="18" charset="0"/>
                <a:cs typeface="Times New Roman" panose="02020603050405020304" pitchFamily="18" charset="0"/>
              </a:rPr>
              <a:t>колектив закладу дошкільної освіти у зв’язку із розвитком нового змісту дошкільної освіти в межах реформ, що відбуваються в системі дошкільної освіти сформував свої власні пріоритети виховної та освітньої діяльності.</a:t>
            </a:r>
            <a:br>
              <a:rPr lang="uk-UA" sz="2700" dirty="0">
                <a:solidFill>
                  <a:schemeClr val="tx1"/>
                </a:solidFill>
                <a:latin typeface="Times New Roman" panose="02020603050405020304" pitchFamily="18" charset="0"/>
                <a:cs typeface="Times New Roman" panose="02020603050405020304" pitchFamily="18" charset="0"/>
              </a:rPr>
            </a:br>
            <a:r>
              <a:rPr lang="uk-UA" sz="2700" dirty="0" smtClean="0">
                <a:solidFill>
                  <a:schemeClr val="tx1"/>
                </a:solidFill>
                <a:latin typeface="Times New Roman" panose="02020603050405020304" pitchFamily="18" charset="0"/>
                <a:cs typeface="Times New Roman" panose="02020603050405020304" pitchFamily="18" charset="0"/>
              </a:rPr>
              <a:t>   Варто </a:t>
            </a:r>
            <a:r>
              <a:rPr lang="uk-UA" sz="2700" dirty="0">
                <a:solidFill>
                  <a:schemeClr val="tx1"/>
                </a:solidFill>
                <a:latin typeface="Times New Roman" panose="02020603050405020304" pitchFamily="18" charset="0"/>
                <a:cs typeface="Times New Roman" panose="02020603050405020304" pitchFamily="18" charset="0"/>
              </a:rPr>
              <a:t>зазначити, що в закладі є всі необхідні умови для розвитку творчих та пізнавальних здібностей кожного дошкільника. Робота з інтелектуального розвитку дітей ведеться відповідно до програмових вимог. В групах створені сприятливі умови для розвитку особистості кожної дитини, для її самореалізації, для розвитку пізнавальних інтересів дітей, вміння долати труднощі у навчанні, що в цілому сприяє інтелектуальному розвитку вихованців. Діти виявляють ініціативу, творчість, незалежність, елементарну критичність, оптимізм, коли трапляються труднощі, наполегливість, уміння доводити розпочате до кінця, брати на себе відповідальність за </a:t>
            </a:r>
            <a:r>
              <a:rPr lang="uk-UA" sz="2700" dirty="0" smtClean="0">
                <a:solidFill>
                  <a:schemeClr val="tx1"/>
                </a:solidFill>
                <a:latin typeface="Times New Roman" panose="02020603050405020304" pitchFamily="18" charset="0"/>
                <a:cs typeface="Times New Roman" panose="02020603050405020304" pitchFamily="18" charset="0"/>
              </a:rPr>
              <a:t>допущені помилки</a:t>
            </a:r>
            <a:r>
              <a:rPr lang="uk-UA" sz="2700" dirty="0">
                <a:solidFill>
                  <a:schemeClr val="tx1"/>
                </a:solidFill>
                <a:latin typeface="Times New Roman" panose="02020603050405020304" pitchFamily="18" charset="0"/>
                <a:cs typeface="Times New Roman" panose="02020603050405020304" pitchFamily="18" charset="0"/>
              </a:rPr>
              <a:t>.</a:t>
            </a:r>
            <a:r>
              <a:rPr lang="uk-UA" dirty="0"/>
              <a:t/>
            </a:r>
            <a:br>
              <a:rPr lang="uk-UA" dirty="0"/>
            </a:br>
            <a:endParaRPr lang="uk-UA" dirty="0"/>
          </a:p>
        </p:txBody>
      </p:sp>
    </p:spTree>
    <p:extLst>
      <p:ext uri="{BB962C8B-B14F-4D97-AF65-F5344CB8AC3E}">
        <p14:creationId xmlns:p14="http://schemas.microsoft.com/office/powerpoint/2010/main" val="42752458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677334" y="609600"/>
            <a:ext cx="9796702" cy="6248400"/>
          </a:xfrm>
        </p:spPr>
        <p:txBody>
          <a:bodyPr>
            <a:normAutofit fontScale="90000"/>
          </a:bodyPr>
          <a:lstStyle/>
          <a:p>
            <a:pPr algn="just"/>
            <a:r>
              <a:rPr lang="uk-UA" sz="2700" dirty="0" smtClean="0">
                <a:solidFill>
                  <a:schemeClr val="tx1"/>
                </a:solidFill>
                <a:latin typeface="Times New Roman" panose="02020603050405020304" pitchFamily="18" charset="0"/>
                <a:cs typeface="Times New Roman" panose="02020603050405020304" pitchFamily="18" charset="0"/>
              </a:rPr>
              <a:t>   </a:t>
            </a:r>
            <a:r>
              <a:rPr lang="uk-UA" sz="2200" dirty="0">
                <a:solidFill>
                  <a:schemeClr val="tx1"/>
                </a:solidFill>
                <a:latin typeface="Times New Roman" panose="02020603050405020304" pitchFamily="18" charset="0"/>
                <a:cs typeface="Times New Roman" panose="02020603050405020304" pitchFamily="18" charset="0"/>
              </a:rPr>
              <a:t>Велику увагу колектив приділяє </a:t>
            </a:r>
            <a:r>
              <a:rPr lang="uk-UA" sz="2200" dirty="0" err="1">
                <a:solidFill>
                  <a:schemeClr val="tx1"/>
                </a:solidFill>
                <a:latin typeface="Times New Roman" panose="02020603050405020304" pitchFamily="18" charset="0"/>
                <a:cs typeface="Times New Roman" panose="02020603050405020304" pitchFamily="18" charset="0"/>
              </a:rPr>
              <a:t>загартовуючим</a:t>
            </a:r>
            <a:r>
              <a:rPr lang="uk-UA" sz="2200" dirty="0">
                <a:solidFill>
                  <a:schemeClr val="tx1"/>
                </a:solidFill>
                <a:latin typeface="Times New Roman" panose="02020603050405020304" pitchFamily="18" charset="0"/>
                <a:cs typeface="Times New Roman" panose="02020603050405020304" pitchFamily="18" charset="0"/>
              </a:rPr>
              <a:t> процедурам. </a:t>
            </a:r>
            <a:r>
              <a:rPr lang="uk-UA" sz="2200" dirty="0" err="1">
                <a:solidFill>
                  <a:schemeClr val="tx1"/>
                </a:solidFill>
                <a:latin typeface="Times New Roman" panose="02020603050405020304" pitchFamily="18" charset="0"/>
                <a:cs typeface="Times New Roman" panose="02020603050405020304" pitchFamily="18" charset="0"/>
              </a:rPr>
              <a:t>Загартовуючі</a:t>
            </a:r>
            <a:r>
              <a:rPr lang="uk-UA" sz="2200" dirty="0">
                <a:solidFill>
                  <a:schemeClr val="tx1"/>
                </a:solidFill>
                <a:latin typeface="Times New Roman" panose="02020603050405020304" pitchFamily="18" charset="0"/>
                <a:cs typeface="Times New Roman" panose="02020603050405020304" pitchFamily="18" charset="0"/>
              </a:rPr>
              <a:t> процедури проводяться педагогами на протязі всього року з поступовою зміною їх характеру, стану здоров’я, вікових та індивідуальних особливостей кожної дитини</a:t>
            </a:r>
            <a:r>
              <a:rPr lang="uk-UA" sz="2200" dirty="0" smtClean="0">
                <a:solidFill>
                  <a:schemeClr val="tx1"/>
                </a:solidFill>
                <a:latin typeface="Times New Roman" panose="02020603050405020304" pitchFamily="18" charset="0"/>
                <a:cs typeface="Times New Roman" panose="02020603050405020304" pitchFamily="18" charset="0"/>
              </a:rPr>
              <a:t>.</a:t>
            </a:r>
            <a:br>
              <a:rPr lang="uk-UA" sz="2200" dirty="0" smtClean="0">
                <a:solidFill>
                  <a:schemeClr val="tx1"/>
                </a:solidFill>
                <a:latin typeface="Times New Roman" panose="02020603050405020304" pitchFamily="18" charset="0"/>
                <a:cs typeface="Times New Roman" panose="02020603050405020304" pitchFamily="18" charset="0"/>
              </a:rPr>
            </a:br>
            <a:r>
              <a:rPr lang="uk-UA" sz="2200" dirty="0" smtClean="0">
                <a:solidFill>
                  <a:schemeClr val="tx1"/>
                </a:solidFill>
                <a:latin typeface="Times New Roman" panose="02020603050405020304" pitchFamily="18" charset="0"/>
                <a:cs typeface="Times New Roman" panose="02020603050405020304" pitchFamily="18" charset="0"/>
              </a:rPr>
              <a:t>   Відвідування </a:t>
            </a:r>
            <a:r>
              <a:rPr lang="uk-UA" sz="2200" dirty="0">
                <a:solidFill>
                  <a:schemeClr val="tx1"/>
                </a:solidFill>
                <a:latin typeface="Times New Roman" panose="02020603050405020304" pitchFamily="18" charset="0"/>
                <a:cs typeface="Times New Roman" panose="02020603050405020304" pitchFamily="18" charset="0"/>
              </a:rPr>
              <a:t>дітьми закладу є також показником не тільки стану здоров’я дітей, але і рівня психологічного комфорту у групах. Однак, на жаль, відношення деяких батьків до необхідності систематичного відвідування дитиною групи залишає бажати кращого. </a:t>
            </a:r>
            <a:br>
              <a:rPr lang="uk-UA" sz="2200" dirty="0">
                <a:solidFill>
                  <a:schemeClr val="tx1"/>
                </a:solidFill>
                <a:latin typeface="Times New Roman" panose="02020603050405020304" pitchFamily="18" charset="0"/>
                <a:cs typeface="Times New Roman" panose="02020603050405020304" pitchFamily="18" charset="0"/>
              </a:rPr>
            </a:br>
            <a:r>
              <a:rPr lang="uk-UA" sz="2200" dirty="0" smtClean="0">
                <a:solidFill>
                  <a:schemeClr val="tx1"/>
                </a:solidFill>
                <a:latin typeface="Times New Roman" panose="02020603050405020304" pitchFamily="18" charset="0"/>
                <a:cs typeface="Times New Roman" panose="02020603050405020304" pitchFamily="18" charset="0"/>
              </a:rPr>
              <a:t>   Розуміючи </a:t>
            </a:r>
            <a:r>
              <a:rPr lang="uk-UA" sz="2200" dirty="0">
                <a:solidFill>
                  <a:schemeClr val="tx1"/>
                </a:solidFill>
                <a:latin typeface="Times New Roman" panose="02020603050405020304" pitchFamily="18" charset="0"/>
                <a:cs typeface="Times New Roman" panose="02020603050405020304" pitchFamily="18" charset="0"/>
              </a:rPr>
              <a:t>вплив родини на виховання дітей, педагоги нашого закладу активно співпрацюють з батьками, вчасно відгукуються на їхні запити, залучають членів сімей до навчально-виховного процесу групи та життя садочку. З цією метою проводилися різноманітні форми роботи. Високу ефективність мали такі заходи, на яких, окрім теоретичної частини, батьки мали змогу побачити які форми роботи, новітні технології використовує  заклад для забезпечення повноцінного, творчого розвитку особистості дитини. Робота проводилася, дотримуючись усіх протиепідемічних норм.</a:t>
            </a:r>
            <a:br>
              <a:rPr lang="uk-UA" sz="2200" dirty="0">
                <a:solidFill>
                  <a:schemeClr val="tx1"/>
                </a:solidFill>
                <a:latin typeface="Times New Roman" panose="02020603050405020304" pitchFamily="18" charset="0"/>
                <a:cs typeface="Times New Roman" panose="02020603050405020304" pitchFamily="18" charset="0"/>
              </a:rPr>
            </a:br>
            <a:r>
              <a:rPr lang="uk-UA" sz="2200" dirty="0">
                <a:solidFill>
                  <a:schemeClr val="tx1"/>
                </a:solidFill>
                <a:latin typeface="Times New Roman" panose="02020603050405020304" pitchFamily="18" charset="0"/>
                <a:cs typeface="Times New Roman" panose="02020603050405020304" pitchFamily="18" charset="0"/>
              </a:rPr>
              <a:t>Однак, потребує покращення та удосконалення підвищення психолого-педагогічної культури батьків, пропаганда дошкільної освіти в соціумі, усебічне вивчення специфіки кожної сім’ї, індивідуальний підхід до роботи з сім’ями вихованців.</a:t>
            </a:r>
            <a:r>
              <a:rPr lang="uk-UA" dirty="0"/>
              <a:t/>
            </a:r>
            <a:br>
              <a:rPr lang="uk-UA" dirty="0"/>
            </a:br>
            <a:r>
              <a:rPr lang="uk-UA" sz="2400" dirty="0" smtClean="0">
                <a:solidFill>
                  <a:schemeClr val="tx1"/>
                </a:solidFill>
                <a:latin typeface="Times New Roman" panose="02020603050405020304" pitchFamily="18" charset="0"/>
                <a:cs typeface="Times New Roman" panose="02020603050405020304" pitchFamily="18" charset="0"/>
              </a:rPr>
              <a:t> </a:t>
            </a:r>
            <a:r>
              <a:rPr lang="uk-UA" dirty="0"/>
              <a:t/>
            </a:r>
            <a:br>
              <a:rPr lang="uk-UA" dirty="0"/>
            </a:br>
            <a:r>
              <a:rPr lang="uk-UA" dirty="0"/>
              <a:t/>
            </a:r>
            <a:br>
              <a:rPr lang="uk-UA" dirty="0"/>
            </a:br>
            <a:endParaRPr lang="uk-UA" dirty="0"/>
          </a:p>
        </p:txBody>
      </p:sp>
    </p:spTree>
    <p:extLst>
      <p:ext uri="{BB962C8B-B14F-4D97-AF65-F5344CB8AC3E}">
        <p14:creationId xmlns:p14="http://schemas.microsoft.com/office/powerpoint/2010/main" val="28422501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677334" y="609600"/>
            <a:ext cx="9796702" cy="6248400"/>
          </a:xfrm>
        </p:spPr>
        <p:txBody>
          <a:bodyPr>
            <a:normAutofit fontScale="90000"/>
          </a:bodyPr>
          <a:lstStyle/>
          <a:p>
            <a:pPr algn="just"/>
            <a:r>
              <a:rPr lang="uk-UA" sz="2700" dirty="0" smtClean="0">
                <a:solidFill>
                  <a:schemeClr val="tx1"/>
                </a:solidFill>
                <a:latin typeface="Times New Roman" panose="02020603050405020304" pitchFamily="18" charset="0"/>
                <a:cs typeface="Times New Roman" panose="02020603050405020304" pitchFamily="18" charset="0"/>
              </a:rPr>
              <a:t>   </a:t>
            </a:r>
            <a:r>
              <a:rPr lang="uk-UA" sz="2200" dirty="0">
                <a:solidFill>
                  <a:schemeClr val="tx1"/>
                </a:solidFill>
                <a:latin typeface="Times New Roman" panose="02020603050405020304" pitchFamily="18" charset="0"/>
                <a:cs typeface="Times New Roman" panose="02020603050405020304" pitchFamily="18" charset="0"/>
              </a:rPr>
              <a:t>З метою підвищення рівня професійної майстерності педагогів і підвищення їх фахової майстерності впродовж навчального року проводилися різні методичні заходи – індивідуальні, групові та масові форми роботи, а саме: педагогічні ради, методичні об’єднання, семінари, майстер-класи, консультації, анкетування, працювала творча група тощо. Всі ці форми роботи були дієвими та оперативними за рахунок розуміння вихователями актуальності питань, що розглядалися, різнобічного і ґрунтовного аналізу навчально-виховного процесу, його позитивних сторін та невдач, необхідності якісних і суттєвих змін з метою реалізації поставлених завдань. Ефективність різних форм методичної роботи також підсилювалася впровадженням в них інтерактивних видів роботи: елементів дискусії, ділової гри, тренінгів,  тощо.</a:t>
            </a:r>
            <a:br>
              <a:rPr lang="uk-UA" sz="2200" dirty="0">
                <a:solidFill>
                  <a:schemeClr val="tx1"/>
                </a:solidFill>
                <a:latin typeface="Times New Roman" panose="02020603050405020304" pitchFamily="18" charset="0"/>
                <a:cs typeface="Times New Roman" panose="02020603050405020304" pitchFamily="18" charset="0"/>
              </a:rPr>
            </a:br>
            <a:r>
              <a:rPr lang="uk-UA" sz="2200" dirty="0">
                <a:solidFill>
                  <a:schemeClr val="tx1"/>
                </a:solidFill>
                <a:latin typeface="Times New Roman" panose="02020603050405020304" pitchFamily="18" charset="0"/>
                <a:cs typeface="Times New Roman" panose="02020603050405020304" pitchFamily="18" charset="0"/>
              </a:rPr>
              <a:t>Фаховий рівень педагогічних кадрів забезпечується безперервною системою підвищення кваліфікації кадрів на рівні дошкільного закладу, шляхом відвідувань педагогами методичних об'єднань педагогічних працівників системи дошкільної освіти міста, курсів підвищення кваліфікації кадрів при ВІППО.</a:t>
            </a:r>
            <a:br>
              <a:rPr lang="uk-UA" sz="2200" dirty="0">
                <a:solidFill>
                  <a:schemeClr val="tx1"/>
                </a:solidFill>
                <a:latin typeface="Times New Roman" panose="02020603050405020304" pitchFamily="18" charset="0"/>
                <a:cs typeface="Times New Roman" panose="02020603050405020304" pitchFamily="18" charset="0"/>
              </a:rPr>
            </a:br>
            <a:r>
              <a:rPr lang="uk-UA" sz="2200" dirty="0" smtClean="0">
                <a:solidFill>
                  <a:schemeClr val="tx1"/>
                </a:solidFill>
                <a:latin typeface="Times New Roman" panose="02020603050405020304" pitchFamily="18" charset="0"/>
                <a:cs typeface="Times New Roman" panose="02020603050405020304" pitchFamily="18" charset="0"/>
              </a:rPr>
              <a:t>.</a:t>
            </a:r>
            <a:r>
              <a:rPr lang="uk-UA" dirty="0"/>
              <a:t/>
            </a:r>
            <a:br>
              <a:rPr lang="uk-UA" dirty="0"/>
            </a:br>
            <a:r>
              <a:rPr lang="uk-UA" sz="2400" dirty="0" smtClean="0">
                <a:solidFill>
                  <a:schemeClr val="tx1"/>
                </a:solidFill>
                <a:latin typeface="Times New Roman" panose="02020603050405020304" pitchFamily="18" charset="0"/>
                <a:cs typeface="Times New Roman" panose="02020603050405020304" pitchFamily="18" charset="0"/>
              </a:rPr>
              <a:t> </a:t>
            </a:r>
            <a:r>
              <a:rPr lang="uk-UA" dirty="0"/>
              <a:t/>
            </a:r>
            <a:br>
              <a:rPr lang="uk-UA" dirty="0"/>
            </a:br>
            <a:r>
              <a:rPr lang="uk-UA" dirty="0"/>
              <a:t/>
            </a:r>
            <a:br>
              <a:rPr lang="uk-UA" dirty="0"/>
            </a:br>
            <a:endParaRPr lang="uk-UA" dirty="0"/>
          </a:p>
        </p:txBody>
      </p:sp>
    </p:spTree>
    <p:extLst>
      <p:ext uri="{BB962C8B-B14F-4D97-AF65-F5344CB8AC3E}">
        <p14:creationId xmlns:p14="http://schemas.microsoft.com/office/powerpoint/2010/main" val="28102862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677333" y="401783"/>
            <a:ext cx="9311793" cy="5639580"/>
          </a:xfrm>
        </p:spPr>
        <p:txBody>
          <a:bodyPr/>
          <a:lstStyle/>
          <a:p>
            <a:pPr algn="just"/>
            <a:r>
              <a:rPr lang="uk-UA" sz="2400" dirty="0" smtClean="0">
                <a:latin typeface="Times New Roman" panose="02020603050405020304" pitchFamily="18" charset="0"/>
                <a:cs typeface="Times New Roman" panose="02020603050405020304" pitchFamily="18" charset="0"/>
              </a:rPr>
              <a:t>   </a:t>
            </a:r>
            <a:r>
              <a:rPr lang="uk-UA" sz="2400" dirty="0">
                <a:latin typeface="Times New Roman" panose="02020603050405020304" pitchFamily="18" charset="0"/>
                <a:cs typeface="Times New Roman" panose="02020603050405020304" pitchFamily="18" charset="0"/>
              </a:rPr>
              <a:t>Щороку в дошкільному закладі проходить атестація педагогічних працівників відповідно до ст.54 Закону України «Про освіту», р.6. ст.30, Закону України «Про дошкільну освіту» та Типового положення про атестацію педагогічних працівників, затвердженого Міністерством освіти і науки України від 06.10.2010 року № 930, зареєстрованого і Міністерстві юстиції України 14 грудня 2010 року №1255-18550, згідно перспективного плану на 5 років у зазначені терміни. Усі документи до організації і проведенню атестації ведуться і оформляються згідно з установленими термінами. У закладі складений перспективний план атестації та курсової перепідготовки на 5 років.</a:t>
            </a:r>
          </a:p>
          <a:p>
            <a:endParaRPr lang="uk-UA" dirty="0"/>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9018" y="4143151"/>
            <a:ext cx="4132983" cy="2562449"/>
          </a:xfrm>
          <a:prstGeom prst="rect">
            <a:avLst/>
          </a:prstGeom>
        </p:spPr>
      </p:pic>
    </p:spTree>
    <p:extLst>
      <p:ext uri="{BB962C8B-B14F-4D97-AF65-F5344CB8AC3E}">
        <p14:creationId xmlns:p14="http://schemas.microsoft.com/office/powerpoint/2010/main" val="13865004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677334" y="401782"/>
            <a:ext cx="9048558" cy="6076515"/>
          </a:xfrm>
        </p:spPr>
        <p:txBody>
          <a:bodyPr>
            <a:normAutofit/>
          </a:bodyPr>
          <a:lstStyle/>
          <a:p>
            <a:pPr algn="just"/>
            <a:r>
              <a:rPr lang="uk-UA" sz="2400" dirty="0" smtClean="0">
                <a:latin typeface="Times New Roman" panose="02020603050405020304" pitchFamily="18" charset="0"/>
                <a:cs typeface="Times New Roman" panose="02020603050405020304" pitchFamily="18" charset="0"/>
              </a:rPr>
              <a:t>   </a:t>
            </a:r>
            <a:r>
              <a:rPr lang="uk-UA" sz="2000" dirty="0">
                <a:latin typeface="Times New Roman" panose="02020603050405020304" pitchFamily="18" charset="0"/>
                <a:cs typeface="Times New Roman" panose="02020603050405020304" pitchFamily="18" charset="0"/>
              </a:rPr>
              <a:t>Хід атестації педагогічних кадрів у закладі перебував на постійному контролі. Адміністрацією закладу не тільки надавалась методична допомога в організації атестації безпосередньо вихователям, а й забезпечувався контроль за її проведенням: своєчасно і організовано проведені засідання атестаційної комісії. В </a:t>
            </a:r>
            <a:r>
              <a:rPr lang="uk-UA" sz="2000" dirty="0" err="1">
                <a:latin typeface="Times New Roman" panose="02020603050405020304" pitchFamily="18" charset="0"/>
                <a:cs typeface="Times New Roman" panose="02020603050405020304" pitchFamily="18" charset="0"/>
              </a:rPr>
              <a:t>міжатестаційний</a:t>
            </a:r>
            <a:r>
              <a:rPr lang="uk-UA" sz="2000" dirty="0">
                <a:latin typeface="Times New Roman" panose="02020603050405020304" pitchFamily="18" charset="0"/>
                <a:cs typeface="Times New Roman" panose="02020603050405020304" pitchFamily="18" charset="0"/>
              </a:rPr>
              <a:t> період вивчалась система роботи педагогів шляхом відвідування занять,  інших видів діяльності з дітьми, аналізу результатів роботи з батьками вихованців, проведення анкетування, що дало змогу провести атестацію без зайвих психічних перевантажень і конфліктних ситуацій. Результати атестації показали, що методична робота в закладі стимулювала підвищення кваліфікаційної категорії окремих педпрацівників. Кожен вихователь впродовж року працював теоретично та практично над своєю методичною темою.   Своїми теоретичними та практичними досягненнями педагоги мали </a:t>
            </a:r>
            <a:r>
              <a:rPr lang="uk-UA" sz="2000" dirty="0" smtClean="0">
                <a:latin typeface="Times New Roman" panose="02020603050405020304" pitchFamily="18" charset="0"/>
                <a:cs typeface="Times New Roman" panose="02020603050405020304" pitchFamily="18" charset="0"/>
              </a:rPr>
              <a:t>можливість поділитися</a:t>
            </a:r>
            <a:r>
              <a:rPr lang="uk-UA" sz="2000" dirty="0">
                <a:latin typeface="Times New Roman" panose="02020603050405020304" pitchFamily="18" charset="0"/>
                <a:cs typeface="Times New Roman" panose="02020603050405020304" pitchFamily="18" charset="0"/>
              </a:rPr>
              <a:t> з колегами під час засідань педагогічних рад, методичних об’єднань, семінарів-практикумів. Кваліфікаційний рівень педагогів закладу дошкільної освіти «Сонечко» підтверджується участю їх у міських конкурсах, методичних об'єднаннях для педагогів, майстер-класах. Усі документи до організації і проведенню атестації ведуться і оформляються згідно з установленими термінами.</a:t>
            </a:r>
          </a:p>
          <a:p>
            <a:endParaRPr lang="uk-UA"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25892" y="3898310"/>
            <a:ext cx="2260887" cy="2427588"/>
          </a:xfrm>
          <a:prstGeom prst="rect">
            <a:avLst/>
          </a:prstGeom>
        </p:spPr>
      </p:pic>
    </p:spTree>
    <p:extLst>
      <p:ext uri="{BB962C8B-B14F-4D97-AF65-F5344CB8AC3E}">
        <p14:creationId xmlns:p14="http://schemas.microsoft.com/office/powerpoint/2010/main" val="25492001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Місце для вмісту 2"/>
          <p:cNvSpPr>
            <a:spLocks noGrp="1"/>
          </p:cNvSpPr>
          <p:nvPr>
            <p:ph idx="1"/>
          </p:nvPr>
        </p:nvSpPr>
        <p:spPr>
          <a:xfrm>
            <a:off x="677334" y="401782"/>
            <a:ext cx="9048558" cy="6076515"/>
          </a:xfrm>
        </p:spPr>
        <p:txBody>
          <a:bodyPr>
            <a:normAutofit/>
          </a:bodyPr>
          <a:lstStyle/>
          <a:p>
            <a:pPr marL="0" indent="0" algn="just">
              <a:buNone/>
            </a:pPr>
            <a:r>
              <a:rPr lang="uk-UA" sz="2000" dirty="0" smtClean="0">
                <a:latin typeface="Times New Roman" panose="02020603050405020304" pitchFamily="18" charset="0"/>
                <a:cs typeface="Times New Roman" panose="02020603050405020304" pitchFamily="18" charset="0"/>
              </a:rPr>
              <a:t>   Адміністрації </a:t>
            </a:r>
            <a:r>
              <a:rPr lang="uk-UA" sz="2000" dirty="0">
                <a:latin typeface="Times New Roman" panose="02020603050405020304" pitchFamily="18" charset="0"/>
                <a:cs typeface="Times New Roman" panose="02020603050405020304" pitchFamily="18" charset="0"/>
              </a:rPr>
              <a:t>закладу вдалося охопити оперативним контролем стан підготовки до навчального року, виконання вимог режиму в закладі дошкільної освіти, організацію роботи по безпеці життєдіяльності учасників освітнього процесу. Під час проведення педрад, семінарів використовувалися інтерактивні методи навчання педагогів: дискусії, ділові ігри, вправи і таке інше. Проведення відкритих занять стимулювало педагогів до поглибленого вивчення питань, що висвітлювалися, пошуку нестандартних, цікавих рішень, а також сприяло збільшенню самооцінки.</a:t>
            </a:r>
          </a:p>
          <a:p>
            <a:pPr marL="0" indent="0" algn="just">
              <a:buNone/>
            </a:pPr>
            <a:r>
              <a:rPr lang="uk-UA" sz="2000" dirty="0" smtClean="0">
                <a:latin typeface="Times New Roman" panose="02020603050405020304" pitchFamily="18" charset="0"/>
                <a:cs typeface="Times New Roman" panose="02020603050405020304" pitchFamily="18" charset="0"/>
              </a:rPr>
              <a:t>   Колектив </a:t>
            </a:r>
            <a:r>
              <a:rPr lang="uk-UA" sz="2000" dirty="0">
                <a:latin typeface="Times New Roman" panose="02020603050405020304" pitchFamily="18" charset="0"/>
                <a:cs typeface="Times New Roman" panose="02020603050405020304" pitchFamily="18" charset="0"/>
              </a:rPr>
              <a:t>створював умови для емоційного благополуччя дитини, будував навчальну діяльність в динамічному режимі, використовуючи різні спеціальні оздоровчі заходи.</a:t>
            </a:r>
          </a:p>
          <a:p>
            <a:pPr marL="0" indent="0" algn="just">
              <a:buNone/>
            </a:pPr>
            <a:r>
              <a:rPr lang="uk-UA" sz="2000" dirty="0" smtClean="0">
                <a:latin typeface="Times New Roman" panose="02020603050405020304" pitchFamily="18" charset="0"/>
                <a:cs typeface="Times New Roman" panose="02020603050405020304" pitchFamily="18" charset="0"/>
              </a:rPr>
              <a:t>   Головним </a:t>
            </a:r>
            <a:r>
              <a:rPr lang="uk-UA" sz="2000" dirty="0">
                <a:latin typeface="Times New Roman" panose="02020603050405020304" pitchFamily="18" charset="0"/>
                <a:cs typeface="Times New Roman" panose="02020603050405020304" pitchFamily="18" charset="0"/>
              </a:rPr>
              <a:t>підсумком  </a:t>
            </a:r>
            <a:r>
              <a:rPr lang="uk-UA" sz="2000" dirty="0" err="1">
                <a:latin typeface="Times New Roman" panose="02020603050405020304" pitchFamily="18" charset="0"/>
                <a:cs typeface="Times New Roman" panose="02020603050405020304" pitchFamily="18" charset="0"/>
              </a:rPr>
              <a:t>освітньо</a:t>
            </a:r>
            <a:r>
              <a:rPr lang="uk-UA" sz="2000" dirty="0">
                <a:latin typeface="Times New Roman" panose="02020603050405020304" pitchFamily="18" charset="0"/>
                <a:cs typeface="Times New Roman" panose="02020603050405020304" pitchFamily="18" charset="0"/>
              </a:rPr>
              <a:t>-виховної роботи на протязі усього періоду перебування дитини у дошкільному закладі є рівень її шкільної готовності. Особлива увага  приділяється якісній підготовці дітей до школи. Бо наші випускники – це наша марка, наше обличчя успіху.</a:t>
            </a:r>
          </a:p>
          <a:p>
            <a:endParaRPr lang="uk-UA" dirty="0"/>
          </a:p>
        </p:txBody>
      </p:sp>
    </p:spTree>
    <p:extLst>
      <p:ext uri="{BB962C8B-B14F-4D97-AF65-F5344CB8AC3E}">
        <p14:creationId xmlns:p14="http://schemas.microsoft.com/office/powerpoint/2010/main" val="14257341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534685" y="1971741"/>
            <a:ext cx="5474682" cy="664522"/>
          </a:xfrm>
          <a:prstGeom prst="rect">
            <a:avLst/>
          </a:prstGeom>
        </p:spPr>
      </p:pic>
      <p:sp>
        <p:nvSpPr>
          <p:cNvPr id="3" name="Прямоугольник 2"/>
          <p:cNvSpPr/>
          <p:nvPr/>
        </p:nvSpPr>
        <p:spPr>
          <a:xfrm>
            <a:off x="537742" y="2825363"/>
            <a:ext cx="9617825" cy="1908215"/>
          </a:xfrm>
          <a:prstGeom prst="rect">
            <a:avLst/>
          </a:prstGeom>
        </p:spPr>
        <p:txBody>
          <a:bodyPr wrap="square">
            <a:spAutoFit/>
          </a:bodyPr>
          <a:lstStyle/>
          <a:p>
            <a:r>
              <a:rPr lang="uk-UA" sz="2000" dirty="0">
                <a:latin typeface="Times New Roman" panose="02020603050405020304" pitchFamily="18" charset="0"/>
                <a:cs typeface="Times New Roman" panose="02020603050405020304" pitchFamily="18" charset="0"/>
              </a:rPr>
              <a:t>подальше утвердження відкритої і прозорої демократичної державно-громадської системи управління навчальним закладом, поєднання державного і громадського контролю за прозорістю прийняття й виконання управлінських рішень, запровадження колегіальної етики управлінської діяльності директора, що базується на принципах взаємоповаги та позитивної мотивації. </a:t>
            </a:r>
            <a:r>
              <a:rPr lang="ru-RU" dirty="0">
                <a:latin typeface="Times New Roman" panose="02020603050405020304" pitchFamily="18" charset="0"/>
                <a:cs typeface="Times New Roman" panose="02020603050405020304" pitchFamily="18" charset="0"/>
              </a:rPr>
              <a:t/>
            </a:r>
            <a:br>
              <a:rPr lang="ru-RU" dirty="0">
                <a:latin typeface="Times New Roman" panose="02020603050405020304" pitchFamily="18" charset="0"/>
                <a:cs typeface="Times New Roman" panose="02020603050405020304" pitchFamily="18" charset="0"/>
              </a:rPr>
            </a:br>
            <a:endParaRPr lang="ru-RU" dirty="0"/>
          </a:p>
        </p:txBody>
      </p:sp>
      <p:sp>
        <p:nvSpPr>
          <p:cNvPr id="4" name="Прямоугольник 3"/>
          <p:cNvSpPr/>
          <p:nvPr/>
        </p:nvSpPr>
        <p:spPr>
          <a:xfrm>
            <a:off x="534685" y="4250137"/>
            <a:ext cx="6966266" cy="1754326"/>
          </a:xfrm>
          <a:prstGeom prst="rect">
            <a:avLst/>
          </a:prstGeom>
          <a:noFill/>
        </p:spPr>
        <p:txBody>
          <a:bodyPr wrap="none" lIns="91440" tIns="45720" rIns="91440" bIns="45720">
            <a:spAutoFit/>
          </a:bodyPr>
          <a:lstStyle/>
          <a:p>
            <a:pPr algn="ctr"/>
            <a:r>
              <a:rPr lang="uk-UA" sz="5400" b="1" u="sng"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Завдання звітування</a:t>
            </a:r>
            <a:r>
              <a:rPr lang="ru-RU"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a:r>
          </a:p>
          <a:p>
            <a:pPr algn="ctr"/>
            <a:endParaRPr lang="ru-RU"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5" name="Прямоугольник 4"/>
          <p:cNvSpPr/>
          <p:nvPr/>
        </p:nvSpPr>
        <p:spPr>
          <a:xfrm>
            <a:off x="516477" y="5204244"/>
            <a:ext cx="9459884" cy="1600438"/>
          </a:xfrm>
          <a:prstGeom prst="rect">
            <a:avLst/>
          </a:prstGeom>
        </p:spPr>
        <p:txBody>
          <a:bodyPr wrap="square">
            <a:spAutoFit/>
          </a:bodyPr>
          <a:lstStyle/>
          <a:p>
            <a:r>
              <a:rPr lang="uk-UA" sz="2000" dirty="0">
                <a:latin typeface="Times New Roman" panose="02020603050405020304" pitchFamily="18" charset="0"/>
                <a:cs typeface="Times New Roman" panose="02020603050405020304" pitchFamily="18" charset="0"/>
              </a:rPr>
              <a:t>- забезпечити прозорість, відкритість і демократичність управління </a:t>
            </a:r>
            <a:r>
              <a:rPr lang="uk-UA" sz="2000" dirty="0" smtClean="0">
                <a:latin typeface="Times New Roman" panose="02020603050405020304" pitchFamily="18" charset="0"/>
                <a:cs typeface="Times New Roman" panose="02020603050405020304" pitchFamily="18" charset="0"/>
              </a:rPr>
              <a:t>навчальним закладом</a:t>
            </a:r>
            <a:r>
              <a:rPr lang="uk-UA" sz="2000" dirty="0">
                <a:latin typeface="Times New Roman" panose="02020603050405020304" pitchFamily="18" charset="0"/>
                <a:cs typeface="Times New Roman" panose="02020603050405020304" pitchFamily="18" charset="0"/>
              </a:rPr>
              <a:t>;</a:t>
            </a:r>
            <a:r>
              <a:rPr lang="ru-RU" sz="2000" dirty="0">
                <a:latin typeface="Times New Roman" panose="02020603050405020304" pitchFamily="18" charset="0"/>
                <a:cs typeface="Times New Roman" panose="02020603050405020304" pitchFamily="18" charset="0"/>
              </a:rPr>
              <a:t/>
            </a:r>
            <a:br>
              <a:rPr lang="ru-RU" sz="2000" dirty="0">
                <a:latin typeface="Times New Roman" panose="02020603050405020304" pitchFamily="18" charset="0"/>
                <a:cs typeface="Times New Roman" panose="02020603050405020304" pitchFamily="18" charset="0"/>
              </a:rPr>
            </a:br>
            <a:r>
              <a:rPr lang="uk-UA" sz="2000" dirty="0">
                <a:latin typeface="Times New Roman" panose="02020603050405020304" pitchFamily="18" charset="0"/>
                <a:cs typeface="Times New Roman" panose="02020603050405020304" pitchFamily="18" charset="0"/>
              </a:rPr>
              <a:t>- стимулювати вплив громадськості на прийняття та виконання керівником відповідних рішень у сфері управління навчальним закладом</a:t>
            </a:r>
            <a:r>
              <a:rPr lang="uk-UA" dirty="0">
                <a:latin typeface="Times New Roman" panose="02020603050405020304" pitchFamily="18" charset="0"/>
                <a:cs typeface="Times New Roman" panose="02020603050405020304" pitchFamily="18" charset="0"/>
              </a:rPr>
              <a:t>.</a:t>
            </a:r>
            <a:r>
              <a:rPr lang="ru-RU" dirty="0">
                <a:latin typeface="Times New Roman" panose="02020603050405020304" pitchFamily="18" charset="0"/>
                <a:cs typeface="Times New Roman" panose="02020603050405020304" pitchFamily="18" charset="0"/>
              </a:rPr>
              <a:t/>
            </a:r>
            <a:br>
              <a:rPr lang="ru-RU" dirty="0">
                <a:latin typeface="Times New Roman" panose="02020603050405020304" pitchFamily="18" charset="0"/>
                <a:cs typeface="Times New Roman" panose="02020603050405020304" pitchFamily="18" charset="0"/>
              </a:rPr>
            </a:br>
            <a:endParaRPr lang="ru-RU" dirty="0"/>
          </a:p>
        </p:txBody>
      </p:sp>
      <p:sp>
        <p:nvSpPr>
          <p:cNvPr id="6" name="Прямоугольник 5"/>
          <p:cNvSpPr/>
          <p:nvPr/>
        </p:nvSpPr>
        <p:spPr>
          <a:xfrm>
            <a:off x="534685" y="372014"/>
            <a:ext cx="9723220" cy="1323439"/>
          </a:xfrm>
          <a:prstGeom prst="rect">
            <a:avLst/>
          </a:prstGeom>
        </p:spPr>
        <p:txBody>
          <a:bodyPr wrap="square">
            <a:spAutoFit/>
          </a:bodyPr>
          <a:lstStyle/>
          <a:p>
            <a:pPr algn="just"/>
            <a:r>
              <a:rPr lang="uk-UA" sz="2000" dirty="0" smtClean="0">
                <a:latin typeface="Times New Roman" panose="02020603050405020304" pitchFamily="18" charset="0"/>
                <a:cs typeface="Times New Roman" panose="02020603050405020304" pitchFamily="18" charset="0"/>
              </a:rPr>
              <a:t>Звіт складено відповідно до наказу Міністерства освіти і науки України від 23 березня 2005 року № 178 «Про затвердження Примірного положення про порядок звітування керівників дошкільних, загальноосвітніх та професійно-технічних навчальних закладів перед педагогічним колективом та громадськістю».</a:t>
            </a:r>
            <a:endParaRPr lang="uk-UA"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5158985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263237"/>
            <a:ext cx="8596668" cy="1136073"/>
          </a:xfrm>
        </p:spPr>
        <p:txBody>
          <a:bodyPr>
            <a:normAutofit/>
          </a:bodyPr>
          <a:lstStyle/>
          <a:p>
            <a:pPr algn="ctr"/>
            <a:r>
              <a:rPr lang="uk-UA" sz="2800" b="1" dirty="0" smtClean="0"/>
              <a:t>Результати обстеження мовлення дітей старшого </a:t>
            </a:r>
            <a:r>
              <a:rPr lang="uk-UA" sz="2800" b="1" dirty="0" err="1" smtClean="0"/>
              <a:t>передшкільного</a:t>
            </a:r>
            <a:r>
              <a:rPr lang="uk-UA" sz="2800" b="1" dirty="0" smtClean="0"/>
              <a:t> віку</a:t>
            </a:r>
            <a:endParaRPr lang="uk-UA" sz="2800" b="1" dirty="0"/>
          </a:p>
        </p:txBody>
      </p:sp>
      <p:sp>
        <p:nvSpPr>
          <p:cNvPr id="7" name="Місце для вмісту 6"/>
          <p:cNvSpPr>
            <a:spLocks noGrp="1"/>
          </p:cNvSpPr>
          <p:nvPr>
            <p:ph idx="1"/>
          </p:nvPr>
        </p:nvSpPr>
        <p:spPr>
          <a:xfrm>
            <a:off x="677334" y="1122219"/>
            <a:ext cx="8596668" cy="4919144"/>
          </a:xfrm>
        </p:spPr>
        <p:txBody>
          <a:bodyPr>
            <a:normAutofit fontScale="92500" lnSpcReduction="20000"/>
          </a:bodyPr>
          <a:lstStyle/>
          <a:p>
            <a:pPr marL="0" indent="0" algn="just">
              <a:buNone/>
            </a:pPr>
            <a:r>
              <a:rPr lang="uk-UA" sz="2000" dirty="0" smtClean="0">
                <a:latin typeface="Times New Roman" panose="02020603050405020304" pitchFamily="18" charset="0"/>
                <a:cs typeface="Times New Roman" panose="02020603050405020304" pitchFamily="18" charset="0"/>
              </a:rPr>
              <a:t>   Своєчасно сформована мовленнєва компетентність у дошкільному віці є однією зі складових цілісної особистості дитини. Мовленнєва особистість характеризується здатністю виконувати мовленнєві дії, займатися мовленнєвою діяльністю, а саме: слухати, розуміти, виконувати, говорити.</a:t>
            </a:r>
          </a:p>
          <a:p>
            <a:pPr marL="0" indent="0" algn="just">
              <a:buNone/>
            </a:pPr>
            <a:r>
              <a:rPr lang="uk-UA" sz="2000" dirty="0" smtClean="0">
                <a:latin typeface="Times New Roman" panose="02020603050405020304" pitchFamily="18" charset="0"/>
                <a:cs typeface="Times New Roman" panose="02020603050405020304" pitchFamily="18" charset="0"/>
              </a:rPr>
              <a:t>   Вчитель логопед-дефектолог з немовними вихованцями проводить корекційну роботу з розвитку розуміння мовлення, зорово-слухового сприйняття з приверненням уваги до мови дорослого; спонукає до промовляння аморфних слів; навчає розумінню спонукальних інструкцій при виконанні дій з предметами; розвиває мовленнєве дихання, артикуляційну моторику, дрібну моторику пальців рук.</a:t>
            </a:r>
          </a:p>
          <a:p>
            <a:pPr marL="0" indent="0" algn="just">
              <a:buNone/>
            </a:pPr>
            <a:r>
              <a:rPr lang="uk-UA" sz="2000" dirty="0" smtClean="0">
                <a:latin typeface="Times New Roman" panose="02020603050405020304" pitchFamily="18" charset="0"/>
                <a:cs typeface="Times New Roman" panose="02020603050405020304" pitchFamily="18" charset="0"/>
              </a:rPr>
              <a:t>   На даний час у дітей старшого </a:t>
            </a:r>
            <a:r>
              <a:rPr lang="uk-UA" sz="2000" dirty="0" err="1" smtClean="0">
                <a:latin typeface="Times New Roman" panose="02020603050405020304" pitchFamily="18" charset="0"/>
                <a:cs typeface="Times New Roman" panose="02020603050405020304" pitchFamily="18" charset="0"/>
              </a:rPr>
              <a:t>передшкільного</a:t>
            </a:r>
            <a:r>
              <a:rPr lang="uk-UA" sz="2000" dirty="0" smtClean="0">
                <a:latin typeface="Times New Roman" panose="02020603050405020304" pitchFamily="18" charset="0"/>
                <a:cs typeface="Times New Roman" panose="02020603050405020304" pitchFamily="18" charset="0"/>
              </a:rPr>
              <a:t> віку:</a:t>
            </a:r>
          </a:p>
          <a:p>
            <a:pPr algn="just"/>
            <a:r>
              <a:rPr lang="uk-UA" sz="2000" dirty="0" smtClean="0">
                <a:latin typeface="Times New Roman" panose="02020603050405020304" pitchFamily="18" charset="0"/>
                <a:cs typeface="Times New Roman" panose="02020603050405020304" pitchFamily="18" charset="0"/>
              </a:rPr>
              <a:t>12 дітей – мовлення відповідає нормі.</a:t>
            </a:r>
          </a:p>
          <a:p>
            <a:pPr algn="just"/>
            <a:r>
              <a:rPr lang="uk-UA" sz="2000" dirty="0" smtClean="0">
                <a:latin typeface="Times New Roman" panose="02020603050405020304" pitchFamily="18" charset="0"/>
                <a:cs typeface="Times New Roman" panose="02020603050405020304" pitchFamily="18" charset="0"/>
              </a:rPr>
              <a:t>6 дітей – наявна </a:t>
            </a:r>
            <a:r>
              <a:rPr lang="uk-UA" sz="2000" dirty="0" err="1" smtClean="0">
                <a:latin typeface="Times New Roman" panose="02020603050405020304" pitchFamily="18" charset="0"/>
                <a:cs typeface="Times New Roman" panose="02020603050405020304" pitchFamily="18" charset="0"/>
              </a:rPr>
              <a:t>дислалія</a:t>
            </a:r>
            <a:r>
              <a:rPr lang="uk-UA" sz="2000" dirty="0" smtClean="0">
                <a:latin typeface="Times New Roman" panose="02020603050405020304" pitchFamily="18" charset="0"/>
                <a:cs typeface="Times New Roman" panose="02020603050405020304" pitchFamily="18" charset="0"/>
              </a:rPr>
              <a:t> (ротацизм, </a:t>
            </a:r>
            <a:r>
              <a:rPr lang="uk-UA" sz="2000" dirty="0" err="1" smtClean="0">
                <a:latin typeface="Times New Roman" panose="02020603050405020304" pitchFamily="18" charset="0"/>
                <a:cs typeface="Times New Roman" panose="02020603050405020304" pitchFamily="18" charset="0"/>
              </a:rPr>
              <a:t>ламбдацизм</a:t>
            </a:r>
            <a:r>
              <a:rPr lang="uk-UA" sz="2000" dirty="0" smtClean="0">
                <a:latin typeface="Times New Roman" panose="02020603050405020304" pitchFamily="18" charset="0"/>
                <a:cs typeface="Times New Roman" panose="02020603050405020304" pitchFamily="18" charset="0"/>
              </a:rPr>
              <a:t>, </a:t>
            </a:r>
            <a:r>
              <a:rPr lang="uk-UA" sz="2000" dirty="0" err="1" smtClean="0">
                <a:latin typeface="Times New Roman" panose="02020603050405020304" pitchFamily="18" charset="0"/>
                <a:cs typeface="Times New Roman" panose="02020603050405020304" pitchFamily="18" charset="0"/>
              </a:rPr>
              <a:t>сигматизм</a:t>
            </a:r>
            <a:r>
              <a:rPr lang="uk-UA" sz="2000" dirty="0" smtClean="0">
                <a:latin typeface="Times New Roman" panose="02020603050405020304" pitchFamily="18" charset="0"/>
                <a:cs typeface="Times New Roman" panose="02020603050405020304" pitchFamily="18" charset="0"/>
              </a:rPr>
              <a:t>).</a:t>
            </a:r>
          </a:p>
          <a:p>
            <a:pPr algn="just"/>
            <a:r>
              <a:rPr lang="uk-UA" sz="2000" dirty="0" smtClean="0">
                <a:latin typeface="Times New Roman" panose="02020603050405020304" pitchFamily="18" charset="0"/>
                <a:cs typeface="Times New Roman" panose="02020603050405020304" pitchFamily="18" charset="0"/>
              </a:rPr>
              <a:t>3 – залишено на повторний курс навчання</a:t>
            </a:r>
          </a:p>
          <a:p>
            <a:pPr algn="just"/>
            <a:r>
              <a:rPr lang="uk-UA" sz="2000" dirty="0" smtClean="0">
                <a:latin typeface="Times New Roman" panose="02020603050405020304" pitchFamily="18" charset="0"/>
                <a:cs typeface="Times New Roman" panose="02020603050405020304" pitchFamily="18" charset="0"/>
              </a:rPr>
              <a:t>2 вихованці з інклюзивною формою навчання переведені в школу (в одної дитини знято інклюзивне навчання).</a:t>
            </a:r>
          </a:p>
          <a:p>
            <a:pPr algn="just"/>
            <a:endParaRPr lang="uk-UA" sz="2000" dirty="0" smtClean="0">
              <a:latin typeface="Times New Roman" panose="02020603050405020304" pitchFamily="18" charset="0"/>
              <a:cs typeface="Times New Roman" panose="02020603050405020304" pitchFamily="18" charset="0"/>
            </a:endParaRPr>
          </a:p>
          <a:p>
            <a:endParaRPr lang="uk-UA"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897639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Місце для вмісту 2"/>
          <p:cNvSpPr>
            <a:spLocks noGrp="1"/>
          </p:cNvSpPr>
          <p:nvPr>
            <p:ph idx="1"/>
          </p:nvPr>
        </p:nvSpPr>
        <p:spPr>
          <a:xfrm>
            <a:off x="677334" y="401782"/>
            <a:ext cx="9048558" cy="6076515"/>
          </a:xfrm>
        </p:spPr>
        <p:txBody>
          <a:bodyPr>
            <a:normAutofit/>
          </a:bodyPr>
          <a:lstStyle/>
          <a:p>
            <a:pPr marL="0" indent="0" algn="just">
              <a:buNone/>
            </a:pPr>
            <a:r>
              <a:rPr lang="uk-UA" sz="2000" dirty="0" smtClean="0">
                <a:latin typeface="Times New Roman" panose="02020603050405020304" pitchFamily="18" charset="0"/>
                <a:cs typeface="Times New Roman" panose="02020603050405020304" pitchFamily="18" charset="0"/>
              </a:rPr>
              <a:t>   Зважаючи </a:t>
            </a:r>
            <a:r>
              <a:rPr lang="uk-UA" sz="2000" dirty="0">
                <a:latin typeface="Times New Roman" panose="02020603050405020304" pitchFamily="18" charset="0"/>
                <a:cs typeface="Times New Roman" panose="02020603050405020304" pitchFamily="18" charset="0"/>
              </a:rPr>
              <a:t>на ситуацію, яка склалась наразі, більшість вихованців потребують психологічної підтримки. Тому практичний психолог закладу працює в дистанційному та телефонному режимі з батьками, надаючи консультативну підтримку. На сайті закладу висвітлено практичні поради щодо підтримання та збереження психологічного здоров'я дітей в умовах війни, зняття тривоги та встановлення позитивного емоційного стану як батьків так і дітей. </a:t>
            </a:r>
          </a:p>
          <a:p>
            <a:pPr marL="0" indent="0" algn="just">
              <a:buNone/>
            </a:pPr>
            <a:r>
              <a:rPr lang="uk-UA" sz="2000" dirty="0" smtClean="0">
                <a:latin typeface="Times New Roman" panose="02020603050405020304" pitchFamily="18" charset="0"/>
                <a:cs typeface="Times New Roman" panose="02020603050405020304" pitchFamily="18" charset="0"/>
              </a:rPr>
              <a:t>   З </a:t>
            </a:r>
            <a:r>
              <a:rPr lang="uk-UA" sz="2000" dirty="0">
                <a:latin typeface="Times New Roman" panose="02020603050405020304" pitchFamily="18" charset="0"/>
                <a:cs typeface="Times New Roman" panose="02020603050405020304" pitchFamily="18" charset="0"/>
              </a:rPr>
              <a:t>метою пропагування дошкільної освіти та більш глибокого ознайомлення з роботою дитячого закладу впродовж </a:t>
            </a:r>
            <a:r>
              <a:rPr lang="uk-UA" sz="2000" dirty="0" smtClean="0">
                <a:latin typeface="Times New Roman" panose="02020603050405020304" pitchFamily="18" charset="0"/>
                <a:cs typeface="Times New Roman" panose="02020603050405020304" pitchFamily="18" charset="0"/>
              </a:rPr>
              <a:t>2022-2023 </a:t>
            </a:r>
            <a:r>
              <a:rPr lang="uk-UA" sz="2000" dirty="0" err="1">
                <a:latin typeface="Times New Roman" panose="02020603050405020304" pitchFamily="18" charset="0"/>
                <a:cs typeface="Times New Roman" panose="02020603050405020304" pitchFamily="18" charset="0"/>
              </a:rPr>
              <a:t>н.р</a:t>
            </a:r>
            <a:r>
              <a:rPr lang="uk-UA" sz="2000" dirty="0">
                <a:latin typeface="Times New Roman" panose="02020603050405020304" pitchFamily="18" charset="0"/>
                <a:cs typeface="Times New Roman" panose="02020603050405020304" pitchFamily="18" charset="0"/>
              </a:rPr>
              <a:t>. педагогами закладу постійно надавались фото та відео звіти педагогічної роботи з вихованцями закладу: організована навчальна діяльність, святкові заходи, діяльність дітей впродовж дня, заходи проведення  </a:t>
            </a:r>
            <a:r>
              <a:rPr lang="uk-UA" sz="2000" dirty="0" err="1">
                <a:latin typeface="Times New Roman" panose="02020603050405020304" pitchFamily="18" charset="0"/>
                <a:cs typeface="Times New Roman" panose="02020603050405020304" pitchFamily="18" charset="0"/>
              </a:rPr>
              <a:t>оздоровчо</a:t>
            </a:r>
            <a:r>
              <a:rPr lang="uk-UA" sz="2000" dirty="0">
                <a:latin typeface="Times New Roman" panose="02020603050405020304" pitchFamily="18" charset="0"/>
                <a:cs typeface="Times New Roman" panose="02020603050405020304" pitchFamily="18" charset="0"/>
              </a:rPr>
              <a:t>-профілактичної роботи, виставки дитячих та колективних з вихователями робіт, огляд предметно-ігрового середовища групових кімнат тощо. Завдяки партнерській взаємодії адміністрації та педагогів, батьки вихованців були повноцінними учасниками освітнього процесу в дистанційному режимі. </a:t>
            </a:r>
          </a:p>
          <a:p>
            <a:pPr marL="0" indent="0" algn="just">
              <a:buNone/>
            </a:pPr>
            <a:endParaRPr lang="uk-UA" dirty="0"/>
          </a:p>
        </p:txBody>
      </p:sp>
    </p:spTree>
    <p:extLst>
      <p:ext uri="{BB962C8B-B14F-4D97-AF65-F5344CB8AC3E}">
        <p14:creationId xmlns:p14="http://schemas.microsoft.com/office/powerpoint/2010/main" val="29823624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Місце для вмісту 2"/>
          <p:cNvSpPr>
            <a:spLocks noGrp="1"/>
          </p:cNvSpPr>
          <p:nvPr>
            <p:ph idx="1"/>
          </p:nvPr>
        </p:nvSpPr>
        <p:spPr>
          <a:xfrm>
            <a:off x="677334" y="401782"/>
            <a:ext cx="9048558" cy="6076515"/>
          </a:xfrm>
        </p:spPr>
        <p:txBody>
          <a:bodyPr>
            <a:normAutofit/>
          </a:bodyPr>
          <a:lstStyle/>
          <a:p>
            <a:pPr marL="0" indent="0" algn="just">
              <a:buNone/>
            </a:pPr>
            <a:r>
              <a:rPr lang="uk-UA" sz="2000" dirty="0" smtClean="0">
                <a:latin typeface="Times New Roman" panose="02020603050405020304" pitchFamily="18" charset="0"/>
                <a:cs typeface="Times New Roman" panose="02020603050405020304" pitchFamily="18" charset="0"/>
              </a:rPr>
              <a:t>Відповідно </a:t>
            </a:r>
            <a:r>
              <a:rPr lang="uk-UA" sz="2000" dirty="0">
                <a:latin typeface="Times New Roman" panose="02020603050405020304" pitchFamily="18" charset="0"/>
                <a:cs typeface="Times New Roman" panose="02020603050405020304" pitchFamily="18" charset="0"/>
              </a:rPr>
              <a:t>до річного плану в ЗДО були проведені у всіх вікових групах музичні свята та розваги. </a:t>
            </a:r>
            <a:r>
              <a:rPr lang="uk-UA" sz="2000" dirty="0" smtClean="0">
                <a:latin typeface="Times New Roman" panose="02020603050405020304" pitchFamily="18" charset="0"/>
                <a:cs typeface="Times New Roman" panose="02020603050405020304" pitchFamily="18" charset="0"/>
              </a:rPr>
              <a:t>У </a:t>
            </a:r>
            <a:r>
              <a:rPr lang="uk-UA" sz="2000" dirty="0">
                <a:latin typeface="Times New Roman" panose="02020603050405020304" pitchFamily="18" charset="0"/>
                <a:cs typeface="Times New Roman" panose="02020603050405020304" pitchFamily="18" charset="0"/>
              </a:rPr>
              <a:t>закладі проводилися виставки дитячих робіт, фотовиставки відповідно до річного плану роботи, в яких приймали участь всі групи ЗДО. Приємно бачити тісну взаємодію родин вихованців та ЗДО.</a:t>
            </a:r>
          </a:p>
          <a:p>
            <a:pPr marL="0" indent="0" algn="just">
              <a:buNone/>
            </a:pPr>
            <a:r>
              <a:rPr lang="uk-UA" sz="2000" dirty="0">
                <a:latin typeface="Times New Roman" panose="02020603050405020304" pitchFamily="18" charset="0"/>
                <a:cs typeface="Times New Roman" panose="02020603050405020304" pitchFamily="18" charset="0"/>
              </a:rPr>
              <a:t>Протягом року, з метою підвищення професійної майстерності педагоги займалися самоосвітою за індивідуальними планами. Вивчення науково-методичної літератури надало змогу педагогам підвищити свої теоретичні знання, розвивати індивідуальні особливості кожної дитини, здійснювати диференційований підхід</a:t>
            </a:r>
            <a:r>
              <a:rPr lang="uk-UA" sz="2000" dirty="0" smtClean="0">
                <a:latin typeface="Times New Roman" panose="02020603050405020304" pitchFamily="18" charset="0"/>
                <a:cs typeface="Times New Roman" panose="02020603050405020304" pitchFamily="18" charset="0"/>
              </a:rPr>
              <a:t>.</a:t>
            </a:r>
          </a:p>
          <a:p>
            <a:pPr marL="0" indent="0" algn="just">
              <a:buNone/>
            </a:pPr>
            <a:endParaRPr lang="uk-UA" sz="2000" dirty="0">
              <a:latin typeface="Times New Roman" panose="02020603050405020304" pitchFamily="18" charset="0"/>
              <a:cs typeface="Times New Roman" panose="02020603050405020304" pitchFamily="18" charset="0"/>
            </a:endParaRPr>
          </a:p>
          <a:p>
            <a:pPr marL="0" indent="0" algn="just">
              <a:buNone/>
            </a:pPr>
            <a:endParaRPr lang="uk-UA" dirty="0"/>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37124" y="3748952"/>
            <a:ext cx="3639127" cy="2729345"/>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036" y="3748952"/>
            <a:ext cx="3694545" cy="2770909"/>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8822171" y="3413268"/>
            <a:ext cx="3502891" cy="2627168"/>
          </a:xfrm>
          <a:prstGeom prst="rect">
            <a:avLst/>
          </a:prstGeom>
        </p:spPr>
      </p:pic>
    </p:spTree>
    <p:extLst>
      <p:ext uri="{BB962C8B-B14F-4D97-AF65-F5344CB8AC3E}">
        <p14:creationId xmlns:p14="http://schemas.microsoft.com/office/powerpoint/2010/main" val="10473920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677334" y="415637"/>
            <a:ext cx="8596668" cy="6123708"/>
          </a:xfrm>
        </p:spPr>
        <p:txBody>
          <a:bodyPr>
            <a:normAutofit/>
          </a:bodyPr>
          <a:lstStyle/>
          <a:p>
            <a:pPr marL="0" indent="0" algn="ctr">
              <a:buNone/>
            </a:pPr>
            <a:r>
              <a:rPr lang="uk-UA" sz="3200" b="1" dirty="0">
                <a:solidFill>
                  <a:schemeClr val="accent1">
                    <a:lumMod val="75000"/>
                  </a:schemeClr>
                </a:solidFill>
                <a:latin typeface="Times New Roman" panose="02020603050405020304" pitchFamily="18" charset="0"/>
                <a:cs typeface="Times New Roman" panose="02020603050405020304" pitchFamily="18" charset="0"/>
              </a:rPr>
              <a:t>Організація харчування</a:t>
            </a:r>
          </a:p>
          <a:p>
            <a:pPr algn="just"/>
            <a:r>
              <a:rPr lang="uk-UA" sz="2000" dirty="0">
                <a:latin typeface="Times New Roman" panose="02020603050405020304" pitchFamily="18" charset="0"/>
                <a:cs typeface="Times New Roman" panose="02020603050405020304" pitchFamily="18" charset="0"/>
              </a:rPr>
              <a:t>Повноцінне та якісне харчування є невід’ємною складовою зміцнення здоров’я дітей. Організація харчування ведеться відповідно до Постанови Кабінету Міністрів України від 24.03.2021 № 305 «Про затвердження норм та Порядку організації харчування у закладах освіти та дитячих закладах оздоровлення та відпочинку» зі змінами від 28.07. 2021 № 786; Інструкції з організації харчування дітей у дошкільних навчальних закладах ( наказ МОН та МОЗ № 298/227 від 17.04.2006. </a:t>
            </a:r>
          </a:p>
          <a:p>
            <a:pPr algn="just"/>
            <a:r>
              <a:rPr lang="uk-UA" sz="2000" dirty="0">
                <a:latin typeface="Times New Roman" panose="02020603050405020304" pitchFamily="18" charset="0"/>
                <a:cs typeface="Times New Roman" panose="02020603050405020304" pitchFamily="18" charset="0"/>
              </a:rPr>
              <a:t>В закладі складені примірні </a:t>
            </a:r>
            <a:r>
              <a:rPr lang="uk-UA" sz="2000" dirty="0" err="1">
                <a:latin typeface="Times New Roman" panose="02020603050405020304" pitchFamily="18" charset="0"/>
                <a:cs typeface="Times New Roman" panose="02020603050405020304" pitchFamily="18" charset="0"/>
              </a:rPr>
              <a:t>чотирьохтижневі</a:t>
            </a:r>
            <a:r>
              <a:rPr lang="uk-UA" sz="2000" dirty="0">
                <a:latin typeface="Times New Roman" panose="02020603050405020304" pitchFamily="18" charset="0"/>
                <a:cs typeface="Times New Roman" panose="02020603050405020304" pitchFamily="18" charset="0"/>
              </a:rPr>
              <a:t> меню на всі чотири сезони, які затверджені та узгоджені. </a:t>
            </a:r>
          </a:p>
          <a:p>
            <a:pPr algn="just"/>
            <a:r>
              <a:rPr lang="uk-UA" sz="2000" dirty="0">
                <a:latin typeface="Times New Roman" panose="02020603050405020304" pitchFamily="18" charset="0"/>
                <a:cs typeface="Times New Roman" panose="02020603050405020304" pitchFamily="18" charset="0"/>
              </a:rPr>
              <a:t>Харчування у закладі здійснюється по прямому договору з ліцеєм «Центр освіти» (найменування послуги: ДК 021:2015 55520000-1- </a:t>
            </a:r>
            <a:r>
              <a:rPr lang="uk-UA" sz="2000" dirty="0" err="1">
                <a:latin typeface="Times New Roman" panose="02020603050405020304" pitchFamily="18" charset="0"/>
                <a:cs typeface="Times New Roman" panose="02020603050405020304" pitchFamily="18" charset="0"/>
              </a:rPr>
              <a:t>кейтерингові</a:t>
            </a:r>
            <a:r>
              <a:rPr lang="uk-UA" sz="2000" dirty="0">
                <a:latin typeface="Times New Roman" panose="02020603050405020304" pitchFamily="18" charset="0"/>
                <a:cs typeface="Times New Roman" panose="02020603050405020304" pitchFamily="18" charset="0"/>
              </a:rPr>
              <a:t> послуги (послуги з організації харчування закладу дошкільної освіти).</a:t>
            </a:r>
          </a:p>
          <a:p>
            <a:endParaRPr lang="uk-UA"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87413" y="4779819"/>
            <a:ext cx="2910165" cy="1953490"/>
          </a:xfrm>
          <a:prstGeom prst="rect">
            <a:avLst/>
          </a:prstGeom>
        </p:spPr>
      </p:pic>
    </p:spTree>
    <p:extLst>
      <p:ext uri="{BB962C8B-B14F-4D97-AF65-F5344CB8AC3E}">
        <p14:creationId xmlns:p14="http://schemas.microsoft.com/office/powerpoint/2010/main" val="5329709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677333" y="457200"/>
            <a:ext cx="10475575" cy="6206835"/>
          </a:xfrm>
        </p:spPr>
        <p:txBody>
          <a:bodyPr>
            <a:normAutofit fontScale="85000" lnSpcReduction="20000"/>
          </a:bodyPr>
          <a:lstStyle/>
          <a:p>
            <a:pPr marL="0" indent="0">
              <a:buNone/>
            </a:pPr>
            <a:r>
              <a:rPr lang="uk-UA" sz="1900" dirty="0">
                <a:latin typeface="Times New Roman" panose="02020603050405020304" pitchFamily="18" charset="0"/>
                <a:cs typeface="Times New Roman" panose="02020603050405020304" pitchFamily="18" charset="0"/>
              </a:rPr>
              <a:t>Н</a:t>
            </a:r>
            <a:r>
              <a:rPr lang="ru-RU" sz="1900" dirty="0" smtClean="0">
                <a:latin typeface="Times New Roman" panose="02020603050405020304" pitchFamily="18" charset="0"/>
                <a:cs typeface="Times New Roman" panose="02020603050405020304" pitchFamily="18" charset="0"/>
              </a:rPr>
              <a:t>а </a:t>
            </a:r>
            <a:r>
              <a:rPr lang="ru-RU" sz="1900" dirty="0" err="1">
                <a:latin typeface="Times New Roman" panose="02020603050405020304" pitchFamily="18" charset="0"/>
                <a:cs typeface="Times New Roman" panose="02020603050405020304" pitchFamily="18" charset="0"/>
              </a:rPr>
              <a:t>виконання</a:t>
            </a:r>
            <a:r>
              <a:rPr lang="ru-RU" sz="1900" dirty="0">
                <a:latin typeface="Times New Roman" panose="02020603050405020304" pitchFamily="18" charset="0"/>
                <a:cs typeface="Times New Roman" panose="02020603050405020304" pitchFamily="18" charset="0"/>
              </a:rPr>
              <a:t> </a:t>
            </a:r>
            <a:r>
              <a:rPr lang="ru-RU" sz="1900" dirty="0" err="1">
                <a:latin typeface="Times New Roman" panose="02020603050405020304" pitchFamily="18" charset="0"/>
                <a:cs typeface="Times New Roman" panose="02020603050405020304" pitchFamily="18" charset="0"/>
              </a:rPr>
              <a:t>рішення</a:t>
            </a:r>
            <a:r>
              <a:rPr lang="ru-RU" sz="1900" dirty="0">
                <a:latin typeface="Times New Roman" panose="02020603050405020304" pitchFamily="18" charset="0"/>
                <a:cs typeface="Times New Roman" panose="02020603050405020304" pitchFamily="18" charset="0"/>
              </a:rPr>
              <a:t> </a:t>
            </a:r>
            <a:r>
              <a:rPr lang="ru-RU" sz="1900" dirty="0" err="1">
                <a:latin typeface="Times New Roman" panose="02020603050405020304" pitchFamily="18" charset="0"/>
                <a:cs typeface="Times New Roman" panose="02020603050405020304" pitchFamily="18" charset="0"/>
              </a:rPr>
              <a:t>виконавчого</a:t>
            </a:r>
            <a:r>
              <a:rPr lang="ru-RU" sz="1900" dirty="0">
                <a:latin typeface="Times New Roman" panose="02020603050405020304" pitchFamily="18" charset="0"/>
                <a:cs typeface="Times New Roman" panose="02020603050405020304" pitchFamily="18" charset="0"/>
              </a:rPr>
              <a:t> </a:t>
            </a:r>
            <a:r>
              <a:rPr lang="ru-RU" sz="1900" dirty="0" err="1">
                <a:latin typeface="Times New Roman" panose="02020603050405020304" pitchFamily="18" charset="0"/>
                <a:cs typeface="Times New Roman" panose="02020603050405020304" pitchFamily="18" charset="0"/>
              </a:rPr>
              <a:t>комітету</a:t>
            </a:r>
            <a:r>
              <a:rPr lang="ru-RU" sz="1900" dirty="0">
                <a:latin typeface="Times New Roman" panose="02020603050405020304" pitchFamily="18" charset="0"/>
                <a:cs typeface="Times New Roman" panose="02020603050405020304" pitchFamily="18" charset="0"/>
              </a:rPr>
              <a:t> </a:t>
            </a:r>
            <a:r>
              <a:rPr lang="ru-RU" sz="1900" dirty="0" err="1">
                <a:latin typeface="Times New Roman" panose="02020603050405020304" pitchFamily="18" charset="0"/>
                <a:cs typeface="Times New Roman" panose="02020603050405020304" pitchFamily="18" charset="0"/>
              </a:rPr>
              <a:t>Володимирської</a:t>
            </a:r>
            <a:r>
              <a:rPr lang="ru-RU" sz="1900" dirty="0">
                <a:latin typeface="Times New Roman" panose="02020603050405020304" pitchFamily="18" charset="0"/>
                <a:cs typeface="Times New Roman" panose="02020603050405020304" pitchFamily="18" charset="0"/>
              </a:rPr>
              <a:t> </a:t>
            </a:r>
            <a:r>
              <a:rPr lang="ru-RU" sz="1900" dirty="0" err="1">
                <a:latin typeface="Times New Roman" panose="02020603050405020304" pitchFamily="18" charset="0"/>
                <a:cs typeface="Times New Roman" panose="02020603050405020304" pitchFamily="18" charset="0"/>
              </a:rPr>
              <a:t>міської</a:t>
            </a:r>
            <a:r>
              <a:rPr lang="ru-RU" sz="1900" dirty="0">
                <a:latin typeface="Times New Roman" panose="02020603050405020304" pitchFamily="18" charset="0"/>
                <a:cs typeface="Times New Roman" panose="02020603050405020304" pitchFamily="18" charset="0"/>
              </a:rPr>
              <a:t> ради </a:t>
            </a:r>
            <a:r>
              <a:rPr lang="ru-RU" sz="1900" dirty="0" err="1">
                <a:latin typeface="Times New Roman" panose="02020603050405020304" pitchFamily="18" charset="0"/>
                <a:cs typeface="Times New Roman" panose="02020603050405020304" pitchFamily="18" charset="0"/>
              </a:rPr>
              <a:t>від</a:t>
            </a:r>
            <a:r>
              <a:rPr lang="ru-RU" sz="1900" dirty="0">
                <a:latin typeface="Times New Roman" panose="02020603050405020304" pitchFamily="18" charset="0"/>
                <a:cs typeface="Times New Roman" panose="02020603050405020304" pitchFamily="18" charset="0"/>
              </a:rPr>
              <a:t> 08.09.2022 року № 295 «Про </a:t>
            </a:r>
            <a:r>
              <a:rPr lang="ru-RU" sz="1900" dirty="0" err="1">
                <a:latin typeface="Times New Roman" panose="02020603050405020304" pitchFamily="18" charset="0"/>
                <a:cs typeface="Times New Roman" panose="02020603050405020304" pitchFamily="18" charset="0"/>
              </a:rPr>
              <a:t>встановлення</a:t>
            </a:r>
            <a:r>
              <a:rPr lang="ru-RU" sz="1900" dirty="0">
                <a:latin typeface="Times New Roman" panose="02020603050405020304" pitchFamily="18" charset="0"/>
                <a:cs typeface="Times New Roman" panose="02020603050405020304" pitchFamily="18" charset="0"/>
              </a:rPr>
              <a:t>  </a:t>
            </a:r>
            <a:r>
              <a:rPr lang="ru-RU" sz="1900" dirty="0" err="1">
                <a:latin typeface="Times New Roman" panose="02020603050405020304" pitchFamily="18" charset="0"/>
                <a:cs typeface="Times New Roman" panose="02020603050405020304" pitchFamily="18" charset="0"/>
              </a:rPr>
              <a:t>розміру</a:t>
            </a:r>
            <a:r>
              <a:rPr lang="ru-RU" sz="1900" dirty="0">
                <a:latin typeface="Times New Roman" panose="02020603050405020304" pitchFamily="18" charset="0"/>
                <a:cs typeface="Times New Roman" panose="02020603050405020304" pitchFamily="18" charset="0"/>
              </a:rPr>
              <a:t> плати за </a:t>
            </a:r>
            <a:r>
              <a:rPr lang="ru-RU" sz="1900" dirty="0" err="1">
                <a:latin typeface="Times New Roman" panose="02020603050405020304" pitchFamily="18" charset="0"/>
                <a:cs typeface="Times New Roman" panose="02020603050405020304" pitchFamily="18" charset="0"/>
              </a:rPr>
              <a:t>харчування</a:t>
            </a:r>
            <a:r>
              <a:rPr lang="ru-RU" sz="1900" dirty="0">
                <a:latin typeface="Times New Roman" panose="02020603050405020304" pitchFamily="18" charset="0"/>
                <a:cs typeface="Times New Roman" panose="02020603050405020304" pitchFamily="18" charset="0"/>
              </a:rPr>
              <a:t>  </a:t>
            </a:r>
            <a:r>
              <a:rPr lang="ru-RU" sz="1900" dirty="0" err="1">
                <a:latin typeface="Times New Roman" panose="02020603050405020304" pitchFamily="18" charset="0"/>
                <a:cs typeface="Times New Roman" panose="02020603050405020304" pitchFamily="18" charset="0"/>
              </a:rPr>
              <a:t>дітей</a:t>
            </a:r>
            <a:r>
              <a:rPr lang="ru-RU" sz="1900" dirty="0">
                <a:latin typeface="Times New Roman" panose="02020603050405020304" pitchFamily="18" charset="0"/>
                <a:cs typeface="Times New Roman" panose="02020603050405020304" pitchFamily="18" charset="0"/>
              </a:rPr>
              <a:t> у закладах </a:t>
            </a:r>
            <a:r>
              <a:rPr lang="ru-RU" sz="1900" dirty="0" err="1">
                <a:latin typeface="Times New Roman" panose="02020603050405020304" pitchFamily="18" charset="0"/>
                <a:cs typeface="Times New Roman" panose="02020603050405020304" pitchFamily="18" charset="0"/>
              </a:rPr>
              <a:t>дошкільної</a:t>
            </a:r>
            <a:r>
              <a:rPr lang="ru-RU" sz="1900" dirty="0">
                <a:latin typeface="Times New Roman" panose="02020603050405020304" pitchFamily="18" charset="0"/>
                <a:cs typeface="Times New Roman" panose="02020603050405020304" pitchFamily="18" charset="0"/>
              </a:rPr>
              <a:t> </a:t>
            </a:r>
            <a:r>
              <a:rPr lang="ru-RU" sz="1900" dirty="0" err="1">
                <a:latin typeface="Times New Roman" panose="02020603050405020304" pitchFamily="18" charset="0"/>
                <a:cs typeface="Times New Roman" panose="02020603050405020304" pitchFamily="18" charset="0"/>
              </a:rPr>
              <a:t>освіти</a:t>
            </a:r>
            <a:r>
              <a:rPr lang="ru-RU" sz="1900" dirty="0">
                <a:latin typeface="Times New Roman" panose="02020603050405020304" pitchFamily="18" charset="0"/>
                <a:cs typeface="Times New Roman" panose="02020603050405020304" pitchFamily="18" charset="0"/>
              </a:rPr>
              <a:t>», </a:t>
            </a:r>
            <a:r>
              <a:rPr lang="uk-UA" sz="1900" dirty="0" smtClean="0">
                <a:latin typeface="Times New Roman" panose="02020603050405020304" pitchFamily="18" charset="0"/>
                <a:cs typeface="Times New Roman" panose="02020603050405020304" pitchFamily="18" charset="0"/>
              </a:rPr>
              <a:t>року</a:t>
            </a:r>
            <a:r>
              <a:rPr lang="uk-UA" sz="1900" dirty="0">
                <a:latin typeface="Times New Roman" panose="02020603050405020304" pitchFamily="18" charset="0"/>
                <a:cs typeface="Times New Roman" panose="02020603050405020304" pitchFamily="18" charset="0"/>
              </a:rPr>
              <a:t>  вартість   харчування дітей  у ЗДО  №3 «Сонечко» становить :</a:t>
            </a:r>
          </a:p>
          <a:p>
            <a:r>
              <a:rPr lang="uk-UA" sz="1900" dirty="0">
                <a:latin typeface="Times New Roman" panose="02020603050405020304" pitchFamily="18" charset="0"/>
                <a:cs typeface="Times New Roman" panose="02020603050405020304" pitchFamily="18" charset="0"/>
              </a:rPr>
              <a:t>- </a:t>
            </a:r>
            <a:r>
              <a:rPr lang="uk-UA" sz="1900" dirty="0" smtClean="0">
                <a:latin typeface="Times New Roman" panose="02020603050405020304" pitchFamily="18" charset="0"/>
                <a:cs typeface="Times New Roman" panose="02020603050405020304" pitchFamily="18" charset="0"/>
              </a:rPr>
              <a:t>50.00 </a:t>
            </a:r>
            <a:r>
              <a:rPr lang="uk-UA" sz="1900" dirty="0">
                <a:latin typeface="Times New Roman" panose="02020603050405020304" pitchFamily="18" charset="0"/>
                <a:cs typeface="Times New Roman" panose="02020603050405020304" pitchFamily="18" charset="0"/>
              </a:rPr>
              <a:t>грн.  (місцевий бюджет </a:t>
            </a:r>
            <a:r>
              <a:rPr lang="uk-UA" sz="1900" dirty="0" smtClean="0">
                <a:latin typeface="Times New Roman" panose="02020603050405020304" pitchFamily="18" charset="0"/>
                <a:cs typeface="Times New Roman" panose="02020603050405020304" pitchFamily="18" charset="0"/>
              </a:rPr>
              <a:t>25.00 </a:t>
            </a:r>
            <a:r>
              <a:rPr lang="uk-UA" sz="1900" dirty="0">
                <a:latin typeface="Times New Roman" panose="02020603050405020304" pitchFamily="18" charset="0"/>
                <a:cs typeface="Times New Roman" panose="02020603050405020304" pitchFamily="18" charset="0"/>
              </a:rPr>
              <a:t>грн, батьківська плата </a:t>
            </a:r>
            <a:r>
              <a:rPr lang="uk-UA" sz="1900" dirty="0" smtClean="0">
                <a:latin typeface="Times New Roman" panose="02020603050405020304" pitchFamily="18" charset="0"/>
                <a:cs typeface="Times New Roman" panose="02020603050405020304" pitchFamily="18" charset="0"/>
              </a:rPr>
              <a:t>25.00 </a:t>
            </a:r>
            <a:r>
              <a:rPr lang="uk-UA" sz="1900" dirty="0">
                <a:latin typeface="Times New Roman" panose="02020603050405020304" pitchFamily="18" charset="0"/>
                <a:cs typeface="Times New Roman" panose="02020603050405020304" pitchFamily="18" charset="0"/>
              </a:rPr>
              <a:t>грн) на день для дітей віком від 3 до 4 років;</a:t>
            </a:r>
          </a:p>
          <a:p>
            <a:r>
              <a:rPr lang="uk-UA" sz="1900" dirty="0">
                <a:latin typeface="Times New Roman" panose="02020603050405020304" pitchFamily="18" charset="0"/>
                <a:cs typeface="Times New Roman" panose="02020603050405020304" pitchFamily="18" charset="0"/>
              </a:rPr>
              <a:t>- </a:t>
            </a:r>
            <a:r>
              <a:rPr lang="uk-UA" sz="1900" dirty="0" smtClean="0">
                <a:latin typeface="Times New Roman" panose="02020603050405020304" pitchFamily="18" charset="0"/>
                <a:cs typeface="Times New Roman" panose="02020603050405020304" pitchFamily="18" charset="0"/>
              </a:rPr>
              <a:t>65.00 </a:t>
            </a:r>
            <a:r>
              <a:rPr lang="uk-UA" sz="1900" dirty="0">
                <a:latin typeface="Times New Roman" panose="02020603050405020304" pitchFamily="18" charset="0"/>
                <a:cs typeface="Times New Roman" panose="02020603050405020304" pitchFamily="18" charset="0"/>
              </a:rPr>
              <a:t>грн  (місцевий бюджет </a:t>
            </a:r>
            <a:r>
              <a:rPr lang="uk-UA" sz="1900" dirty="0" smtClean="0">
                <a:latin typeface="Times New Roman" panose="02020603050405020304" pitchFamily="18" charset="0"/>
                <a:cs typeface="Times New Roman" panose="02020603050405020304" pitchFamily="18" charset="0"/>
              </a:rPr>
              <a:t>32,50 </a:t>
            </a:r>
            <a:r>
              <a:rPr lang="uk-UA" sz="1900" dirty="0">
                <a:latin typeface="Times New Roman" panose="02020603050405020304" pitchFamily="18" charset="0"/>
                <a:cs typeface="Times New Roman" panose="02020603050405020304" pitchFamily="18" charset="0"/>
              </a:rPr>
              <a:t>грн, батьківська плата </a:t>
            </a:r>
            <a:r>
              <a:rPr lang="uk-UA" sz="1900" dirty="0" smtClean="0">
                <a:latin typeface="Times New Roman" panose="02020603050405020304" pitchFamily="18" charset="0"/>
                <a:cs typeface="Times New Roman" panose="02020603050405020304" pitchFamily="18" charset="0"/>
              </a:rPr>
              <a:t>32,50 </a:t>
            </a:r>
            <a:r>
              <a:rPr lang="uk-UA" sz="1900" dirty="0">
                <a:latin typeface="Times New Roman" panose="02020603050405020304" pitchFamily="18" charset="0"/>
                <a:cs typeface="Times New Roman" panose="02020603050405020304" pitchFamily="18" charset="0"/>
              </a:rPr>
              <a:t>грн) на день для  дітей віком від 4 до 6 (7) років та дітей в різновікових групах.</a:t>
            </a:r>
          </a:p>
          <a:p>
            <a:pPr marL="0" lvl="0" indent="0">
              <a:buNone/>
            </a:pPr>
            <a:r>
              <a:rPr lang="ru-RU" sz="1900" dirty="0" err="1" smtClean="0">
                <a:latin typeface="Times New Roman" panose="02020603050405020304" pitchFamily="18" charset="0"/>
                <a:cs typeface="Times New Roman" panose="02020603050405020304" pitchFamily="18" charset="0"/>
              </a:rPr>
              <a:t>Звільнити</a:t>
            </a:r>
            <a:r>
              <a:rPr lang="ru-RU" sz="1900" dirty="0" smtClean="0">
                <a:latin typeface="Times New Roman" panose="02020603050405020304" pitchFamily="18" charset="0"/>
                <a:cs typeface="Times New Roman" panose="02020603050405020304" pitchFamily="18" charset="0"/>
              </a:rPr>
              <a:t> </a:t>
            </a:r>
            <a:r>
              <a:rPr lang="ru-RU" sz="1900" dirty="0">
                <a:latin typeface="Times New Roman" panose="02020603050405020304" pitchFamily="18" charset="0"/>
                <a:cs typeface="Times New Roman" panose="02020603050405020304" pitchFamily="18" charset="0"/>
              </a:rPr>
              <a:t>на 100% </a:t>
            </a:r>
            <a:r>
              <a:rPr lang="ru-RU" sz="1900" dirty="0" err="1">
                <a:latin typeface="Times New Roman" panose="02020603050405020304" pitchFamily="18" charset="0"/>
                <a:cs typeface="Times New Roman" panose="02020603050405020304" pitchFamily="18" charset="0"/>
              </a:rPr>
              <a:t>від</a:t>
            </a:r>
            <a:r>
              <a:rPr lang="ru-RU" sz="1900" dirty="0">
                <a:latin typeface="Times New Roman" panose="02020603050405020304" pitchFamily="18" charset="0"/>
                <a:cs typeface="Times New Roman" panose="02020603050405020304" pitchFamily="18" charset="0"/>
              </a:rPr>
              <a:t> плати за </a:t>
            </a:r>
            <a:r>
              <a:rPr lang="ru-RU" sz="1900" dirty="0" err="1">
                <a:latin typeface="Times New Roman" panose="02020603050405020304" pitchFamily="18" charset="0"/>
                <a:cs typeface="Times New Roman" panose="02020603050405020304" pitchFamily="18" charset="0"/>
              </a:rPr>
              <a:t>харчування</a:t>
            </a:r>
            <a:r>
              <a:rPr lang="ru-RU" sz="1900" dirty="0">
                <a:latin typeface="Times New Roman" panose="02020603050405020304" pitchFamily="18" charset="0"/>
                <a:cs typeface="Times New Roman" panose="02020603050405020304" pitchFamily="18" charset="0"/>
              </a:rPr>
              <a:t> у </a:t>
            </a:r>
            <a:r>
              <a:rPr lang="uk-UA" sz="1900" dirty="0">
                <a:latin typeface="Times New Roman" panose="02020603050405020304" pitchFamily="18" charset="0"/>
                <a:cs typeface="Times New Roman" panose="02020603050405020304" pitchFamily="18" charset="0"/>
              </a:rPr>
              <a:t>закладі дошкільної освіти: </a:t>
            </a:r>
            <a:r>
              <a:rPr lang="ru-RU" sz="1900" dirty="0" smtClean="0">
                <a:latin typeface="Times New Roman" panose="02020603050405020304" pitchFamily="18" charset="0"/>
                <a:cs typeface="Times New Roman" panose="02020603050405020304" pitchFamily="18" charset="0"/>
              </a:rPr>
              <a:t> </a:t>
            </a:r>
            <a:endParaRPr lang="uk-UA" sz="1900" dirty="0">
              <a:latin typeface="Times New Roman" panose="02020603050405020304" pitchFamily="18" charset="0"/>
              <a:cs typeface="Times New Roman" panose="02020603050405020304" pitchFamily="18" charset="0"/>
            </a:endParaRPr>
          </a:p>
          <a:p>
            <a:r>
              <a:rPr lang="ru-RU" sz="1900" dirty="0" err="1">
                <a:latin typeface="Times New Roman" panose="02020603050405020304" pitchFamily="18" charset="0"/>
                <a:cs typeface="Times New Roman" panose="02020603050405020304" pitchFamily="18" charset="0"/>
              </a:rPr>
              <a:t>дітей-сиріт</a:t>
            </a:r>
            <a:r>
              <a:rPr lang="ru-RU" sz="1900" dirty="0">
                <a:latin typeface="Times New Roman" panose="02020603050405020304" pitchFamily="18" charset="0"/>
                <a:cs typeface="Times New Roman" panose="02020603050405020304" pitchFamily="18" charset="0"/>
              </a:rPr>
              <a:t> та </a:t>
            </a:r>
            <a:r>
              <a:rPr lang="ru-RU" sz="1900" dirty="0" err="1">
                <a:latin typeface="Times New Roman" panose="02020603050405020304" pitchFamily="18" charset="0"/>
                <a:cs typeface="Times New Roman" panose="02020603050405020304" pitchFamily="18" charset="0"/>
              </a:rPr>
              <a:t>дітей</a:t>
            </a:r>
            <a:r>
              <a:rPr lang="ru-RU" sz="1900" dirty="0">
                <a:latin typeface="Times New Roman" panose="02020603050405020304" pitchFamily="18" charset="0"/>
                <a:cs typeface="Times New Roman" panose="02020603050405020304" pitchFamily="18" charset="0"/>
              </a:rPr>
              <a:t>, </a:t>
            </a:r>
            <a:r>
              <a:rPr lang="ru-RU" sz="1900" dirty="0" err="1">
                <a:latin typeface="Times New Roman" panose="02020603050405020304" pitchFamily="18" charset="0"/>
                <a:cs typeface="Times New Roman" panose="02020603050405020304" pitchFamily="18" charset="0"/>
              </a:rPr>
              <a:t>позбавлених</a:t>
            </a:r>
            <a:r>
              <a:rPr lang="ru-RU" sz="1900" dirty="0">
                <a:latin typeface="Times New Roman" panose="02020603050405020304" pitchFamily="18" charset="0"/>
                <a:cs typeface="Times New Roman" panose="02020603050405020304" pitchFamily="18" charset="0"/>
              </a:rPr>
              <a:t> </a:t>
            </a:r>
            <a:r>
              <a:rPr lang="ru-RU" sz="1900" dirty="0" err="1">
                <a:latin typeface="Times New Roman" panose="02020603050405020304" pitchFamily="18" charset="0"/>
                <a:cs typeface="Times New Roman" panose="02020603050405020304" pitchFamily="18" charset="0"/>
              </a:rPr>
              <a:t>батьківського</a:t>
            </a:r>
            <a:r>
              <a:rPr lang="ru-RU" sz="1900" dirty="0">
                <a:latin typeface="Times New Roman" panose="02020603050405020304" pitchFamily="18" charset="0"/>
                <a:cs typeface="Times New Roman" panose="02020603050405020304" pitchFamily="18" charset="0"/>
              </a:rPr>
              <a:t> </a:t>
            </a:r>
            <a:r>
              <a:rPr lang="ru-RU" sz="1900" dirty="0" err="1">
                <a:latin typeface="Times New Roman" panose="02020603050405020304" pitchFamily="18" charset="0"/>
                <a:cs typeface="Times New Roman" panose="02020603050405020304" pitchFamily="18" charset="0"/>
              </a:rPr>
              <a:t>піклування</a:t>
            </a:r>
            <a:r>
              <a:rPr lang="ru-RU" sz="1900" dirty="0">
                <a:latin typeface="Times New Roman" panose="02020603050405020304" pitchFamily="18" charset="0"/>
                <a:cs typeface="Times New Roman" panose="02020603050405020304" pitchFamily="18" charset="0"/>
              </a:rPr>
              <a:t>;</a:t>
            </a:r>
            <a:endParaRPr lang="uk-UA" sz="1900" dirty="0">
              <a:latin typeface="Times New Roman" panose="02020603050405020304" pitchFamily="18" charset="0"/>
              <a:cs typeface="Times New Roman" panose="02020603050405020304" pitchFamily="18" charset="0"/>
            </a:endParaRPr>
          </a:p>
          <a:p>
            <a:r>
              <a:rPr lang="ru-RU" sz="1900" dirty="0" err="1" smtClean="0">
                <a:latin typeface="Times New Roman" panose="02020603050405020304" pitchFamily="18" charset="0"/>
                <a:cs typeface="Times New Roman" panose="02020603050405020304" pitchFamily="18" charset="0"/>
              </a:rPr>
              <a:t>дітей</a:t>
            </a:r>
            <a:r>
              <a:rPr lang="ru-RU" sz="1900" dirty="0" smtClean="0">
                <a:latin typeface="Times New Roman" panose="02020603050405020304" pitchFamily="18" charset="0"/>
                <a:cs typeface="Times New Roman" panose="02020603050405020304" pitchFamily="18" charset="0"/>
              </a:rPr>
              <a:t> </a:t>
            </a:r>
            <a:r>
              <a:rPr lang="ru-RU" sz="1900" dirty="0">
                <a:latin typeface="Times New Roman" panose="02020603050405020304" pitchFamily="18" charset="0"/>
                <a:cs typeface="Times New Roman" panose="02020603050405020304" pitchFamily="18" charset="0"/>
              </a:rPr>
              <a:t>з </a:t>
            </a:r>
            <a:r>
              <a:rPr lang="ru-RU" sz="1900" dirty="0" err="1">
                <a:latin typeface="Times New Roman" panose="02020603050405020304" pitchFamily="18" charset="0"/>
                <a:cs typeface="Times New Roman" panose="02020603050405020304" pitchFamily="18" charset="0"/>
              </a:rPr>
              <a:t>інвалідністю</a:t>
            </a:r>
            <a:r>
              <a:rPr lang="uk-UA" sz="1900" dirty="0">
                <a:latin typeface="Times New Roman" panose="02020603050405020304" pitchFamily="18" charset="0"/>
                <a:cs typeface="Times New Roman" panose="02020603050405020304" pitchFamily="18" charset="0"/>
              </a:rPr>
              <a:t>;</a:t>
            </a:r>
          </a:p>
          <a:p>
            <a:r>
              <a:rPr lang="ru-RU" sz="1900" dirty="0" err="1">
                <a:latin typeface="Times New Roman" panose="02020603050405020304" pitchFamily="18" charset="0"/>
                <a:cs typeface="Times New Roman" panose="02020603050405020304" pitchFamily="18" charset="0"/>
              </a:rPr>
              <a:t>дітей</a:t>
            </a:r>
            <a:r>
              <a:rPr lang="ru-RU" sz="1900" dirty="0">
                <a:latin typeface="Times New Roman" panose="02020603050405020304" pitchFamily="18" charset="0"/>
                <a:cs typeface="Times New Roman" panose="02020603050405020304" pitchFamily="18" charset="0"/>
              </a:rPr>
              <a:t> </a:t>
            </a:r>
            <a:r>
              <a:rPr lang="uk-UA" sz="1900" dirty="0">
                <a:latin typeface="Times New Roman" panose="02020603050405020304" pitchFamily="18" charset="0"/>
                <a:cs typeface="Times New Roman" panose="02020603050405020304" pitchFamily="18" charset="0"/>
              </a:rPr>
              <a:t>з особливими освітніми потребами, які навчаються у спеціальних та інклюзивних групах, включаючи дітей І рівня підтримки в освітньому процесі;</a:t>
            </a:r>
          </a:p>
          <a:p>
            <a:r>
              <a:rPr lang="uk-UA" sz="1900" dirty="0">
                <a:latin typeface="Times New Roman" panose="02020603050405020304" pitchFamily="18" charset="0"/>
                <a:cs typeface="Times New Roman" panose="02020603050405020304" pitchFamily="18" charset="0"/>
              </a:rPr>
              <a:t>дітей із сімей, які отримують допомогу відповідно до Закону України «Про державну соціальну допомогу малозабезпеченим сім’ям»;</a:t>
            </a:r>
          </a:p>
          <a:p>
            <a:r>
              <a:rPr lang="ru-RU" sz="1900" dirty="0" err="1">
                <a:latin typeface="Times New Roman" panose="02020603050405020304" pitchFamily="18" charset="0"/>
                <a:cs typeface="Times New Roman" panose="02020603050405020304" pitchFamily="18" charset="0"/>
              </a:rPr>
              <a:t>дітей</a:t>
            </a:r>
            <a:r>
              <a:rPr lang="ru-RU" sz="1900" dirty="0">
                <a:latin typeface="Times New Roman" panose="02020603050405020304" pitchFamily="18" charset="0"/>
                <a:cs typeface="Times New Roman" panose="02020603050405020304" pitchFamily="18" charset="0"/>
              </a:rPr>
              <a:t> з числа </a:t>
            </a:r>
            <a:r>
              <a:rPr lang="ru-RU" sz="1900" dirty="0" err="1">
                <a:latin typeface="Times New Roman" panose="02020603050405020304" pitchFamily="18" charset="0"/>
                <a:cs typeface="Times New Roman" panose="02020603050405020304" pitchFamily="18" charset="0"/>
              </a:rPr>
              <a:t>внутрішньо</a:t>
            </a:r>
            <a:r>
              <a:rPr lang="ru-RU" sz="1900" dirty="0">
                <a:latin typeface="Times New Roman" panose="02020603050405020304" pitchFamily="18" charset="0"/>
                <a:cs typeface="Times New Roman" panose="02020603050405020304" pitchFamily="18" charset="0"/>
              </a:rPr>
              <a:t> </a:t>
            </a:r>
            <a:r>
              <a:rPr lang="ru-RU" sz="1900" dirty="0" err="1">
                <a:latin typeface="Times New Roman" panose="02020603050405020304" pitchFamily="18" charset="0"/>
                <a:cs typeface="Times New Roman" panose="02020603050405020304" pitchFamily="18" charset="0"/>
              </a:rPr>
              <a:t>переміщених</a:t>
            </a:r>
            <a:r>
              <a:rPr lang="ru-RU" sz="1900" dirty="0">
                <a:latin typeface="Times New Roman" panose="02020603050405020304" pitchFamily="18" charset="0"/>
                <a:cs typeface="Times New Roman" panose="02020603050405020304" pitchFamily="18" charset="0"/>
              </a:rPr>
              <a:t> </a:t>
            </a:r>
            <a:r>
              <a:rPr lang="ru-RU" sz="1900" dirty="0" err="1">
                <a:latin typeface="Times New Roman" panose="02020603050405020304" pitchFamily="18" charset="0"/>
                <a:cs typeface="Times New Roman" panose="02020603050405020304" pitchFamily="18" charset="0"/>
              </a:rPr>
              <a:t>осіб</a:t>
            </a:r>
            <a:r>
              <a:rPr lang="ru-RU" sz="1900" dirty="0">
                <a:latin typeface="Times New Roman" panose="02020603050405020304" pitchFamily="18" charset="0"/>
                <a:cs typeface="Times New Roman" panose="02020603050405020304" pitchFamily="18" charset="0"/>
              </a:rPr>
              <a:t> та </a:t>
            </a:r>
            <a:r>
              <a:rPr lang="ru-RU" sz="1900" dirty="0" err="1">
                <a:latin typeface="Times New Roman" panose="02020603050405020304" pitchFamily="18" charset="0"/>
                <a:cs typeface="Times New Roman" panose="02020603050405020304" pitchFamily="18" charset="0"/>
              </a:rPr>
              <a:t>дітей</a:t>
            </a:r>
            <a:r>
              <a:rPr lang="ru-RU" sz="1900" dirty="0">
                <a:latin typeface="Times New Roman" panose="02020603050405020304" pitchFamily="18" charset="0"/>
                <a:cs typeface="Times New Roman" panose="02020603050405020304" pitchFamily="18" charset="0"/>
              </a:rPr>
              <a:t>, </a:t>
            </a:r>
            <a:r>
              <a:rPr lang="ru-RU" sz="1900" dirty="0" err="1">
                <a:latin typeface="Times New Roman" panose="02020603050405020304" pitchFamily="18" charset="0"/>
                <a:cs typeface="Times New Roman" panose="02020603050405020304" pitchFamily="18" charset="0"/>
              </a:rPr>
              <a:t>які</a:t>
            </a:r>
            <a:r>
              <a:rPr lang="ru-RU" sz="1900" dirty="0">
                <a:latin typeface="Times New Roman" panose="02020603050405020304" pitchFamily="18" charset="0"/>
                <a:cs typeface="Times New Roman" panose="02020603050405020304" pitchFamily="18" charset="0"/>
              </a:rPr>
              <a:t> </a:t>
            </a:r>
            <a:r>
              <a:rPr lang="ru-RU" sz="1900" dirty="0" err="1">
                <a:latin typeface="Times New Roman" panose="02020603050405020304" pitchFamily="18" charset="0"/>
                <a:cs typeface="Times New Roman" panose="02020603050405020304" pitchFamily="18" charset="0"/>
              </a:rPr>
              <a:t>мають</a:t>
            </a:r>
            <a:r>
              <a:rPr lang="ru-RU" sz="1900" dirty="0">
                <a:latin typeface="Times New Roman" panose="02020603050405020304" pitchFamily="18" charset="0"/>
                <a:cs typeface="Times New Roman" panose="02020603050405020304" pitchFamily="18" charset="0"/>
              </a:rPr>
              <a:t> статус </a:t>
            </a:r>
            <a:r>
              <a:rPr lang="ru-RU" sz="1900" dirty="0" err="1">
                <a:latin typeface="Times New Roman" panose="02020603050405020304" pitchFamily="18" charset="0"/>
                <a:cs typeface="Times New Roman" panose="02020603050405020304" pitchFamily="18" charset="0"/>
              </a:rPr>
              <a:t>дитини</a:t>
            </a:r>
            <a:r>
              <a:rPr lang="ru-RU" sz="1900" dirty="0">
                <a:latin typeface="Times New Roman" panose="02020603050405020304" pitchFamily="18" charset="0"/>
                <a:cs typeface="Times New Roman" panose="02020603050405020304" pitchFamily="18" charset="0"/>
              </a:rPr>
              <a:t>, яка </a:t>
            </a:r>
            <a:r>
              <a:rPr lang="ru-RU" sz="1900" dirty="0" err="1">
                <a:latin typeface="Times New Roman" panose="02020603050405020304" pitchFamily="18" charset="0"/>
                <a:cs typeface="Times New Roman" panose="02020603050405020304" pitchFamily="18" charset="0"/>
              </a:rPr>
              <a:t>постраждала</a:t>
            </a:r>
            <a:r>
              <a:rPr lang="ru-RU" sz="1900" dirty="0">
                <a:latin typeface="Times New Roman" panose="02020603050405020304" pitchFamily="18" charset="0"/>
                <a:cs typeface="Times New Roman" panose="02020603050405020304" pitchFamily="18" charset="0"/>
              </a:rPr>
              <a:t> </a:t>
            </a:r>
            <a:r>
              <a:rPr lang="ru-RU" sz="1900" dirty="0" err="1">
                <a:latin typeface="Times New Roman" panose="02020603050405020304" pitchFamily="18" charset="0"/>
                <a:cs typeface="Times New Roman" panose="02020603050405020304" pitchFamily="18" charset="0"/>
              </a:rPr>
              <a:t>внаслідок</a:t>
            </a:r>
            <a:r>
              <a:rPr lang="ru-RU" sz="1900" dirty="0">
                <a:latin typeface="Times New Roman" panose="02020603050405020304" pitchFamily="18" charset="0"/>
                <a:cs typeface="Times New Roman" panose="02020603050405020304" pitchFamily="18" charset="0"/>
              </a:rPr>
              <a:t> </a:t>
            </a:r>
            <a:r>
              <a:rPr lang="ru-RU" sz="1900" dirty="0" err="1">
                <a:latin typeface="Times New Roman" panose="02020603050405020304" pitchFamily="18" charset="0"/>
                <a:cs typeface="Times New Roman" panose="02020603050405020304" pitchFamily="18" charset="0"/>
              </a:rPr>
              <a:t>воєнних</a:t>
            </a:r>
            <a:r>
              <a:rPr lang="ru-RU" sz="1900" dirty="0">
                <a:latin typeface="Times New Roman" panose="02020603050405020304" pitchFamily="18" charset="0"/>
                <a:cs typeface="Times New Roman" panose="02020603050405020304" pitchFamily="18" charset="0"/>
              </a:rPr>
              <a:t> </a:t>
            </a:r>
            <a:r>
              <a:rPr lang="ru-RU" sz="1900" dirty="0" err="1">
                <a:latin typeface="Times New Roman" panose="02020603050405020304" pitchFamily="18" charset="0"/>
                <a:cs typeface="Times New Roman" panose="02020603050405020304" pitchFamily="18" charset="0"/>
              </a:rPr>
              <a:t>дій</a:t>
            </a:r>
            <a:r>
              <a:rPr lang="ru-RU" sz="1900" dirty="0">
                <a:latin typeface="Times New Roman" panose="02020603050405020304" pitchFamily="18" charset="0"/>
                <a:cs typeface="Times New Roman" panose="02020603050405020304" pitchFamily="18" charset="0"/>
              </a:rPr>
              <a:t> і </a:t>
            </a:r>
            <a:r>
              <a:rPr lang="ru-RU" sz="1900" dirty="0" err="1">
                <a:latin typeface="Times New Roman" panose="02020603050405020304" pitchFamily="18" charset="0"/>
                <a:cs typeface="Times New Roman" panose="02020603050405020304" pitchFamily="18" charset="0"/>
              </a:rPr>
              <a:t>збройних</a:t>
            </a:r>
            <a:r>
              <a:rPr lang="ru-RU" sz="1900" dirty="0">
                <a:latin typeface="Times New Roman" panose="02020603050405020304" pitchFamily="18" charset="0"/>
                <a:cs typeface="Times New Roman" panose="02020603050405020304" pitchFamily="18" charset="0"/>
              </a:rPr>
              <a:t> </a:t>
            </a:r>
            <a:r>
              <a:rPr lang="ru-RU" sz="1900" dirty="0" err="1">
                <a:latin typeface="Times New Roman" panose="02020603050405020304" pitchFamily="18" charset="0"/>
                <a:cs typeface="Times New Roman" panose="02020603050405020304" pitchFamily="18" charset="0"/>
              </a:rPr>
              <a:t>конфліктів</a:t>
            </a:r>
            <a:r>
              <a:rPr lang="ru-RU" sz="1900" dirty="0">
                <a:latin typeface="Times New Roman" panose="02020603050405020304" pitchFamily="18" charset="0"/>
                <a:cs typeface="Times New Roman" panose="02020603050405020304" pitchFamily="18" charset="0"/>
              </a:rPr>
              <a:t>;</a:t>
            </a:r>
            <a:endParaRPr lang="uk-UA" sz="1900" dirty="0">
              <a:latin typeface="Times New Roman" panose="02020603050405020304" pitchFamily="18" charset="0"/>
              <a:cs typeface="Times New Roman" panose="02020603050405020304" pitchFamily="18" charset="0"/>
            </a:endParaRPr>
          </a:p>
          <a:p>
            <a:r>
              <a:rPr lang="uk-UA" sz="1900" dirty="0">
                <a:latin typeface="Times New Roman" panose="02020603050405020304" pitchFamily="18" charset="0"/>
                <a:cs typeface="Times New Roman" panose="02020603050405020304" pitchFamily="18" charset="0"/>
              </a:rPr>
              <a:t>дітей з числа осіб, визначених у статті 10 Закону України «Про статус ветеранів війни, гарантії їх соціального захисту»;</a:t>
            </a:r>
          </a:p>
          <a:p>
            <a:r>
              <a:rPr lang="ru-RU" sz="1900" dirty="0" err="1">
                <a:latin typeface="Times New Roman" panose="02020603050405020304" pitchFamily="18" charset="0"/>
                <a:cs typeface="Times New Roman" panose="02020603050405020304" pitchFamily="18" charset="0"/>
              </a:rPr>
              <a:t>дітей</a:t>
            </a:r>
            <a:r>
              <a:rPr lang="ru-RU" sz="1900" dirty="0">
                <a:latin typeface="Times New Roman" panose="02020603050405020304" pitchFamily="18" charset="0"/>
                <a:cs typeface="Times New Roman" panose="02020603050405020304" pitchFamily="18" charset="0"/>
              </a:rPr>
              <a:t>, один </a:t>
            </a:r>
            <a:r>
              <a:rPr lang="ru-RU" sz="1900" dirty="0" err="1">
                <a:latin typeface="Times New Roman" panose="02020603050405020304" pitchFamily="18" charset="0"/>
                <a:cs typeface="Times New Roman" panose="02020603050405020304" pitchFamily="18" charset="0"/>
              </a:rPr>
              <a:t>із</a:t>
            </a:r>
            <a:r>
              <a:rPr lang="ru-RU" sz="1900" dirty="0">
                <a:latin typeface="Times New Roman" panose="02020603050405020304" pitchFamily="18" charset="0"/>
                <a:cs typeface="Times New Roman" panose="02020603050405020304" pitchFamily="18" charset="0"/>
              </a:rPr>
              <a:t> </a:t>
            </a:r>
            <a:r>
              <a:rPr lang="ru-RU" sz="1900" dirty="0" err="1">
                <a:latin typeface="Times New Roman" panose="02020603050405020304" pitchFamily="18" charset="0"/>
                <a:cs typeface="Times New Roman" panose="02020603050405020304" pitchFamily="18" charset="0"/>
              </a:rPr>
              <a:t>батьків</a:t>
            </a:r>
            <a:r>
              <a:rPr lang="ru-RU" sz="1900" dirty="0">
                <a:latin typeface="Times New Roman" panose="02020603050405020304" pitchFamily="18" charset="0"/>
                <a:cs typeface="Times New Roman" panose="02020603050405020304" pitchFamily="18" charset="0"/>
              </a:rPr>
              <a:t> </a:t>
            </a:r>
            <a:r>
              <a:rPr lang="ru-RU" sz="1900" dirty="0" err="1">
                <a:latin typeface="Times New Roman" panose="02020603050405020304" pitchFamily="18" charset="0"/>
                <a:cs typeface="Times New Roman" panose="02020603050405020304" pitchFamily="18" charset="0"/>
              </a:rPr>
              <a:t>яких</a:t>
            </a:r>
            <a:r>
              <a:rPr lang="ru-RU" sz="1900" dirty="0">
                <a:latin typeface="Times New Roman" panose="02020603050405020304" pitchFamily="18" charset="0"/>
                <a:cs typeface="Times New Roman" panose="02020603050405020304" pitchFamily="18" charset="0"/>
              </a:rPr>
              <a:t> </a:t>
            </a:r>
            <a:r>
              <a:rPr lang="ru-RU" sz="1900" dirty="0" err="1">
                <a:latin typeface="Times New Roman" panose="02020603050405020304" pitchFamily="18" charset="0"/>
                <a:cs typeface="Times New Roman" panose="02020603050405020304" pitchFamily="18" charset="0"/>
              </a:rPr>
              <a:t>загинув</a:t>
            </a:r>
            <a:r>
              <a:rPr lang="ru-RU" sz="1900" dirty="0">
                <a:latin typeface="Times New Roman" panose="02020603050405020304" pitchFamily="18" charset="0"/>
                <a:cs typeface="Times New Roman" panose="02020603050405020304" pitchFamily="18" charset="0"/>
              </a:rPr>
              <a:t> (пропав </a:t>
            </a:r>
            <a:r>
              <a:rPr lang="ru-RU" sz="1900" dirty="0" err="1">
                <a:latin typeface="Times New Roman" panose="02020603050405020304" pitchFamily="18" charset="0"/>
                <a:cs typeface="Times New Roman" panose="02020603050405020304" pitchFamily="18" charset="0"/>
              </a:rPr>
              <a:t>безвісти</a:t>
            </a:r>
            <a:r>
              <a:rPr lang="ru-RU" sz="1900" dirty="0">
                <a:latin typeface="Times New Roman" panose="02020603050405020304" pitchFamily="18" charset="0"/>
                <a:cs typeface="Times New Roman" panose="02020603050405020304" pitchFamily="18" charset="0"/>
              </a:rPr>
              <a:t>), помер </a:t>
            </a:r>
            <a:r>
              <a:rPr lang="ru-RU" sz="1900" dirty="0" err="1">
                <a:latin typeface="Times New Roman" panose="02020603050405020304" pitchFamily="18" charset="0"/>
                <a:cs typeface="Times New Roman" panose="02020603050405020304" pitchFamily="18" charset="0"/>
              </a:rPr>
              <a:t>під</a:t>
            </a:r>
            <a:r>
              <a:rPr lang="ru-RU" sz="1900" dirty="0">
                <a:latin typeface="Times New Roman" panose="02020603050405020304" pitchFamily="18" charset="0"/>
                <a:cs typeface="Times New Roman" panose="02020603050405020304" pitchFamily="18" charset="0"/>
              </a:rPr>
              <a:t> час </a:t>
            </a:r>
            <a:r>
              <a:rPr lang="ru-RU" sz="1900" dirty="0" err="1">
                <a:latin typeface="Times New Roman" panose="02020603050405020304" pitchFamily="18" charset="0"/>
                <a:cs typeface="Times New Roman" panose="02020603050405020304" pitchFamily="18" charset="0"/>
              </a:rPr>
              <a:t>захисту</a:t>
            </a:r>
            <a:r>
              <a:rPr lang="ru-RU" sz="1900" dirty="0">
                <a:latin typeface="Times New Roman" panose="02020603050405020304" pitchFamily="18" charset="0"/>
                <a:cs typeface="Times New Roman" panose="02020603050405020304" pitchFamily="18" charset="0"/>
              </a:rPr>
              <a:t> </a:t>
            </a:r>
            <a:r>
              <a:rPr lang="ru-RU" sz="1900" dirty="0" err="1">
                <a:latin typeface="Times New Roman" panose="02020603050405020304" pitchFamily="18" charset="0"/>
                <a:cs typeface="Times New Roman" panose="02020603050405020304" pitchFamily="18" charset="0"/>
              </a:rPr>
              <a:t>незалежності</a:t>
            </a:r>
            <a:r>
              <a:rPr lang="ru-RU" sz="1900" dirty="0">
                <a:latin typeface="Times New Roman" panose="02020603050405020304" pitchFamily="18" charset="0"/>
                <a:cs typeface="Times New Roman" panose="02020603050405020304" pitchFamily="18" charset="0"/>
              </a:rPr>
              <a:t> та </a:t>
            </a:r>
            <a:r>
              <a:rPr lang="ru-RU" sz="1900" dirty="0" err="1">
                <a:latin typeface="Times New Roman" panose="02020603050405020304" pitchFamily="18" charset="0"/>
                <a:cs typeface="Times New Roman" panose="02020603050405020304" pitchFamily="18" charset="0"/>
              </a:rPr>
              <a:t>суверенітету</a:t>
            </a:r>
            <a:r>
              <a:rPr lang="ru-RU" sz="1900" dirty="0">
                <a:latin typeface="Times New Roman" panose="02020603050405020304" pitchFamily="18" charset="0"/>
                <a:cs typeface="Times New Roman" panose="02020603050405020304" pitchFamily="18" charset="0"/>
              </a:rPr>
              <a:t> </a:t>
            </a:r>
            <a:r>
              <a:rPr lang="ru-RU" sz="1900" dirty="0" err="1">
                <a:latin typeface="Times New Roman" panose="02020603050405020304" pitchFamily="18" charset="0"/>
                <a:cs typeface="Times New Roman" panose="02020603050405020304" pitchFamily="18" charset="0"/>
              </a:rPr>
              <a:t>України</a:t>
            </a:r>
            <a:r>
              <a:rPr lang="ru-RU" sz="1900" dirty="0">
                <a:latin typeface="Times New Roman" panose="02020603050405020304" pitchFamily="18" charset="0"/>
                <a:cs typeface="Times New Roman" panose="02020603050405020304" pitchFamily="18" charset="0"/>
              </a:rPr>
              <a:t>; </a:t>
            </a:r>
            <a:endParaRPr lang="uk-UA" sz="1900" dirty="0">
              <a:latin typeface="Times New Roman" panose="02020603050405020304" pitchFamily="18" charset="0"/>
              <a:cs typeface="Times New Roman" panose="02020603050405020304" pitchFamily="18" charset="0"/>
            </a:endParaRPr>
          </a:p>
          <a:p>
            <a:r>
              <a:rPr lang="ru-RU" sz="1900" dirty="0" err="1">
                <a:latin typeface="Times New Roman" panose="02020603050405020304" pitchFamily="18" charset="0"/>
                <a:cs typeface="Times New Roman" panose="02020603050405020304" pitchFamily="18" charset="0"/>
              </a:rPr>
              <a:t>дітей</a:t>
            </a:r>
            <a:r>
              <a:rPr lang="ru-RU" sz="1900" dirty="0">
                <a:latin typeface="Times New Roman" panose="02020603050405020304" pitchFamily="18" charset="0"/>
                <a:cs typeface="Times New Roman" panose="02020603050405020304" pitchFamily="18" charset="0"/>
              </a:rPr>
              <a:t> </a:t>
            </a:r>
            <a:r>
              <a:rPr lang="ru-RU" sz="1900" dirty="0" err="1">
                <a:latin typeface="Times New Roman" panose="02020603050405020304" pitchFamily="18" charset="0"/>
                <a:cs typeface="Times New Roman" panose="02020603050405020304" pitchFamily="18" charset="0"/>
              </a:rPr>
              <a:t>батьків</a:t>
            </a:r>
            <a:r>
              <a:rPr lang="ru-RU" sz="1900" dirty="0">
                <a:latin typeface="Times New Roman" panose="02020603050405020304" pitchFamily="18" charset="0"/>
                <a:cs typeface="Times New Roman" panose="02020603050405020304" pitchFamily="18" charset="0"/>
              </a:rPr>
              <a:t> - </a:t>
            </a:r>
            <a:r>
              <a:rPr lang="ru-RU" sz="1900" dirty="0" err="1">
                <a:latin typeface="Times New Roman" panose="02020603050405020304" pitchFamily="18" charset="0"/>
                <a:cs typeface="Times New Roman" panose="02020603050405020304" pitchFamily="18" charset="0"/>
              </a:rPr>
              <a:t>учасників</a:t>
            </a:r>
            <a:r>
              <a:rPr lang="ru-RU" sz="1900" dirty="0">
                <a:latin typeface="Times New Roman" panose="02020603050405020304" pitchFamily="18" charset="0"/>
                <a:cs typeface="Times New Roman" panose="02020603050405020304" pitchFamily="18" charset="0"/>
              </a:rPr>
              <a:t> </a:t>
            </a:r>
            <a:r>
              <a:rPr lang="ru-RU" sz="1900" dirty="0" err="1">
                <a:latin typeface="Times New Roman" panose="02020603050405020304" pitchFamily="18" charset="0"/>
                <a:cs typeface="Times New Roman" panose="02020603050405020304" pitchFamily="18" charset="0"/>
              </a:rPr>
              <a:t>бойових</a:t>
            </a:r>
            <a:r>
              <a:rPr lang="ru-RU" sz="1900" dirty="0">
                <a:latin typeface="Times New Roman" panose="02020603050405020304" pitchFamily="18" charset="0"/>
                <a:cs typeface="Times New Roman" panose="02020603050405020304" pitchFamily="18" charset="0"/>
              </a:rPr>
              <a:t> </a:t>
            </a:r>
            <a:r>
              <a:rPr lang="ru-RU" sz="1900" dirty="0" err="1">
                <a:latin typeface="Times New Roman" panose="02020603050405020304" pitchFamily="18" charset="0"/>
                <a:cs typeface="Times New Roman" panose="02020603050405020304" pitchFamily="18" charset="0"/>
              </a:rPr>
              <a:t>дій</a:t>
            </a:r>
            <a:r>
              <a:rPr lang="ru-RU" sz="1900" dirty="0">
                <a:latin typeface="Times New Roman" panose="02020603050405020304" pitchFamily="18" charset="0"/>
                <a:cs typeface="Times New Roman" panose="02020603050405020304" pitchFamily="18" charset="0"/>
              </a:rPr>
              <a:t>, </a:t>
            </a:r>
            <a:r>
              <a:rPr lang="ru-RU" sz="1900" dirty="0" err="1">
                <a:latin typeface="Times New Roman" panose="02020603050405020304" pitchFamily="18" charset="0"/>
                <a:cs typeface="Times New Roman" panose="02020603050405020304" pitchFamily="18" charset="0"/>
              </a:rPr>
              <a:t>які</a:t>
            </a:r>
            <a:r>
              <a:rPr lang="ru-RU" sz="1900" dirty="0">
                <a:latin typeface="Times New Roman" panose="02020603050405020304" pitchFamily="18" charset="0"/>
                <a:cs typeface="Times New Roman" panose="02020603050405020304" pitchFamily="18" charset="0"/>
              </a:rPr>
              <a:t>  брали </a:t>
            </a:r>
            <a:r>
              <a:rPr lang="ru-RU" sz="1900" dirty="0" err="1">
                <a:latin typeface="Times New Roman" panose="02020603050405020304" pitchFamily="18" charset="0"/>
                <a:cs typeface="Times New Roman" panose="02020603050405020304" pitchFamily="18" charset="0"/>
              </a:rPr>
              <a:t>безпосередню</a:t>
            </a:r>
            <a:r>
              <a:rPr lang="ru-RU" sz="1900" dirty="0">
                <a:latin typeface="Times New Roman" panose="02020603050405020304" pitchFamily="18" charset="0"/>
                <a:cs typeface="Times New Roman" panose="02020603050405020304" pitchFamily="18" charset="0"/>
              </a:rPr>
              <a:t> участь в </a:t>
            </a:r>
            <a:r>
              <a:rPr lang="ru-RU" sz="1900" dirty="0" err="1">
                <a:latin typeface="Times New Roman" panose="02020603050405020304" pitchFamily="18" charset="0"/>
                <a:cs typeface="Times New Roman" panose="02020603050405020304" pitchFamily="18" charset="0"/>
              </a:rPr>
              <a:t>антитерористичній</a:t>
            </a:r>
            <a:r>
              <a:rPr lang="ru-RU" sz="1900" dirty="0">
                <a:latin typeface="Times New Roman" panose="02020603050405020304" pitchFamily="18" charset="0"/>
                <a:cs typeface="Times New Roman" panose="02020603050405020304" pitchFamily="18" charset="0"/>
              </a:rPr>
              <a:t> </a:t>
            </a:r>
            <a:r>
              <a:rPr lang="ru-RU" sz="1900" dirty="0" err="1">
                <a:latin typeface="Times New Roman" panose="02020603050405020304" pitchFamily="18" charset="0"/>
                <a:cs typeface="Times New Roman" panose="02020603050405020304" pitchFamily="18" charset="0"/>
              </a:rPr>
              <a:t>операції</a:t>
            </a:r>
            <a:r>
              <a:rPr lang="ru-RU" sz="1900" dirty="0">
                <a:latin typeface="Times New Roman" panose="02020603050405020304" pitchFamily="18" charset="0"/>
                <a:cs typeface="Times New Roman" panose="02020603050405020304" pitchFamily="18" charset="0"/>
              </a:rPr>
              <a:t> на </a:t>
            </a:r>
            <a:r>
              <a:rPr lang="ru-RU" sz="1900" dirty="0" err="1">
                <a:latin typeface="Times New Roman" panose="02020603050405020304" pitchFamily="18" charset="0"/>
                <a:cs typeface="Times New Roman" panose="02020603050405020304" pitchFamily="18" charset="0"/>
              </a:rPr>
              <a:t>сході</a:t>
            </a:r>
            <a:r>
              <a:rPr lang="ru-RU" sz="1900" dirty="0">
                <a:latin typeface="Times New Roman" panose="02020603050405020304" pitchFamily="18" charset="0"/>
                <a:cs typeface="Times New Roman" panose="02020603050405020304" pitchFamily="18" charset="0"/>
              </a:rPr>
              <a:t> </a:t>
            </a:r>
            <a:r>
              <a:rPr lang="ru-RU" sz="1900" dirty="0" err="1">
                <a:latin typeface="Times New Roman" panose="02020603050405020304" pitchFamily="18" charset="0"/>
                <a:cs typeface="Times New Roman" panose="02020603050405020304" pitchFamily="18" charset="0"/>
              </a:rPr>
              <a:t>України</a:t>
            </a:r>
            <a:r>
              <a:rPr lang="ru-RU" sz="1900" dirty="0">
                <a:latin typeface="Times New Roman" panose="02020603050405020304" pitchFamily="18" charset="0"/>
                <a:cs typeface="Times New Roman" panose="02020603050405020304" pitchFamily="18" charset="0"/>
              </a:rPr>
              <a:t> </a:t>
            </a:r>
            <a:r>
              <a:rPr lang="ru-RU" sz="1900" dirty="0" err="1">
                <a:latin typeface="Times New Roman" panose="02020603050405020304" pitchFamily="18" charset="0"/>
                <a:cs typeface="Times New Roman" panose="02020603050405020304" pitchFamily="18" charset="0"/>
              </a:rPr>
              <a:t>або</a:t>
            </a:r>
            <a:r>
              <a:rPr lang="ru-RU" sz="1900" dirty="0">
                <a:latin typeface="Times New Roman" panose="02020603050405020304" pitchFamily="18" charset="0"/>
                <a:cs typeface="Times New Roman" panose="02020603050405020304" pitchFamily="18" charset="0"/>
              </a:rPr>
              <a:t> </a:t>
            </a:r>
            <a:r>
              <a:rPr lang="ru-RU" sz="1900" dirty="0" err="1">
                <a:latin typeface="Times New Roman" panose="02020603050405020304" pitchFamily="18" charset="0"/>
                <a:cs typeface="Times New Roman" panose="02020603050405020304" pitchFamily="18" charset="0"/>
              </a:rPr>
              <a:t>операції</a:t>
            </a:r>
            <a:r>
              <a:rPr lang="ru-RU" sz="1900" dirty="0">
                <a:latin typeface="Times New Roman" panose="02020603050405020304" pitchFamily="18" charset="0"/>
                <a:cs typeface="Times New Roman" panose="02020603050405020304" pitchFamily="18" charset="0"/>
              </a:rPr>
              <a:t> </a:t>
            </a:r>
            <a:r>
              <a:rPr lang="ru-RU" sz="1900" dirty="0" err="1">
                <a:latin typeface="Times New Roman" panose="02020603050405020304" pitchFamily="18" charset="0"/>
                <a:cs typeface="Times New Roman" panose="02020603050405020304" pitchFamily="18" charset="0"/>
              </a:rPr>
              <a:t>об’єднаних</a:t>
            </a:r>
            <a:r>
              <a:rPr lang="ru-RU" sz="1900" dirty="0">
                <a:latin typeface="Times New Roman" panose="02020603050405020304" pitchFamily="18" charset="0"/>
                <a:cs typeface="Times New Roman" panose="02020603050405020304" pitchFamily="18" charset="0"/>
              </a:rPr>
              <a:t> сил</a:t>
            </a:r>
            <a:r>
              <a:rPr lang="uk-UA" sz="1900" dirty="0">
                <a:latin typeface="Times New Roman" panose="02020603050405020304" pitchFamily="18" charset="0"/>
                <a:cs typeface="Times New Roman" panose="02020603050405020304" pitchFamily="18" charset="0"/>
              </a:rPr>
              <a:t>.</a:t>
            </a:r>
          </a:p>
          <a:p>
            <a:pPr lvl="0"/>
            <a:r>
              <a:rPr lang="ru-RU" sz="1900" dirty="0">
                <a:latin typeface="Times New Roman" panose="02020603050405020304" pitchFamily="18" charset="0"/>
                <a:cs typeface="Times New Roman" panose="02020603050405020304" pitchFamily="18" charset="0"/>
              </a:rPr>
              <a:t>на 50%   </a:t>
            </a:r>
            <a:r>
              <a:rPr lang="ru-RU" sz="1900" dirty="0" err="1">
                <a:latin typeface="Times New Roman" panose="02020603050405020304" pitchFamily="18" charset="0"/>
                <a:cs typeface="Times New Roman" panose="02020603050405020304" pitchFamily="18" charset="0"/>
              </a:rPr>
              <a:t>дітей</a:t>
            </a:r>
            <a:r>
              <a:rPr lang="ru-RU" sz="1900" dirty="0">
                <a:latin typeface="Times New Roman" panose="02020603050405020304" pitchFamily="18" charset="0"/>
                <a:cs typeface="Times New Roman" panose="02020603050405020304" pitchFamily="18" charset="0"/>
              </a:rPr>
              <a:t>, у </a:t>
            </a:r>
            <a:r>
              <a:rPr lang="ru-RU" sz="1900" dirty="0" err="1">
                <a:latin typeface="Times New Roman" panose="02020603050405020304" pitchFamily="18" charset="0"/>
                <a:cs typeface="Times New Roman" panose="02020603050405020304" pitchFamily="18" charset="0"/>
              </a:rPr>
              <a:t>сім’ях</a:t>
            </a:r>
            <a:r>
              <a:rPr lang="ru-RU" sz="1900" dirty="0">
                <a:latin typeface="Times New Roman" panose="02020603050405020304" pitchFamily="18" charset="0"/>
                <a:cs typeface="Times New Roman" panose="02020603050405020304" pitchFamily="18" charset="0"/>
              </a:rPr>
              <a:t>  </a:t>
            </a:r>
            <a:r>
              <a:rPr lang="ru-RU" sz="1900" dirty="0" err="1">
                <a:latin typeface="Times New Roman" panose="02020603050405020304" pitchFamily="18" charset="0"/>
                <a:cs typeface="Times New Roman" panose="02020603050405020304" pitchFamily="18" charset="0"/>
              </a:rPr>
              <a:t>яких</a:t>
            </a:r>
            <a:r>
              <a:rPr lang="ru-RU" sz="1900" dirty="0">
                <a:latin typeface="Times New Roman" panose="02020603050405020304" pitchFamily="18" charset="0"/>
                <a:cs typeface="Times New Roman" panose="02020603050405020304" pitchFamily="18" charset="0"/>
              </a:rPr>
              <a:t> </a:t>
            </a:r>
            <a:r>
              <a:rPr lang="ru-RU" sz="1900" dirty="0" err="1">
                <a:latin typeface="Times New Roman" panose="02020603050405020304" pitchFamily="18" charset="0"/>
                <a:cs typeface="Times New Roman" panose="02020603050405020304" pitchFamily="18" charset="0"/>
              </a:rPr>
              <a:t>троє</a:t>
            </a:r>
            <a:r>
              <a:rPr lang="ru-RU" sz="1900" dirty="0">
                <a:latin typeface="Times New Roman" panose="02020603050405020304" pitchFamily="18" charset="0"/>
                <a:cs typeface="Times New Roman" panose="02020603050405020304" pitchFamily="18" charset="0"/>
              </a:rPr>
              <a:t> і </a:t>
            </a:r>
            <a:r>
              <a:rPr lang="ru-RU" sz="1900" dirty="0" err="1">
                <a:latin typeface="Times New Roman" panose="02020603050405020304" pitchFamily="18" charset="0"/>
                <a:cs typeface="Times New Roman" panose="02020603050405020304" pitchFamily="18" charset="0"/>
              </a:rPr>
              <a:t>більше</a:t>
            </a:r>
            <a:r>
              <a:rPr lang="ru-RU" sz="1900" dirty="0">
                <a:latin typeface="Times New Roman" panose="02020603050405020304" pitchFamily="18" charset="0"/>
                <a:cs typeface="Times New Roman" panose="02020603050405020304" pitchFamily="18" charset="0"/>
              </a:rPr>
              <a:t> </a:t>
            </a:r>
            <a:r>
              <a:rPr lang="ru-RU" sz="1900" dirty="0" err="1">
                <a:latin typeface="Times New Roman" panose="02020603050405020304" pitchFamily="18" charset="0"/>
                <a:cs typeface="Times New Roman" panose="02020603050405020304" pitchFamily="18" charset="0"/>
              </a:rPr>
              <a:t>дітей</a:t>
            </a:r>
            <a:r>
              <a:rPr lang="uk-UA" sz="1900" dirty="0">
                <a:latin typeface="Times New Roman" panose="02020603050405020304" pitchFamily="18" charset="0"/>
                <a:cs typeface="Times New Roman" panose="02020603050405020304" pitchFamily="18" charset="0"/>
              </a:rPr>
              <a:t>.</a:t>
            </a:r>
          </a:p>
          <a:p>
            <a:endParaRPr lang="uk-UA" dirty="0"/>
          </a:p>
        </p:txBody>
      </p:sp>
    </p:spTree>
    <p:extLst>
      <p:ext uri="{BB962C8B-B14F-4D97-AF65-F5344CB8AC3E}">
        <p14:creationId xmlns:p14="http://schemas.microsoft.com/office/powerpoint/2010/main" val="38737325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538789" y="456480"/>
            <a:ext cx="8106447" cy="5888902"/>
          </a:xfrm>
        </p:spPr>
        <p:txBody>
          <a:bodyPr/>
          <a:lstStyle/>
          <a:p>
            <a:pPr marL="0" indent="0" algn="just">
              <a:buNone/>
            </a:pPr>
            <a:r>
              <a:rPr lang="uk-UA" sz="2400" dirty="0" smtClean="0">
                <a:latin typeface="Times New Roman" panose="02020603050405020304" pitchFamily="18" charset="0"/>
                <a:cs typeface="Times New Roman" panose="02020603050405020304" pitchFamily="18" charset="0"/>
              </a:rPr>
              <a:t>   Питання </a:t>
            </a:r>
            <a:r>
              <a:rPr lang="uk-UA" sz="2400" dirty="0">
                <a:latin typeface="Times New Roman" panose="02020603050405020304" pitchFamily="18" charset="0"/>
                <a:cs typeface="Times New Roman" panose="02020603050405020304" pitchFamily="18" charset="0"/>
              </a:rPr>
              <a:t>організації харчування підлягають адміністративному та медичному контролю, результати обговорюються на виробничих нарадах, педагогічних радах.</a:t>
            </a:r>
          </a:p>
          <a:p>
            <a:pPr marL="0" indent="0" algn="just">
              <a:buNone/>
            </a:pPr>
            <a:r>
              <a:rPr lang="uk-UA" sz="2400" dirty="0" smtClean="0">
                <a:latin typeface="Times New Roman" panose="02020603050405020304" pitchFamily="18" charset="0"/>
                <a:cs typeface="Times New Roman" panose="02020603050405020304" pitchFamily="18" charset="0"/>
              </a:rPr>
              <a:t>   Найважливішою </a:t>
            </a:r>
            <a:r>
              <a:rPr lang="uk-UA" sz="2400" dirty="0">
                <a:latin typeface="Times New Roman" panose="02020603050405020304" pitchFamily="18" charset="0"/>
                <a:cs typeface="Times New Roman" panose="02020603050405020304" pitchFamily="18" charset="0"/>
              </a:rPr>
              <a:t>умовою правильної організації харчування дітей є суворе дотримання санітарно-гігієнічних вимог на харчоблоці та процесу приготування і зберігання їжі. З метою профілактики кишкових захворювань працівники суворо дотримуються встановлених вимог до технологічної обробки продуктів, правил особистої гігієни. Результатом є відсутність зафіксованих випадків отруєнь і кишкових захворювань дітей. Режим харчування вихованців цілком відповідав режиму роботи закладу. Інтервали між прийомами їжі строго витримувались. Загальний контроль за станом харчування здійснював директор закладу та старша медична сестра.</a:t>
            </a:r>
          </a:p>
          <a:p>
            <a:endParaRPr lang="uk-UA"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45236" y="2978726"/>
            <a:ext cx="3422073" cy="2566555"/>
          </a:xfrm>
          <a:prstGeom prst="rect">
            <a:avLst/>
          </a:prstGeom>
        </p:spPr>
      </p:pic>
    </p:spTree>
    <p:extLst>
      <p:ext uri="{BB962C8B-B14F-4D97-AF65-F5344CB8AC3E}">
        <p14:creationId xmlns:p14="http://schemas.microsoft.com/office/powerpoint/2010/main" val="16635724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677334" y="429491"/>
            <a:ext cx="8286557" cy="5611871"/>
          </a:xfrm>
        </p:spPr>
        <p:txBody>
          <a:bodyPr>
            <a:normAutofit/>
          </a:bodyPr>
          <a:lstStyle/>
          <a:p>
            <a:pPr marL="0" indent="0" algn="ctr">
              <a:buNone/>
            </a:pPr>
            <a:r>
              <a:rPr lang="uk-UA" sz="2800" b="1" dirty="0">
                <a:solidFill>
                  <a:schemeClr val="accent1">
                    <a:lumMod val="75000"/>
                  </a:schemeClr>
                </a:solidFill>
                <a:latin typeface="Times New Roman" panose="02020603050405020304" pitchFamily="18" charset="0"/>
                <a:cs typeface="Times New Roman" panose="02020603050405020304" pitchFamily="18" charset="0"/>
              </a:rPr>
              <a:t>Медичне обслуговування дітей</a:t>
            </a:r>
          </a:p>
          <a:p>
            <a:pPr algn="just"/>
            <a:r>
              <a:rPr lang="uk-UA" sz="2400" dirty="0">
                <a:latin typeface="Times New Roman" panose="02020603050405020304" pitchFamily="18" charset="0"/>
                <a:cs typeface="Times New Roman" panose="02020603050405020304" pitchFamily="18" charset="0"/>
              </a:rPr>
              <a:t>У закладі дошкільної освіти створено оптимальні умови для проведення медичної, профілактичної, фізкультурно - оздоровчої роботи. Медична й профілактично-оздоровча робота здійснюється відповідно до річного плану роботи закладу дошкільної освіти. З метою пропагування здорового способу життя в дошкільному закладі з дітьми та батьками проводиться санітарно-просвітницька робота. На постійному контролі у адміністрації ЗДО знаходиться дотримання санітарно-гігієнічних вимог до умов утримання дітей.</a:t>
            </a: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0" y="4066967"/>
            <a:ext cx="2608949" cy="2534585"/>
          </a:xfrm>
          <a:prstGeom prst="rect">
            <a:avLst/>
          </a:prstGeom>
        </p:spPr>
      </p:pic>
    </p:spTree>
    <p:extLst>
      <p:ext uri="{BB962C8B-B14F-4D97-AF65-F5344CB8AC3E}">
        <p14:creationId xmlns:p14="http://schemas.microsoft.com/office/powerpoint/2010/main" val="36188367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677334" y="623455"/>
            <a:ext cx="8596668" cy="5417907"/>
          </a:xfrm>
        </p:spPr>
        <p:txBody>
          <a:bodyPr/>
          <a:lstStyle/>
          <a:p>
            <a:pPr marL="0" indent="0" algn="ctr">
              <a:buNone/>
            </a:pPr>
            <a:r>
              <a:rPr lang="uk-UA" sz="3200" b="1" dirty="0">
                <a:solidFill>
                  <a:schemeClr val="accent1">
                    <a:lumMod val="75000"/>
                  </a:schemeClr>
                </a:solidFill>
                <a:latin typeface="Times New Roman" panose="02020603050405020304" pitchFamily="18" charset="0"/>
                <a:cs typeface="Times New Roman" panose="02020603050405020304" pitchFamily="18" charset="0"/>
              </a:rPr>
              <a:t>Управлінська діяльність директора ЗДО</a:t>
            </a:r>
          </a:p>
          <a:p>
            <a:pPr algn="just"/>
            <a:r>
              <a:rPr lang="uk-UA" sz="2400" dirty="0">
                <a:latin typeface="Times New Roman" panose="02020603050405020304" pitchFamily="18" charset="0"/>
                <a:cs typeface="Times New Roman" panose="02020603050405020304" pitchFamily="18" charset="0"/>
              </a:rPr>
              <a:t>Директор ЗДО підпорядковується безпосередньо начальнику управління з гуманітарних питань. У своїй діяльності керується Конституцією України, Законами України « Про освіту», «Про дошкільну освіту», Положенням про дошкільний навчальний заклад, рішеннями Уряду, розпорядженнями засновника, наказами управління з гуманітарних питань, правилами і нормами з охорони праці, Статутом закладу, Колективним договором. </a:t>
            </a:r>
          </a:p>
          <a:p>
            <a:pPr algn="just"/>
            <a:r>
              <a:rPr lang="uk-UA" sz="2400" dirty="0">
                <a:latin typeface="Times New Roman" panose="02020603050405020304" pitchFamily="18" charset="0"/>
                <a:cs typeface="Times New Roman" panose="02020603050405020304" pitchFamily="18" charset="0"/>
              </a:rPr>
              <a:t>Колектив постійно працює над створенням позитивного іміджу нашого закладу.</a:t>
            </a:r>
          </a:p>
          <a:p>
            <a:pPr marL="0" indent="0">
              <a:buNone/>
            </a:pPr>
            <a:endParaRPr lang="uk-UA" dirty="0"/>
          </a:p>
        </p:txBody>
      </p:sp>
    </p:spTree>
    <p:extLst>
      <p:ext uri="{BB962C8B-B14F-4D97-AF65-F5344CB8AC3E}">
        <p14:creationId xmlns:p14="http://schemas.microsoft.com/office/powerpoint/2010/main" val="41864404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677334" y="581891"/>
            <a:ext cx="8596668" cy="5459471"/>
          </a:xfrm>
        </p:spPr>
        <p:txBody>
          <a:bodyPr/>
          <a:lstStyle/>
          <a:p>
            <a:pPr marL="0" indent="0" algn="ctr">
              <a:buNone/>
            </a:pPr>
            <a:r>
              <a:rPr lang="uk-UA" sz="2800" b="1" dirty="0">
                <a:solidFill>
                  <a:schemeClr val="accent1">
                    <a:lumMod val="75000"/>
                  </a:schemeClr>
                </a:solidFill>
                <a:latin typeface="Times New Roman" panose="02020603050405020304" pitchFamily="18" charset="0"/>
                <a:cs typeface="Times New Roman" panose="02020603050405020304" pitchFamily="18" charset="0"/>
              </a:rPr>
              <a:t>Робота по зміцненню матеріально-технічної бази ЗДО</a:t>
            </a:r>
          </a:p>
          <a:p>
            <a:pPr marL="0" indent="0" algn="just">
              <a:buNone/>
            </a:pPr>
            <a:r>
              <a:rPr lang="uk-UA" sz="2400" dirty="0" smtClean="0">
                <a:latin typeface="Times New Roman" panose="02020603050405020304" pitchFamily="18" charset="0"/>
                <a:cs typeface="Times New Roman" panose="02020603050405020304" pitchFamily="18" charset="0"/>
              </a:rPr>
              <a:t>   У 2022-2023 </a:t>
            </a:r>
            <a:r>
              <a:rPr lang="uk-UA" sz="2400" dirty="0">
                <a:latin typeface="Times New Roman" panose="02020603050405020304" pitchFamily="18" charset="0"/>
                <a:cs typeface="Times New Roman" panose="02020603050405020304" pitchFamily="18" charset="0"/>
              </a:rPr>
              <a:t>навчальному році всі кошти направлені на створення належних умов перебування дітей у </a:t>
            </a:r>
            <a:r>
              <a:rPr lang="uk-UA" sz="2400" dirty="0" smtClean="0">
                <a:latin typeface="Times New Roman" panose="02020603050405020304" pitchFamily="18" charset="0"/>
                <a:cs typeface="Times New Roman" panose="02020603050405020304" pitchFamily="18" charset="0"/>
              </a:rPr>
              <a:t>закладі дошкільної освіти, </a:t>
            </a:r>
            <a:r>
              <a:rPr lang="uk-UA" sz="2400" dirty="0">
                <a:latin typeface="Times New Roman" panose="02020603050405020304" pitchFamily="18" charset="0"/>
                <a:cs typeface="Times New Roman" panose="02020603050405020304" pitchFamily="18" charset="0"/>
              </a:rPr>
              <a:t>дотримання вимог охорони дитинства, техніки безпеки, санітарно-гігієнічних та протипожежних норм, забезпечення оснащення </a:t>
            </a:r>
            <a:r>
              <a:rPr lang="uk-UA" sz="2400" dirty="0" err="1">
                <a:latin typeface="Times New Roman" panose="02020603050405020304" pitchFamily="18" charset="0"/>
                <a:cs typeface="Times New Roman" panose="02020603050405020304" pitchFamily="18" charset="0"/>
              </a:rPr>
              <a:t>освітньо</a:t>
            </a:r>
            <a:r>
              <a:rPr lang="uk-UA" sz="2400" dirty="0">
                <a:latin typeface="Times New Roman" panose="02020603050405020304" pitchFamily="18" charset="0"/>
                <a:cs typeface="Times New Roman" panose="02020603050405020304" pitchFamily="18" charset="0"/>
              </a:rPr>
              <a:t>-виховного процесу.</a:t>
            </a:r>
          </a:p>
          <a:p>
            <a:endParaRPr lang="uk-UA" dirty="0"/>
          </a:p>
        </p:txBody>
      </p:sp>
    </p:spTree>
    <p:extLst>
      <p:ext uri="{BB962C8B-B14F-4D97-AF65-F5344CB8AC3E}">
        <p14:creationId xmlns:p14="http://schemas.microsoft.com/office/powerpoint/2010/main" val="41743258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677334" y="471055"/>
            <a:ext cx="8596668" cy="5570307"/>
          </a:xfrm>
        </p:spPr>
        <p:txBody>
          <a:bodyPr>
            <a:normAutofit/>
          </a:bodyPr>
          <a:lstStyle/>
          <a:p>
            <a:pPr marL="0" indent="0" algn="ctr">
              <a:buNone/>
            </a:pPr>
            <a:r>
              <a:rPr lang="uk-UA" sz="3200" b="1" dirty="0">
                <a:solidFill>
                  <a:schemeClr val="accent1">
                    <a:lumMod val="75000"/>
                  </a:schemeClr>
                </a:solidFill>
                <a:latin typeface="Times New Roman" panose="02020603050405020304" pitchFamily="18" charset="0"/>
                <a:cs typeface="Times New Roman" panose="02020603050405020304" pitchFamily="18" charset="0"/>
              </a:rPr>
              <a:t>Соціальний захист, збереження та зміцнення здоров’я дітей та працівників</a:t>
            </a:r>
          </a:p>
          <a:p>
            <a:pPr algn="just"/>
            <a:r>
              <a:rPr lang="uk-UA" sz="2000" dirty="0">
                <a:latin typeface="Times New Roman" panose="02020603050405020304" pitchFamily="18" charset="0"/>
                <a:cs typeface="Times New Roman" panose="02020603050405020304" pitchFamily="18" charset="0"/>
              </a:rPr>
              <a:t>Педагогічним колективом проводиться планомірна і систематична робота по забезпеченню безпеки життєдіяльності дітей. У річному плані роботи в розділі «Охорона життя і здоров’я дошкільників» розроблені заходи щодо попередження дитячого травматизму.</a:t>
            </a:r>
          </a:p>
          <a:p>
            <a:pPr algn="just"/>
            <a:r>
              <a:rPr lang="uk-UA" sz="2000" dirty="0">
                <a:latin typeface="Times New Roman" panose="02020603050405020304" pitchFamily="18" charset="0"/>
                <a:cs typeface="Times New Roman" panose="02020603050405020304" pitchFamily="18" charset="0"/>
              </a:rPr>
              <a:t>Працівники ЗДО двічі на рік проходять медичний огляд.</a:t>
            </a:r>
          </a:p>
          <a:p>
            <a:pPr algn="just"/>
            <a:r>
              <a:rPr lang="uk-UA" sz="2000" dirty="0">
                <a:latin typeface="Times New Roman" panose="02020603050405020304" pitchFamily="18" charset="0"/>
                <a:cs typeface="Times New Roman" panose="02020603050405020304" pitchFamily="18" charset="0"/>
              </a:rPr>
              <a:t>Працівники, які знаходяться в декретній відпустці, отримують із Фонду соціального страхування одноразову допомогу при народженні дитини і оплачувану відпустку для догляду за дитиною до 3-х років.</a:t>
            </a:r>
          </a:p>
          <a:p>
            <a:pPr algn="just"/>
            <a:r>
              <a:rPr lang="uk-UA" sz="2000" dirty="0">
                <a:latin typeface="Times New Roman" panose="02020603050405020304" pitchFamily="18" charset="0"/>
                <a:cs typeface="Times New Roman" panose="02020603050405020304" pitchFamily="18" charset="0"/>
              </a:rPr>
              <a:t>Всі працівники, які хворіють, отримують згідно листків непрацездатності допомогу по тимчасовій втраті працездатності.</a:t>
            </a:r>
          </a:p>
          <a:p>
            <a:pPr algn="just"/>
            <a:r>
              <a:rPr lang="uk-UA" sz="2000" dirty="0">
                <a:latin typeface="Times New Roman" panose="02020603050405020304" pitchFamily="18" charset="0"/>
                <a:cs typeface="Times New Roman" panose="02020603050405020304" pitchFamily="18" charset="0"/>
              </a:rPr>
              <a:t>Всі працівники мають щорічну відпустку з виплатою оздоровчих.</a:t>
            </a:r>
          </a:p>
          <a:p>
            <a:endParaRPr lang="uk-UA" dirty="0"/>
          </a:p>
        </p:txBody>
      </p:sp>
    </p:spTree>
    <p:extLst>
      <p:ext uri="{BB962C8B-B14F-4D97-AF65-F5344CB8AC3E}">
        <p14:creationId xmlns:p14="http://schemas.microsoft.com/office/powerpoint/2010/main" val="13108138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537724" y="-100172"/>
            <a:ext cx="5702203" cy="923330"/>
          </a:xfrm>
          <a:prstGeom prst="rect">
            <a:avLst/>
          </a:prstGeom>
          <a:noFill/>
        </p:spPr>
        <p:txBody>
          <a:bodyPr wrap="none" lIns="91440" tIns="45720" rIns="91440" bIns="45720">
            <a:spAutoFit/>
          </a:bodyPr>
          <a:lstStyle/>
          <a:p>
            <a:pPr algn="ctr"/>
            <a:r>
              <a:rPr lang="ru-RU"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Про наш заклад</a:t>
            </a:r>
            <a:endParaRPr lang="ru-RU"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5" name="Прямоугольник 4"/>
          <p:cNvSpPr/>
          <p:nvPr/>
        </p:nvSpPr>
        <p:spPr>
          <a:xfrm>
            <a:off x="135561" y="683344"/>
            <a:ext cx="10506527" cy="5262979"/>
          </a:xfrm>
          <a:prstGeom prst="rect">
            <a:avLst/>
          </a:prstGeom>
        </p:spPr>
        <p:txBody>
          <a:bodyPr wrap="square">
            <a:spAutoFit/>
          </a:bodyPr>
          <a:lstStyle/>
          <a:p>
            <a:pPr algn="just"/>
            <a:r>
              <a:rPr lang="uk-UA" sz="2400" dirty="0"/>
              <a:t>Заклад дошкільної освіти (дитячий садок) №3 «Сонечко» Володимирської міської ради Волинської області розташований за </a:t>
            </a:r>
            <a:r>
              <a:rPr lang="uk-UA" sz="2400" dirty="0" err="1"/>
              <a:t>адресою</a:t>
            </a:r>
            <a:r>
              <a:rPr lang="uk-UA" sz="2400" dirty="0"/>
              <a:t>: </a:t>
            </a:r>
          </a:p>
          <a:p>
            <a:pPr algn="just"/>
            <a:r>
              <a:rPr lang="uk-UA" sz="2400" dirty="0"/>
              <a:t>     м. Володимир, вул. Берегового, 1.</a:t>
            </a:r>
          </a:p>
          <a:p>
            <a:pPr algn="just"/>
            <a:r>
              <a:rPr lang="uk-UA" sz="2400" dirty="0"/>
              <a:t>     електронна пошта: </a:t>
            </a:r>
            <a:r>
              <a:rPr lang="uk-UA" sz="2400" dirty="0">
                <a:hlinkClick r:id="rId2"/>
              </a:rPr>
              <a:t>sonechkotri@gmail.com</a:t>
            </a:r>
            <a:endParaRPr lang="uk-UA" sz="2400" dirty="0"/>
          </a:p>
          <a:p>
            <a:pPr algn="just"/>
            <a:r>
              <a:rPr lang="uk-UA" sz="2400" dirty="0"/>
              <a:t> </a:t>
            </a:r>
          </a:p>
          <a:p>
            <a:pPr algn="just"/>
            <a:r>
              <a:rPr lang="uk-UA" sz="2400" dirty="0"/>
              <a:t>Заклад дошкільної освіти (дитячий садок) №3 «Сонечко» є закладом загального розвитку, в якому забезпечується фізичний, розумовий і психологічний розвиток дітей, навчання та виховання дітей з особливими освітніми потребами, оздоровлення дітей віком від трьох до шести (7) років.</a:t>
            </a:r>
          </a:p>
          <a:p>
            <a:pPr algn="just"/>
            <a:r>
              <a:rPr lang="uk-UA" sz="2200" dirty="0" smtClean="0">
                <a:latin typeface="Times New Roman" panose="02020603050405020304" pitchFamily="18" charset="0"/>
                <a:cs typeface="Times New Roman" panose="02020603050405020304" pitchFamily="18" charset="0"/>
              </a:rPr>
              <a:t>     </a:t>
            </a:r>
            <a:r>
              <a:rPr lang="uk-UA" sz="2400" dirty="0"/>
              <a:t>Заклад дошкільної  освіти  є  юридичною  особою, має печатку і штамп   встановленого зразка, реєстраційний  рахунок  в  органах  Державного  казначейства.</a:t>
            </a:r>
            <a:endParaRPr lang="ru-RU" sz="2400" dirty="0"/>
          </a:p>
        </p:txBody>
      </p:sp>
    </p:spTree>
    <p:extLst>
      <p:ext uri="{BB962C8B-B14F-4D97-AF65-F5344CB8AC3E}">
        <p14:creationId xmlns:p14="http://schemas.microsoft.com/office/powerpoint/2010/main" val="206959623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677334" y="443345"/>
            <a:ext cx="8596668" cy="5598017"/>
          </a:xfrm>
        </p:spPr>
        <p:txBody>
          <a:bodyPr>
            <a:normAutofit lnSpcReduction="10000"/>
          </a:bodyPr>
          <a:lstStyle/>
          <a:p>
            <a:pPr marL="0" indent="0" algn="ctr">
              <a:buNone/>
            </a:pPr>
            <a:r>
              <a:rPr lang="uk-UA" sz="2400" b="1" dirty="0">
                <a:solidFill>
                  <a:schemeClr val="accent1">
                    <a:lumMod val="75000"/>
                  </a:schemeClr>
                </a:solidFill>
                <a:latin typeface="Times New Roman" panose="02020603050405020304" pitchFamily="18" charset="0"/>
                <a:cs typeface="Times New Roman" panose="02020603050405020304" pitchFamily="18" charset="0"/>
              </a:rPr>
              <a:t>Створення умов щодо безпеки </a:t>
            </a:r>
            <a:r>
              <a:rPr lang="uk-UA" sz="2400" b="1" dirty="0" smtClean="0">
                <a:solidFill>
                  <a:schemeClr val="accent1">
                    <a:lumMod val="75000"/>
                  </a:schemeClr>
                </a:solidFill>
                <a:latin typeface="Times New Roman" panose="02020603050405020304" pitchFamily="18" charset="0"/>
                <a:cs typeface="Times New Roman" panose="02020603050405020304" pitchFamily="18" charset="0"/>
              </a:rPr>
              <a:t>життєдіяльності учасників освітнього процесу</a:t>
            </a:r>
            <a:endParaRPr lang="uk-UA" sz="2400" b="1" dirty="0">
              <a:solidFill>
                <a:schemeClr val="accent1">
                  <a:lumMod val="75000"/>
                </a:schemeClr>
              </a:solidFill>
              <a:latin typeface="Times New Roman" panose="02020603050405020304" pitchFamily="18" charset="0"/>
              <a:cs typeface="Times New Roman" panose="02020603050405020304" pitchFamily="18" charset="0"/>
            </a:endParaRPr>
          </a:p>
          <a:p>
            <a:pPr algn="just"/>
            <a:r>
              <a:rPr lang="uk-UA" sz="2000" dirty="0" smtClean="0">
                <a:latin typeface="Times New Roman" panose="02020603050405020304" pitchFamily="18" charset="0"/>
                <a:cs typeface="Times New Roman" panose="02020603050405020304" pitchFamily="18" charset="0"/>
              </a:rPr>
              <a:t>Згідно </a:t>
            </a:r>
            <a:r>
              <a:rPr lang="uk-UA" sz="2000" dirty="0">
                <a:latin typeface="Times New Roman" panose="02020603050405020304" pitchFamily="18" charset="0"/>
                <a:cs typeface="Times New Roman" panose="02020603050405020304" pitchFamily="18" charset="0"/>
              </a:rPr>
              <a:t>ст. 23 Закону України «Про освіту», заклад дошкільної освіти забезпечує право дитини на охорону здоров'я, здоровий спосіб життя через створення умов для безпечного нешкідливого утримання дітей. Дана робота ведеться в таких напрямках:</a:t>
            </a:r>
          </a:p>
          <a:p>
            <a:pPr algn="just"/>
            <a:r>
              <a:rPr lang="uk-UA" sz="2000" dirty="0">
                <a:latin typeface="Times New Roman" panose="02020603050405020304" pitchFamily="18" charset="0"/>
                <a:cs typeface="Times New Roman" panose="02020603050405020304" pitchFamily="18" charset="0"/>
              </a:rPr>
              <a:t>Створення безпечних умов для перебування дітей.</a:t>
            </a:r>
          </a:p>
          <a:p>
            <a:pPr algn="just"/>
            <a:r>
              <a:rPr lang="uk-UA" sz="2000" dirty="0">
                <a:latin typeface="Times New Roman" panose="02020603050405020304" pitchFamily="18" charset="0"/>
                <a:cs typeface="Times New Roman" panose="02020603050405020304" pitchFamily="18" charset="0"/>
              </a:rPr>
              <a:t>Організація догляду за дітьми.</a:t>
            </a:r>
          </a:p>
          <a:p>
            <a:pPr algn="just"/>
            <a:r>
              <a:rPr lang="uk-UA" sz="2000" dirty="0">
                <a:latin typeface="Times New Roman" panose="02020603050405020304" pitchFamily="18" charset="0"/>
                <a:cs typeface="Times New Roman" panose="02020603050405020304" pitchFamily="18" charset="0"/>
              </a:rPr>
              <a:t>Робота з колективом по ОП, БЖД.</a:t>
            </a:r>
          </a:p>
          <a:p>
            <a:pPr algn="just"/>
            <a:r>
              <a:rPr lang="uk-UA" sz="2000" dirty="0">
                <a:latin typeface="Times New Roman" panose="02020603050405020304" pitchFamily="18" charset="0"/>
                <a:cs typeface="Times New Roman" panose="02020603050405020304" pitchFamily="18" charset="0"/>
              </a:rPr>
              <a:t>Навчально-виховна робота з дітьми з питань БЖД.</a:t>
            </a:r>
          </a:p>
          <a:p>
            <a:pPr algn="just"/>
            <a:r>
              <a:rPr lang="uk-UA" sz="2000" dirty="0">
                <a:latin typeface="Times New Roman" panose="02020603050405020304" pitchFamily="18" charset="0"/>
                <a:cs typeface="Times New Roman" panose="02020603050405020304" pitchFamily="18" charset="0"/>
              </a:rPr>
              <a:t>Робота з батьками.</a:t>
            </a:r>
          </a:p>
          <a:p>
            <a:pPr algn="just"/>
            <a:r>
              <a:rPr lang="uk-UA" sz="2000" dirty="0">
                <a:latin typeface="Times New Roman" panose="02020603050405020304" pitchFamily="18" charset="0"/>
                <a:cs typeface="Times New Roman" panose="02020603050405020304" pitchFamily="18" charset="0"/>
              </a:rPr>
              <a:t>Кожен працівник закладу   проявляє турботу по створенню безпечних умов для перебування дітей як у приміщенні, так і на прогулянкових майданчиках. Вчасно відбувається усунення несправності устаткування, ремонт меблів та іншого обладнання.</a:t>
            </a:r>
          </a:p>
          <a:p>
            <a:endParaRPr lang="uk-UA" dirty="0"/>
          </a:p>
        </p:txBody>
      </p:sp>
    </p:spTree>
    <p:extLst>
      <p:ext uri="{BB962C8B-B14F-4D97-AF65-F5344CB8AC3E}">
        <p14:creationId xmlns:p14="http://schemas.microsoft.com/office/powerpoint/2010/main" val="42438143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677334" y="443345"/>
            <a:ext cx="8596668" cy="5598017"/>
          </a:xfrm>
        </p:spPr>
        <p:txBody>
          <a:bodyPr>
            <a:normAutofit/>
          </a:bodyPr>
          <a:lstStyle/>
          <a:p>
            <a:pPr marL="0" indent="0" algn="just">
              <a:buNone/>
            </a:pPr>
            <a:r>
              <a:rPr lang="uk-UA" sz="2000" dirty="0" smtClean="0">
                <a:latin typeface="Times New Roman" panose="02020603050405020304" pitchFamily="18" charset="0"/>
                <a:cs typeface="Times New Roman" panose="02020603050405020304" pitchFamily="18" charset="0"/>
              </a:rPr>
              <a:t>   У </a:t>
            </a:r>
            <a:r>
              <a:rPr lang="uk-UA" sz="2000" dirty="0">
                <a:latin typeface="Times New Roman" panose="02020603050405020304" pitchFamily="18" charset="0"/>
                <a:cs typeface="Times New Roman" panose="02020603050405020304" pitchFamily="18" charset="0"/>
              </a:rPr>
              <a:t>відповідності до нормативно-правових документів ведеться документація, навчальний заклад забезпечений нормативно-правовими документами. Своєчасно видавались накази про організацію роботи, щодо запобігання дитячого травматизму в закладі в осінній, зимовий, весняний періоди, про підсумки роботи закладу щодо запобігання дитячого травматизму.</a:t>
            </a:r>
          </a:p>
          <a:p>
            <a:pPr marL="0" indent="0" algn="just">
              <a:buNone/>
            </a:pPr>
            <a:r>
              <a:rPr lang="uk-UA" sz="2000" dirty="0" smtClean="0">
                <a:latin typeface="Times New Roman" panose="02020603050405020304" pitchFamily="18" charset="0"/>
                <a:cs typeface="Times New Roman" panose="02020603050405020304" pitchFamily="18" charset="0"/>
              </a:rPr>
              <a:t>   Згідно </a:t>
            </a:r>
            <a:r>
              <a:rPr lang="uk-UA" sz="2000" dirty="0">
                <a:latin typeface="Times New Roman" panose="02020603050405020304" pitchFamily="18" charset="0"/>
                <a:cs typeface="Times New Roman" panose="02020603050405020304" pitchFamily="18" charset="0"/>
              </a:rPr>
              <a:t>з графіками проводились інструктажі з працівниками з безпеки життєдіяльності дітей, охорони праці, пожежної безпеки. Упродовж року розроблено пам’ятки   щодо правил поведінки під час Новорічних та Різдвяних свят, вимог безпеки при проведенні Новорічних свят.</a:t>
            </a:r>
          </a:p>
          <a:p>
            <a:pPr marL="0" indent="0" algn="just">
              <a:buNone/>
            </a:pPr>
            <a:r>
              <a:rPr lang="uk-UA" sz="2000" dirty="0" smtClean="0">
                <a:latin typeface="Times New Roman" panose="02020603050405020304" pitchFamily="18" charset="0"/>
                <a:cs typeface="Times New Roman" panose="02020603050405020304" pitchFamily="18" charset="0"/>
              </a:rPr>
              <a:t>   Питання </a:t>
            </a:r>
            <a:r>
              <a:rPr lang="uk-UA" sz="2000" dirty="0">
                <a:latin typeface="Times New Roman" panose="02020603050405020304" pitchFamily="18" charset="0"/>
                <a:cs typeface="Times New Roman" panose="02020603050405020304" pitchFamily="18" charset="0"/>
              </a:rPr>
              <a:t>безпеки життєдіяльності дітей та запобігання усіх видів дитячого травматизму розглядалися на нарадах при керівнику, виробничих нарадах. Були освітлені питання важливості виконання заходів техніки безпеки на робочих місцях для забезпечення життєдіяльності малюків під час навчально-виховного процесу, аналізувалася робота колективу з даних питань, санітарні правила улаштування та утримання дошкільного закладу, </a:t>
            </a:r>
            <a:r>
              <a:rPr lang="uk-UA" sz="2000" dirty="0" err="1">
                <a:latin typeface="Times New Roman" panose="02020603050405020304" pitchFamily="18" charset="0"/>
                <a:cs typeface="Times New Roman" panose="02020603050405020304" pitchFamily="18" charset="0"/>
              </a:rPr>
              <a:t>пожежно</a:t>
            </a:r>
            <a:r>
              <a:rPr lang="uk-UA" sz="2000" dirty="0">
                <a:latin typeface="Times New Roman" panose="02020603050405020304" pitchFamily="18" charset="0"/>
                <a:cs typeface="Times New Roman" panose="02020603050405020304" pitchFamily="18" charset="0"/>
              </a:rPr>
              <a:t>-технічних умов влаштування ЗДО.</a:t>
            </a:r>
          </a:p>
        </p:txBody>
      </p:sp>
    </p:spTree>
    <p:extLst>
      <p:ext uri="{BB962C8B-B14F-4D97-AF65-F5344CB8AC3E}">
        <p14:creationId xmlns:p14="http://schemas.microsoft.com/office/powerpoint/2010/main" val="31906916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677334" y="263237"/>
            <a:ext cx="10032230" cy="5778126"/>
          </a:xfrm>
        </p:spPr>
        <p:txBody>
          <a:bodyPr>
            <a:normAutofit fontScale="92500" lnSpcReduction="20000"/>
          </a:bodyPr>
          <a:lstStyle/>
          <a:p>
            <a:pPr marL="0" indent="0" algn="just">
              <a:buNone/>
            </a:pPr>
            <a:r>
              <a:rPr lang="uk-UA" sz="2000" dirty="0" smtClean="0">
                <a:latin typeface="Times New Roman" panose="02020603050405020304" pitchFamily="18" charset="0"/>
                <a:cs typeface="Times New Roman" panose="02020603050405020304" pitchFamily="18" charset="0"/>
              </a:rPr>
              <a:t>   Колектив </a:t>
            </a:r>
            <a:r>
              <a:rPr lang="uk-UA" sz="2000" dirty="0">
                <a:latin typeface="Times New Roman" panose="02020603050405020304" pitchFamily="18" charset="0"/>
                <a:cs typeface="Times New Roman" panose="02020603050405020304" pitchFamily="18" charset="0"/>
              </a:rPr>
              <a:t>нашого закладу – це команда фахівців та однодумців, що разом співпрацюють багато років. Соціально-психологічний клімат у колективі позитивний. Колеги між собою контактні та відкриті, спрацьовані та оптимістично налаштовані, маючи спільну мету – формування дитячої особистості – працюють ефективно, злагоджено, </a:t>
            </a:r>
            <a:r>
              <a:rPr lang="uk-UA" sz="2000" dirty="0" err="1">
                <a:latin typeface="Times New Roman" panose="02020603050405020304" pitchFamily="18" charset="0"/>
                <a:cs typeface="Times New Roman" panose="02020603050405020304" pitchFamily="18" charset="0"/>
              </a:rPr>
              <a:t>продуктивно</a:t>
            </a:r>
            <a:r>
              <a:rPr lang="uk-UA" sz="2000" dirty="0">
                <a:latin typeface="Times New Roman" panose="02020603050405020304" pitchFamily="18" charset="0"/>
                <a:cs typeface="Times New Roman" panose="02020603050405020304" pitchFamily="18" charset="0"/>
              </a:rPr>
              <a:t>. </a:t>
            </a:r>
          </a:p>
          <a:p>
            <a:pPr marL="0" indent="0" algn="just">
              <a:buNone/>
            </a:pPr>
            <a:r>
              <a:rPr lang="uk-UA" sz="2000" dirty="0" smtClean="0">
                <a:latin typeface="Times New Roman" panose="02020603050405020304" pitchFamily="18" charset="0"/>
                <a:cs typeface="Times New Roman" panose="02020603050405020304" pitchFamily="18" charset="0"/>
              </a:rPr>
              <a:t>   За </a:t>
            </a:r>
            <a:r>
              <a:rPr lang="uk-UA" sz="2000" dirty="0">
                <a:latin typeface="Times New Roman" panose="02020603050405020304" pitchFamily="18" charset="0"/>
                <a:cs typeface="Times New Roman" panose="02020603050405020304" pitchFamily="18" charset="0"/>
              </a:rPr>
              <a:t>підсумками роботи колективу упродовж навчального року  можна зазначити, що поставлені завдання в цілому виконано.</a:t>
            </a:r>
          </a:p>
          <a:p>
            <a:pPr marL="0" indent="0" algn="just">
              <a:buNone/>
            </a:pPr>
            <a:r>
              <a:rPr lang="uk-UA" sz="2000" dirty="0" smtClean="0">
                <a:latin typeface="Times New Roman" panose="02020603050405020304" pitchFamily="18" charset="0"/>
                <a:cs typeface="Times New Roman" panose="02020603050405020304" pitchFamily="18" charset="0"/>
              </a:rPr>
              <a:t>   Висловлюю </a:t>
            </a:r>
            <a:r>
              <a:rPr lang="uk-UA" sz="2000" dirty="0">
                <a:latin typeface="Times New Roman" panose="02020603050405020304" pitchFamily="18" charset="0"/>
                <a:cs typeface="Times New Roman" panose="02020603050405020304" pitchFamily="18" charset="0"/>
              </a:rPr>
              <a:t>подяку всім, хто причетний до навчально-виховного процесу нашого закладу і допомагає у здійсненні всіх тих цілей і завдань, які ставить перед собою педагогічний колектив, хто сприяє розвитку і вихованню молодого покоління.</a:t>
            </a:r>
          </a:p>
          <a:p>
            <a:pPr marL="0" indent="0" algn="just">
              <a:buNone/>
            </a:pPr>
            <a:r>
              <a:rPr lang="uk-UA" sz="2000" dirty="0" smtClean="0">
                <a:latin typeface="Times New Roman" panose="02020603050405020304" pitchFamily="18" charset="0"/>
                <a:cs typeface="Times New Roman" panose="02020603050405020304" pitchFamily="18" charset="0"/>
              </a:rPr>
              <a:t>   Не </a:t>
            </a:r>
            <a:r>
              <a:rPr lang="uk-UA" sz="2000" dirty="0">
                <a:latin typeface="Times New Roman" panose="02020603050405020304" pitchFamily="18" charset="0"/>
                <a:cs typeface="Times New Roman" panose="02020603050405020304" pitchFamily="18" charset="0"/>
              </a:rPr>
              <a:t>дивлячись на важкі часи нашої країни, введення воєнного стану в </a:t>
            </a:r>
            <a:r>
              <a:rPr lang="uk-UA" sz="2000" dirty="0" smtClean="0">
                <a:latin typeface="Times New Roman" panose="02020603050405020304" pitchFamily="18" charset="0"/>
                <a:cs typeface="Times New Roman" panose="02020603050405020304" pitchFamily="18" charset="0"/>
              </a:rPr>
              <a:t>Україні, </a:t>
            </a:r>
            <a:r>
              <a:rPr lang="uk-UA" sz="2000" dirty="0">
                <a:latin typeface="Times New Roman" panose="02020603050405020304" pitchFamily="18" charset="0"/>
                <a:cs typeface="Times New Roman" panose="02020603050405020304" pitchFamily="18" charset="0"/>
              </a:rPr>
              <a:t>перераховуючи досягнення колективу в успішній організації </a:t>
            </a:r>
            <a:r>
              <a:rPr lang="uk-UA" sz="2000" dirty="0" err="1">
                <a:latin typeface="Times New Roman" panose="02020603050405020304" pitchFamily="18" charset="0"/>
                <a:cs typeface="Times New Roman" panose="02020603050405020304" pitchFamily="18" charset="0"/>
              </a:rPr>
              <a:t>освітньо</a:t>
            </a:r>
            <a:r>
              <a:rPr lang="uk-UA" sz="2000" dirty="0">
                <a:latin typeface="Times New Roman" panose="02020603050405020304" pitchFamily="18" charset="0"/>
                <a:cs typeface="Times New Roman" panose="02020603050405020304" pitchFamily="18" charset="0"/>
              </a:rPr>
              <a:t>-вихованої роботі, інклюзивної освіти, зміцненні матеріально-технічної бази закладу, участь колективу в конкурсах, марафонах, конференціях, </a:t>
            </a:r>
            <a:r>
              <a:rPr lang="uk-UA" sz="2000" dirty="0" err="1">
                <a:latin typeface="Times New Roman" panose="02020603050405020304" pitchFamily="18" charset="0"/>
                <a:cs typeface="Times New Roman" panose="02020603050405020304" pitchFamily="18" charset="0"/>
              </a:rPr>
              <a:t>вебінарах</a:t>
            </a:r>
            <a:r>
              <a:rPr lang="uk-UA" sz="2000" dirty="0">
                <a:latin typeface="Times New Roman" panose="02020603050405020304" pitchFamily="18" charset="0"/>
                <a:cs typeface="Times New Roman" panose="02020603050405020304" pitchFamily="18" charset="0"/>
              </a:rPr>
              <a:t> – можна зробити висновок про кваліфіковану організацію роботи закладу дошкільної освіти, про успішнішу роботу педагогів, про достатній рівень сформованості умінь та навичок вихованців, про надання інклюзивних послуг – все це дає змогу впевнено затвердити що заклад дошкільної освіти № 3 «Сонечко» - є сучасним, європейським дитячим садком, який має власний імідж.</a:t>
            </a:r>
          </a:p>
          <a:p>
            <a:pPr marL="0" indent="0" algn="just">
              <a:buNone/>
            </a:pPr>
            <a:r>
              <a:rPr lang="uk-UA" sz="2000" dirty="0" smtClean="0">
                <a:latin typeface="Times New Roman" panose="02020603050405020304" pitchFamily="18" charset="0"/>
                <a:cs typeface="Times New Roman" panose="02020603050405020304" pitchFamily="18" charset="0"/>
              </a:rPr>
              <a:t>   Всім </a:t>
            </a:r>
            <a:r>
              <a:rPr lang="uk-UA" sz="2000" dirty="0">
                <a:latin typeface="Times New Roman" panose="02020603050405020304" pitchFamily="18" charset="0"/>
                <a:cs typeface="Times New Roman" panose="02020603050405020304" pitchFamily="18" charset="0"/>
              </a:rPr>
              <a:t>миру, віри та добра</a:t>
            </a:r>
            <a:r>
              <a:rPr lang="uk-UA" sz="2000" dirty="0" smtClean="0">
                <a:latin typeface="Times New Roman" panose="02020603050405020304" pitchFamily="18" charset="0"/>
                <a:cs typeface="Times New Roman" panose="02020603050405020304" pitchFamily="18" charset="0"/>
              </a:rPr>
              <a:t>!</a:t>
            </a:r>
          </a:p>
          <a:p>
            <a:pPr marL="0" indent="0" algn="just">
              <a:buNone/>
            </a:pPr>
            <a:r>
              <a:rPr lang="uk-UA" sz="2000" dirty="0">
                <a:latin typeface="Times New Roman" panose="02020603050405020304" pitchFamily="18" charset="0"/>
                <a:cs typeface="Times New Roman" panose="02020603050405020304" pitchFamily="18" charset="0"/>
              </a:rPr>
              <a:t> </a:t>
            </a:r>
            <a:r>
              <a:rPr lang="uk-UA" sz="2000" dirty="0" smtClean="0">
                <a:latin typeface="Times New Roman" panose="02020603050405020304" pitchFamily="18" charset="0"/>
                <a:cs typeface="Times New Roman" panose="02020603050405020304" pitchFamily="18" charset="0"/>
              </a:rPr>
              <a:t>                      </a:t>
            </a:r>
          </a:p>
          <a:p>
            <a:pPr marL="0" indent="0" algn="just">
              <a:buNone/>
            </a:pPr>
            <a:r>
              <a:rPr lang="uk-UA" sz="2000" dirty="0">
                <a:latin typeface="Times New Roman" panose="02020603050405020304" pitchFamily="18" charset="0"/>
                <a:cs typeface="Times New Roman" panose="02020603050405020304" pitchFamily="18" charset="0"/>
              </a:rPr>
              <a:t> </a:t>
            </a:r>
            <a:r>
              <a:rPr lang="uk-UA" sz="2000" dirty="0" smtClean="0">
                <a:latin typeface="Times New Roman" panose="02020603050405020304" pitchFamily="18" charset="0"/>
                <a:cs typeface="Times New Roman" panose="02020603050405020304" pitchFamily="18" charset="0"/>
              </a:rPr>
              <a:t>                          Директор ЗДО                                                             Наталія РОСТОПЧИНА</a:t>
            </a:r>
            <a:endParaRPr lang="uk-UA" sz="2000" dirty="0">
              <a:latin typeface="Times New Roman" panose="02020603050405020304" pitchFamily="18" charset="0"/>
              <a:cs typeface="Times New Roman" panose="02020603050405020304" pitchFamily="18" charset="0"/>
            </a:endParaRPr>
          </a:p>
          <a:p>
            <a:endParaRPr lang="uk-UA" dirty="0"/>
          </a:p>
        </p:txBody>
      </p:sp>
    </p:spTree>
    <p:extLst>
      <p:ext uri="{BB962C8B-B14F-4D97-AF65-F5344CB8AC3E}">
        <p14:creationId xmlns:p14="http://schemas.microsoft.com/office/powerpoint/2010/main" val="26544108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609599"/>
            <a:ext cx="8596668" cy="5514109"/>
          </a:xfrm>
        </p:spPr>
        <p:txBody>
          <a:bodyPr>
            <a:normAutofit fontScale="90000"/>
          </a:bodyPr>
          <a:lstStyle/>
          <a:p>
            <a:r>
              <a:rPr lang="uk-UA" dirty="0"/>
              <a:t>Загальні відомості про ЗДО № 3 «Сонечко»:</a:t>
            </a:r>
            <a:br>
              <a:rPr lang="uk-UA" dirty="0"/>
            </a:br>
            <a:r>
              <a:rPr lang="uk-UA" dirty="0"/>
              <a:t>Режим роботи закладу – 10,5 годин; </a:t>
            </a:r>
            <a:r>
              <a:rPr lang="uk-UA" dirty="0" smtClean="0"/>
              <a:t/>
            </a:r>
            <a:br>
              <a:rPr lang="uk-UA" dirty="0" smtClean="0"/>
            </a:br>
            <a:r>
              <a:rPr lang="uk-UA" dirty="0" smtClean="0"/>
              <a:t>                                    з </a:t>
            </a:r>
            <a:r>
              <a:rPr lang="uk-UA" dirty="0"/>
              <a:t>7:30 до 18:00; </a:t>
            </a:r>
            <a:r>
              <a:rPr lang="uk-UA" dirty="0" smtClean="0"/>
              <a:t/>
            </a:r>
            <a:br>
              <a:rPr lang="uk-UA" dirty="0" smtClean="0"/>
            </a:br>
            <a:r>
              <a:rPr lang="uk-UA" dirty="0" smtClean="0"/>
              <a:t>                           чергова </a:t>
            </a:r>
            <a:r>
              <a:rPr lang="uk-UA" dirty="0"/>
              <a:t>група – до 19.30, </a:t>
            </a:r>
            <a:r>
              <a:rPr lang="uk-UA" dirty="0" smtClean="0"/>
              <a:t/>
            </a:r>
            <a:br>
              <a:rPr lang="uk-UA" dirty="0" smtClean="0"/>
            </a:br>
            <a:r>
              <a:rPr lang="uk-UA" dirty="0" smtClean="0"/>
              <a:t>проте </a:t>
            </a:r>
            <a:r>
              <a:rPr lang="uk-UA" dirty="0"/>
              <a:t>в карантинних умовах не функціонує.</a:t>
            </a:r>
            <a:br>
              <a:rPr lang="uk-UA" dirty="0"/>
            </a:br>
            <a:r>
              <a:rPr lang="uk-UA" dirty="0"/>
              <a:t>Є 3 групи з п’ятиденним режимом роботи, які відвідує </a:t>
            </a:r>
            <a:r>
              <a:rPr lang="uk-UA" dirty="0" smtClean="0"/>
              <a:t>77 дітей. </a:t>
            </a:r>
            <a:r>
              <a:rPr lang="uk-UA" dirty="0"/>
              <a:t>Усі групи інклюзивні.</a:t>
            </a:r>
            <a:br>
              <a:rPr lang="uk-UA" dirty="0"/>
            </a:br>
            <a:r>
              <a:rPr lang="uk-UA" dirty="0"/>
              <a:t>1 – молодша група,</a:t>
            </a:r>
            <a:br>
              <a:rPr lang="uk-UA" dirty="0"/>
            </a:br>
            <a:r>
              <a:rPr lang="uk-UA" dirty="0"/>
              <a:t>1 – середня група,</a:t>
            </a:r>
            <a:br>
              <a:rPr lang="uk-UA" dirty="0"/>
            </a:br>
            <a:r>
              <a:rPr lang="uk-UA" dirty="0"/>
              <a:t>1 – старша група. </a:t>
            </a:r>
            <a:br>
              <a:rPr lang="uk-UA" dirty="0"/>
            </a:br>
            <a:endParaRPr lang="uk-UA" dirty="0"/>
          </a:p>
        </p:txBody>
      </p:sp>
      <p:pic>
        <p:nvPicPr>
          <p:cNvPr id="3" name="Рисунок 2"/>
          <p:cNvPicPr>
            <a:picLocks noChangeAspect="1"/>
          </p:cNvPicPr>
          <p:nvPr/>
        </p:nvPicPr>
        <p:blipFill>
          <a:blip r:embed="rId2"/>
          <a:stretch>
            <a:fillRect/>
          </a:stretch>
        </p:blipFill>
        <p:spPr>
          <a:xfrm>
            <a:off x="8671561" y="4042280"/>
            <a:ext cx="3072930" cy="2606953"/>
          </a:xfrm>
          <a:prstGeom prst="rect">
            <a:avLst/>
          </a:prstGeom>
        </p:spPr>
      </p:pic>
    </p:spTree>
    <p:extLst>
      <p:ext uri="{BB962C8B-B14F-4D97-AF65-F5344CB8AC3E}">
        <p14:creationId xmlns:p14="http://schemas.microsoft.com/office/powerpoint/2010/main" val="36672355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1662544"/>
            <a:ext cx="8965430" cy="5001491"/>
          </a:xfrm>
        </p:spPr>
        <p:txBody>
          <a:bodyPr>
            <a:normAutofit fontScale="90000"/>
          </a:bodyPr>
          <a:lstStyle/>
          <a:p>
            <a:pPr algn="just"/>
            <a:r>
              <a:rPr lang="uk-UA" dirty="0"/>
              <a:t>Освітній процес в ЗДО №3 «Сонечко» в </a:t>
            </a:r>
            <a:r>
              <a:rPr lang="uk-UA" dirty="0" smtClean="0"/>
              <a:t>2022-2023 </a:t>
            </a:r>
            <a:r>
              <a:rPr lang="uk-UA" dirty="0"/>
              <a:t>навчальному році </a:t>
            </a:r>
            <a:r>
              <a:rPr lang="uk-UA" dirty="0" smtClean="0"/>
              <a:t>здійснювався </a:t>
            </a:r>
            <a:r>
              <a:rPr lang="uk-UA" dirty="0"/>
              <a:t>відповідно до законів України «Про освіту», «Про дошкільну освіту», Базового компонента дошкільної освіти (нова редакція), Статуту ЗДО №3 «Сонечко» та інших чинних нормативно-правових документів про дошкільну освіту.</a:t>
            </a:r>
            <a:br>
              <a:rPr lang="uk-UA" dirty="0"/>
            </a:br>
            <a:endParaRPr lang="uk-UA" dirty="0"/>
          </a:p>
        </p:txBody>
      </p:sp>
      <p:sp>
        <p:nvSpPr>
          <p:cNvPr id="3" name="Прямокутник 2"/>
          <p:cNvSpPr/>
          <p:nvPr/>
        </p:nvSpPr>
        <p:spPr>
          <a:xfrm>
            <a:off x="677334" y="429491"/>
            <a:ext cx="8965430" cy="10113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400" dirty="0" smtClean="0"/>
              <a:t>Персональний внесок керівника у підвищенні рівня організації освітнього процесу в навчальному закладі</a:t>
            </a:r>
            <a:endParaRPr lang="uk-UA" sz="2400" dirty="0"/>
          </a:p>
        </p:txBody>
      </p:sp>
    </p:spTree>
    <p:extLst>
      <p:ext uri="{BB962C8B-B14F-4D97-AF65-F5344CB8AC3E}">
        <p14:creationId xmlns:p14="http://schemas.microsoft.com/office/powerpoint/2010/main" val="26144671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249382"/>
            <a:ext cx="8596668" cy="983673"/>
          </a:xfrm>
        </p:spPr>
        <p:txBody>
          <a:bodyPr>
            <a:normAutofit fontScale="90000"/>
          </a:bodyPr>
          <a:lstStyle/>
          <a:p>
            <a:r>
              <a:rPr lang="uk-UA" dirty="0"/>
              <a:t>Маємо </a:t>
            </a:r>
            <a:r>
              <a:rPr lang="uk-UA" dirty="0" smtClean="0"/>
              <a:t>43 дитини </a:t>
            </a:r>
            <a:r>
              <a:rPr lang="uk-UA" dirty="0"/>
              <a:t>пільгових категорій по харчуванню:</a:t>
            </a:r>
            <a:br>
              <a:rPr lang="uk-UA" dirty="0"/>
            </a:br>
            <a:endParaRPr lang="uk-UA" dirty="0"/>
          </a:p>
        </p:txBody>
      </p:sp>
      <p:graphicFrame>
        <p:nvGraphicFramePr>
          <p:cNvPr id="9" name="Місце для вмісту 8"/>
          <p:cNvGraphicFramePr>
            <a:graphicFrameLocks noGrp="1"/>
          </p:cNvGraphicFramePr>
          <p:nvPr>
            <p:ph idx="1"/>
            <p:extLst>
              <p:ext uri="{D42A27DB-BD31-4B8C-83A1-F6EECF244321}">
                <p14:modId xmlns:p14="http://schemas.microsoft.com/office/powerpoint/2010/main" val="675895775"/>
              </p:ext>
            </p:extLst>
          </p:nvPr>
        </p:nvGraphicFramePr>
        <p:xfrm>
          <a:off x="677863" y="1371600"/>
          <a:ext cx="8596312" cy="46704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547850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29260" y="270261"/>
            <a:ext cx="10218420" cy="6463308"/>
          </a:xfrm>
          <a:prstGeom prst="rect">
            <a:avLst/>
          </a:prstGeom>
        </p:spPr>
        <p:txBody>
          <a:bodyPr wrap="square">
            <a:spAutoFit/>
          </a:bodyPr>
          <a:lstStyle/>
          <a:p>
            <a:pPr algn="just">
              <a:lnSpc>
                <a:spcPct val="115000"/>
              </a:lnSpc>
              <a:spcAft>
                <a:spcPts val="0"/>
              </a:spcAft>
            </a:pPr>
            <a:r>
              <a:rPr lang="uk-UA" sz="2400" dirty="0">
                <a:latin typeface="Times New Roman" panose="02020603050405020304" pitchFamily="18" charset="0"/>
                <a:ea typeface="Times New Roman" panose="02020603050405020304" pitchFamily="18" charset="0"/>
              </a:rPr>
              <a:t>Заклад дошкільної освіти здійснює свою діяльність відповідно до нормативних документів та законодавчих актів України:</a:t>
            </a:r>
            <a:endParaRPr lang="ru-RU" sz="2000" dirty="0">
              <a:latin typeface="Times New Roman" panose="02020603050405020304" pitchFamily="18" charset="0"/>
              <a:ea typeface="Times New Roman" panose="02020603050405020304" pitchFamily="18" charset="0"/>
            </a:endParaRPr>
          </a:p>
          <a:p>
            <a:pPr algn="just">
              <a:lnSpc>
                <a:spcPct val="115000"/>
              </a:lnSpc>
              <a:spcAft>
                <a:spcPts val="0"/>
              </a:spcAft>
            </a:pPr>
            <a:r>
              <a:rPr lang="uk-UA" sz="2400" dirty="0">
                <a:latin typeface="Times New Roman" panose="02020603050405020304" pitchFamily="18" charset="0"/>
                <a:ea typeface="Times New Roman" panose="02020603050405020304" pitchFamily="18" charset="0"/>
              </a:rPr>
              <a:t>- Конституції України</a:t>
            </a:r>
            <a:endParaRPr lang="ru-RU" sz="2000" dirty="0">
              <a:latin typeface="Times New Roman" panose="02020603050405020304" pitchFamily="18" charset="0"/>
              <a:ea typeface="Times New Roman" panose="02020603050405020304" pitchFamily="18" charset="0"/>
            </a:endParaRPr>
          </a:p>
          <a:p>
            <a:pPr algn="just">
              <a:lnSpc>
                <a:spcPct val="115000"/>
              </a:lnSpc>
              <a:spcAft>
                <a:spcPts val="0"/>
              </a:spcAft>
            </a:pPr>
            <a:r>
              <a:rPr lang="uk-UA" sz="2400" dirty="0">
                <a:latin typeface="Times New Roman" panose="02020603050405020304" pitchFamily="18" charset="0"/>
                <a:ea typeface="Times New Roman" panose="02020603050405020304" pitchFamily="18" charset="0"/>
              </a:rPr>
              <a:t>- Закону України «Про освіту»</a:t>
            </a:r>
            <a:endParaRPr lang="ru-RU" sz="2000" dirty="0">
              <a:latin typeface="Times New Roman" panose="02020603050405020304" pitchFamily="18" charset="0"/>
              <a:ea typeface="Times New Roman" panose="02020603050405020304" pitchFamily="18" charset="0"/>
            </a:endParaRPr>
          </a:p>
          <a:p>
            <a:pPr algn="just">
              <a:lnSpc>
                <a:spcPct val="115000"/>
              </a:lnSpc>
              <a:spcAft>
                <a:spcPts val="0"/>
              </a:spcAft>
            </a:pPr>
            <a:r>
              <a:rPr lang="uk-UA" sz="2400" dirty="0">
                <a:latin typeface="Times New Roman" panose="02020603050405020304" pitchFamily="18" charset="0"/>
                <a:ea typeface="Times New Roman" panose="02020603050405020304" pitchFamily="18" charset="0"/>
              </a:rPr>
              <a:t>- Закону України «Про дошкільну освіту»</a:t>
            </a:r>
            <a:endParaRPr lang="ru-RU" sz="2000" dirty="0">
              <a:latin typeface="Times New Roman" panose="02020603050405020304" pitchFamily="18" charset="0"/>
              <a:ea typeface="Times New Roman" panose="02020603050405020304" pitchFamily="18" charset="0"/>
            </a:endParaRPr>
          </a:p>
          <a:p>
            <a:pPr algn="just">
              <a:lnSpc>
                <a:spcPct val="115000"/>
              </a:lnSpc>
              <a:spcAft>
                <a:spcPts val="0"/>
              </a:spcAft>
            </a:pPr>
            <a:r>
              <a:rPr lang="uk-UA" sz="2400" dirty="0">
                <a:latin typeface="Times New Roman" panose="02020603050405020304" pitchFamily="18" charset="0"/>
                <a:ea typeface="Times New Roman" panose="02020603050405020304" pitchFamily="18" charset="0"/>
              </a:rPr>
              <a:t>- Закону України «Про охорону дитинства»</a:t>
            </a:r>
            <a:endParaRPr lang="ru-RU" sz="2000" dirty="0">
              <a:latin typeface="Times New Roman" panose="02020603050405020304" pitchFamily="18" charset="0"/>
              <a:ea typeface="Times New Roman" panose="02020603050405020304" pitchFamily="18" charset="0"/>
            </a:endParaRPr>
          </a:p>
          <a:p>
            <a:pPr algn="just">
              <a:lnSpc>
                <a:spcPct val="115000"/>
              </a:lnSpc>
              <a:spcAft>
                <a:spcPts val="0"/>
              </a:spcAft>
            </a:pPr>
            <a:r>
              <a:rPr lang="uk-UA" sz="2400" dirty="0">
                <a:latin typeface="Times New Roman" panose="02020603050405020304" pitchFamily="18" charset="0"/>
                <a:ea typeface="Times New Roman" panose="02020603050405020304" pitchFamily="18" charset="0"/>
              </a:rPr>
              <a:t>- Конвенції про права дитини</a:t>
            </a:r>
            <a:endParaRPr lang="ru-RU" sz="2000" dirty="0">
              <a:latin typeface="Times New Roman" panose="02020603050405020304" pitchFamily="18" charset="0"/>
              <a:ea typeface="Times New Roman" panose="02020603050405020304" pitchFamily="18" charset="0"/>
            </a:endParaRPr>
          </a:p>
          <a:p>
            <a:pPr algn="just">
              <a:lnSpc>
                <a:spcPct val="115000"/>
              </a:lnSpc>
              <a:spcAft>
                <a:spcPts val="0"/>
              </a:spcAft>
            </a:pPr>
            <a:r>
              <a:rPr lang="uk-UA" sz="2400" dirty="0">
                <a:latin typeface="Times New Roman" panose="02020603050405020304" pitchFamily="18" charset="0"/>
                <a:ea typeface="Times New Roman" panose="02020603050405020304" pitchFamily="18" charset="0"/>
              </a:rPr>
              <a:t>- Національної доктрини розвитку освіти України в XXI столітті</a:t>
            </a:r>
            <a:endParaRPr lang="ru-RU" sz="2000" dirty="0">
              <a:latin typeface="Times New Roman" panose="02020603050405020304" pitchFamily="18" charset="0"/>
              <a:ea typeface="Times New Roman" panose="02020603050405020304" pitchFamily="18" charset="0"/>
            </a:endParaRPr>
          </a:p>
          <a:p>
            <a:pPr algn="just">
              <a:lnSpc>
                <a:spcPct val="115000"/>
              </a:lnSpc>
              <a:spcAft>
                <a:spcPts val="0"/>
              </a:spcAft>
            </a:pPr>
            <a:r>
              <a:rPr lang="uk-UA" sz="2400" dirty="0">
                <a:latin typeface="Times New Roman" panose="02020603050405020304" pitchFamily="18" charset="0"/>
                <a:ea typeface="Times New Roman" panose="02020603050405020304" pitchFamily="18" charset="0"/>
              </a:rPr>
              <a:t>- Положення про заклад дошкільної освіти</a:t>
            </a:r>
            <a:endParaRPr lang="ru-RU" sz="2000" dirty="0">
              <a:latin typeface="Times New Roman" panose="02020603050405020304" pitchFamily="18" charset="0"/>
              <a:ea typeface="Times New Roman" panose="02020603050405020304" pitchFamily="18" charset="0"/>
            </a:endParaRPr>
          </a:p>
          <a:p>
            <a:pPr algn="just">
              <a:lnSpc>
                <a:spcPct val="115000"/>
              </a:lnSpc>
              <a:spcAft>
                <a:spcPts val="0"/>
              </a:spcAft>
            </a:pPr>
            <a:r>
              <a:rPr lang="uk-UA" sz="2400" dirty="0">
                <a:latin typeface="Times New Roman" panose="02020603050405020304" pitchFamily="18" charset="0"/>
                <a:ea typeface="Times New Roman" panose="02020603050405020304" pitchFamily="18" charset="0"/>
              </a:rPr>
              <a:t>- Інструкції з організації харчування дітей у закладах дошкільної освіти</a:t>
            </a:r>
            <a:endParaRPr lang="ru-RU" sz="2000" dirty="0">
              <a:latin typeface="Times New Roman" panose="02020603050405020304" pitchFamily="18" charset="0"/>
              <a:ea typeface="Times New Roman" panose="02020603050405020304" pitchFamily="18" charset="0"/>
            </a:endParaRPr>
          </a:p>
          <a:p>
            <a:pPr algn="just">
              <a:lnSpc>
                <a:spcPct val="115000"/>
              </a:lnSpc>
              <a:spcAft>
                <a:spcPts val="0"/>
              </a:spcAft>
            </a:pPr>
            <a:r>
              <a:rPr lang="uk-UA" sz="2400" dirty="0">
                <a:latin typeface="Times New Roman" panose="02020603050405020304" pitchFamily="18" charset="0"/>
                <a:ea typeface="Times New Roman" panose="02020603050405020304" pitchFamily="18" charset="0"/>
              </a:rPr>
              <a:t>- </a:t>
            </a:r>
            <a:r>
              <a:rPr lang="uk-UA" sz="2400" dirty="0" smtClean="0">
                <a:latin typeface="Times New Roman" panose="02020603050405020304" pitchFamily="18" charset="0"/>
                <a:ea typeface="Times New Roman" panose="02020603050405020304" pitchFamily="18" charset="0"/>
              </a:rPr>
              <a:t>Санітарного регламенту</a:t>
            </a:r>
            <a:endParaRPr lang="ru-RU" sz="2000" dirty="0">
              <a:latin typeface="Times New Roman" panose="02020603050405020304" pitchFamily="18" charset="0"/>
              <a:ea typeface="Times New Roman" panose="02020603050405020304" pitchFamily="18" charset="0"/>
            </a:endParaRPr>
          </a:p>
          <a:p>
            <a:pPr algn="just">
              <a:lnSpc>
                <a:spcPct val="115000"/>
              </a:lnSpc>
              <a:spcAft>
                <a:spcPts val="0"/>
              </a:spcAft>
            </a:pPr>
            <a:r>
              <a:rPr lang="uk-UA" sz="2400" b="1" dirty="0" smtClean="0">
                <a:latin typeface="Times New Roman" panose="02020603050405020304" pitchFamily="18" charset="0"/>
                <a:ea typeface="Times New Roman" panose="02020603050405020304" pitchFamily="18" charset="0"/>
              </a:rPr>
              <a:t>- </a:t>
            </a:r>
            <a:r>
              <a:rPr lang="uk-UA" sz="2400" dirty="0" err="1" smtClean="0">
                <a:latin typeface="Times New Roman" panose="02020603050405020304" pitchFamily="18" charset="0"/>
                <a:ea typeface="Times New Roman" panose="02020603050405020304" pitchFamily="18" charset="0"/>
              </a:rPr>
              <a:t>Інструктивно</a:t>
            </a:r>
            <a:r>
              <a:rPr lang="uk-UA" sz="2400" dirty="0" smtClean="0">
                <a:latin typeface="Times New Roman" panose="02020603050405020304" pitchFamily="18" charset="0"/>
                <a:ea typeface="Times New Roman" panose="02020603050405020304" pitchFamily="18" charset="0"/>
              </a:rPr>
              <a:t>-методичних </a:t>
            </a:r>
            <a:r>
              <a:rPr lang="uk-UA" sz="2400" dirty="0">
                <a:latin typeface="Times New Roman" panose="02020603050405020304" pitchFamily="18" charset="0"/>
                <a:ea typeface="Times New Roman" panose="02020603050405020304" pitchFamily="18" charset="0"/>
              </a:rPr>
              <a:t>рекомендацій Міністерства освіти і науки України </a:t>
            </a:r>
            <a:r>
              <a:rPr lang="uk-UA" sz="2400" dirty="0" smtClean="0">
                <a:latin typeface="Times New Roman" panose="02020603050405020304" pitchFamily="18" charset="0"/>
                <a:ea typeface="Times New Roman" panose="02020603050405020304" pitchFamily="18" charset="0"/>
              </a:rPr>
              <a:t>«Про окремі питання </a:t>
            </a:r>
            <a:r>
              <a:rPr lang="uk-UA" sz="2400" dirty="0">
                <a:latin typeface="Times New Roman" panose="02020603050405020304" pitchFamily="18" charset="0"/>
                <a:ea typeface="Times New Roman" panose="02020603050405020304" pitchFamily="18" charset="0"/>
              </a:rPr>
              <a:t>діяльності закладів дошкільної освіти у </a:t>
            </a:r>
            <a:r>
              <a:rPr lang="uk-UA" sz="2400" dirty="0" smtClean="0">
                <a:latin typeface="Times New Roman" panose="02020603050405020304" pitchFamily="18" charset="0"/>
                <a:ea typeface="Times New Roman" panose="02020603050405020304" pitchFamily="18" charset="0"/>
              </a:rPr>
              <a:t>2022/2023 </a:t>
            </a:r>
            <a:r>
              <a:rPr lang="uk-UA" sz="2400" dirty="0">
                <a:latin typeface="Times New Roman" panose="02020603050405020304" pitchFamily="18" charset="0"/>
                <a:ea typeface="Times New Roman" panose="02020603050405020304" pitchFamily="18" charset="0"/>
              </a:rPr>
              <a:t>навчальному році» від </a:t>
            </a:r>
            <a:r>
              <a:rPr lang="uk-UA" sz="2400" dirty="0" smtClean="0">
                <a:latin typeface="Times New Roman" panose="02020603050405020304" pitchFamily="18" charset="0"/>
                <a:ea typeface="Times New Roman" panose="02020603050405020304" pitchFamily="18" charset="0"/>
              </a:rPr>
              <a:t>27 липня 2022 </a:t>
            </a:r>
            <a:r>
              <a:rPr lang="uk-UA" sz="2400" dirty="0">
                <a:latin typeface="Times New Roman" panose="02020603050405020304" pitchFamily="18" charset="0"/>
                <a:ea typeface="Times New Roman" panose="02020603050405020304" pitchFamily="18" charset="0"/>
              </a:rPr>
              <a:t>року № </a:t>
            </a:r>
            <a:r>
              <a:rPr lang="uk-UA" sz="2400" dirty="0" smtClean="0">
                <a:latin typeface="Times New Roman" panose="02020603050405020304" pitchFamily="18" charset="0"/>
                <a:ea typeface="Times New Roman" panose="02020603050405020304" pitchFamily="18" charset="0"/>
              </a:rPr>
              <a:t>1/8504-22</a:t>
            </a:r>
            <a:endParaRPr lang="ru-RU" sz="2000" dirty="0">
              <a:latin typeface="Times New Roman" panose="02020603050405020304" pitchFamily="18" charset="0"/>
              <a:ea typeface="Times New Roman" panose="02020603050405020304" pitchFamily="18" charset="0"/>
            </a:endParaRPr>
          </a:p>
          <a:p>
            <a:pPr algn="just">
              <a:lnSpc>
                <a:spcPct val="115000"/>
              </a:lnSpc>
              <a:spcAft>
                <a:spcPts val="0"/>
              </a:spcAft>
            </a:pPr>
            <a:r>
              <a:rPr lang="uk-UA" sz="2400" dirty="0">
                <a:latin typeface="Times New Roman" panose="02020603050405020304" pitchFamily="18" charset="0"/>
                <a:ea typeface="Times New Roman" panose="02020603050405020304" pitchFamily="18" charset="0"/>
              </a:rPr>
              <a:t>- Статуту та інших розпорядчих документів.</a:t>
            </a:r>
            <a:endParaRPr lang="ru-RU" sz="2000" dirty="0">
              <a:effectLst/>
              <a:latin typeface="Times New Roman" panose="02020603050405020304" pitchFamily="18" charset="0"/>
              <a:ea typeface="Times New Roman" panose="02020603050405020304" pitchFamily="18" charset="0"/>
            </a:endParaRPr>
          </a:p>
        </p:txBody>
      </p:sp>
      <p:pic>
        <p:nvPicPr>
          <p:cNvPr id="4" name="Рисунок 3"/>
          <p:cNvPicPr>
            <a:picLocks noChangeAspect="1"/>
          </p:cNvPicPr>
          <p:nvPr/>
        </p:nvPicPr>
        <p:blipFill>
          <a:blip r:embed="rId2"/>
          <a:stretch>
            <a:fillRect/>
          </a:stretch>
        </p:blipFill>
        <p:spPr>
          <a:xfrm>
            <a:off x="9081157" y="719328"/>
            <a:ext cx="2952348" cy="3333178"/>
          </a:xfrm>
          <a:prstGeom prst="rect">
            <a:avLst/>
          </a:prstGeom>
        </p:spPr>
      </p:pic>
    </p:spTree>
    <p:extLst>
      <p:ext uri="{BB962C8B-B14F-4D97-AF65-F5344CB8AC3E}">
        <p14:creationId xmlns:p14="http://schemas.microsoft.com/office/powerpoint/2010/main" val="11249049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1"/>
          <p:cNvSpPr/>
          <p:nvPr/>
        </p:nvSpPr>
        <p:spPr>
          <a:xfrm>
            <a:off x="429260" y="270261"/>
            <a:ext cx="10218420" cy="6179449"/>
          </a:xfrm>
          <a:prstGeom prst="rect">
            <a:avLst/>
          </a:prstGeom>
        </p:spPr>
        <p:txBody>
          <a:bodyPr wrap="square">
            <a:spAutoFit/>
          </a:bodyPr>
          <a:lstStyle/>
          <a:p>
            <a:pPr algn="just"/>
            <a:r>
              <a:rPr lang="en-US" sz="2400" dirty="0" smtClean="0">
                <a:latin typeface="Times New Roman" panose="02020603050405020304" pitchFamily="18" charset="0"/>
                <a:cs typeface="Times New Roman" panose="02020603050405020304" pitchFamily="18" charset="0"/>
              </a:rPr>
              <a:t>   </a:t>
            </a:r>
            <a:r>
              <a:rPr lang="uk-UA" sz="2400" dirty="0" smtClean="0">
                <a:latin typeface="Times New Roman" panose="02020603050405020304" pitchFamily="18" charset="0"/>
                <a:cs typeface="Times New Roman" panose="02020603050405020304" pitchFamily="18" charset="0"/>
              </a:rPr>
              <a:t>Ми </a:t>
            </a:r>
            <a:r>
              <a:rPr lang="uk-UA" sz="2400" dirty="0">
                <a:latin typeface="Times New Roman" panose="02020603050405020304" pitchFamily="18" charset="0"/>
                <a:cs typeface="Times New Roman" panose="02020603050405020304" pitchFamily="18" charset="0"/>
              </a:rPr>
              <a:t>переживаємо досить довготривалий карантин з приводу хвороби на  COVID-19. </a:t>
            </a:r>
          </a:p>
          <a:p>
            <a:pPr algn="just"/>
            <a:r>
              <a:rPr lang="en-US" sz="2400" dirty="0" smtClean="0">
                <a:latin typeface="Times New Roman" panose="02020603050405020304" pitchFamily="18" charset="0"/>
                <a:cs typeface="Times New Roman" panose="02020603050405020304" pitchFamily="18" charset="0"/>
              </a:rPr>
              <a:t>   </a:t>
            </a:r>
            <a:r>
              <a:rPr lang="uk-UA" sz="2400" dirty="0" smtClean="0">
                <a:latin typeface="Times New Roman" panose="02020603050405020304" pitchFamily="18" charset="0"/>
                <a:cs typeface="Times New Roman" panose="02020603050405020304" pitchFamily="18" charset="0"/>
              </a:rPr>
              <a:t>А </a:t>
            </a:r>
            <a:r>
              <a:rPr lang="uk-UA" sz="2400" dirty="0">
                <a:latin typeface="Times New Roman" panose="02020603050405020304" pitchFamily="18" charset="0"/>
                <a:cs typeface="Times New Roman" panose="02020603050405020304" pitchFamily="18" charset="0"/>
              </a:rPr>
              <a:t>з 24 лютого введення в Україні воєнного стану позначається на всіх сферах людського життя. Особливих змін зазнає освітня галузь, зокрема дошкільна. Чимало закладів дошкільної освіти не працюють, деякі — приймають тимчасово переміщених осіб, організовують освітній процес дистанційно, консультують батьків тощо. Є заклади, які працюють у звичному режимі. Сьогодення </a:t>
            </a:r>
            <a:r>
              <a:rPr lang="uk-UA" sz="2400" dirty="0" err="1">
                <a:latin typeface="Times New Roman" panose="02020603050405020304" pitchFamily="18" charset="0"/>
                <a:cs typeface="Times New Roman" panose="02020603050405020304" pitchFamily="18" charset="0"/>
              </a:rPr>
              <a:t>внесло</a:t>
            </a:r>
            <a:r>
              <a:rPr lang="uk-UA" sz="2400" dirty="0">
                <a:latin typeface="Times New Roman" panose="02020603050405020304" pitchFamily="18" charset="0"/>
                <a:cs typeface="Times New Roman" panose="02020603050405020304" pitchFamily="18" charset="0"/>
              </a:rPr>
              <a:t> корективи в освітянське життя та незмінним лишилося те, що усі ми маємо працювати заради наших дітей. Робота кожного наразі надзвичайно важлива. У стані війни діти дошкільного віку належать до </a:t>
            </a:r>
            <a:r>
              <a:rPr lang="uk-UA" sz="2400" dirty="0" err="1">
                <a:latin typeface="Times New Roman" panose="02020603050405020304" pitchFamily="18" charset="0"/>
                <a:cs typeface="Times New Roman" panose="02020603050405020304" pitchFamily="18" charset="0"/>
              </a:rPr>
              <a:t>найвразливішої</a:t>
            </a:r>
            <a:r>
              <a:rPr lang="uk-UA" sz="2400" dirty="0">
                <a:latin typeface="Times New Roman" panose="02020603050405020304" pitchFamily="18" charset="0"/>
                <a:cs typeface="Times New Roman" panose="02020603050405020304" pitchFamily="18" charset="0"/>
              </a:rPr>
              <a:t> категорії населення. </a:t>
            </a:r>
          </a:p>
          <a:p>
            <a:pPr algn="just">
              <a:lnSpc>
                <a:spcPct val="115000"/>
              </a:lnSpc>
            </a:pPr>
            <a:r>
              <a:rPr lang="en-US" sz="2400" dirty="0" smtClean="0">
                <a:latin typeface="Times New Roman" panose="02020603050405020304" pitchFamily="18" charset="0"/>
                <a:cs typeface="Times New Roman" panose="02020603050405020304" pitchFamily="18" charset="0"/>
              </a:rPr>
              <a:t>   </a:t>
            </a:r>
            <a:r>
              <a:rPr lang="uk-UA" sz="2400" dirty="0" smtClean="0">
                <a:latin typeface="Times New Roman" panose="02020603050405020304" pitchFamily="18" charset="0"/>
                <a:cs typeface="Times New Roman" panose="02020603050405020304" pitchFamily="18" charset="0"/>
              </a:rPr>
              <a:t>З </a:t>
            </a:r>
            <a:r>
              <a:rPr lang="uk-UA" sz="2400" dirty="0">
                <a:latin typeface="Times New Roman" panose="02020603050405020304" pitchFamily="18" charset="0"/>
                <a:cs typeface="Times New Roman" panose="02020603050405020304" pitchFamily="18" charset="0"/>
              </a:rPr>
              <a:t>початком війни усі садочки громади тимчасово призупинили освітній процес. У зв’язку із збільшенням кількості запитів від батьків про відновлення очного навчання, було прийняте рішення відновити роботу садочків відповідно до потреб громади.</a:t>
            </a:r>
          </a:p>
          <a:p>
            <a:pPr algn="just">
              <a:lnSpc>
                <a:spcPct val="115000"/>
              </a:lnSpc>
              <a:spcAft>
                <a:spcPts val="0"/>
              </a:spcAft>
            </a:pPr>
            <a:endParaRPr lang="ru-RU"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80284786"/>
      </p:ext>
    </p:extLst>
  </p:cSld>
  <p:clrMapOvr>
    <a:masterClrMapping/>
  </p:clrMapOvr>
</p:sld>
</file>

<file path=ppt/theme/theme1.xml><?xml version="1.0" encoding="utf-8"?>
<a:theme xmlns:a="http://schemas.openxmlformats.org/drawingml/2006/main" name="Грань">
  <a:themeElements>
    <a:clrScheme name="Грань">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Грань">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Грань">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Тема Office">
  <a:themeElements>
    <a:clrScheme name="Офіс">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Офіс">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Офіс">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741</TotalTime>
  <Words>2533</Words>
  <Application>Microsoft Office PowerPoint</Application>
  <PresentationFormat>Широкий екран</PresentationFormat>
  <Paragraphs>159</Paragraphs>
  <Slides>42</Slides>
  <Notes>1</Notes>
  <HiddenSlides>0</HiddenSlides>
  <MMClips>0</MMClips>
  <ScaleCrop>false</ScaleCrop>
  <HeadingPairs>
    <vt:vector size="6" baseType="variant">
      <vt:variant>
        <vt:lpstr>Використані шрифти</vt:lpstr>
      </vt:variant>
      <vt:variant>
        <vt:i4>6</vt:i4>
      </vt:variant>
      <vt:variant>
        <vt:lpstr>Тема</vt:lpstr>
      </vt:variant>
      <vt:variant>
        <vt:i4>1</vt:i4>
      </vt:variant>
      <vt:variant>
        <vt:lpstr>Заголовки слайдів</vt:lpstr>
      </vt:variant>
      <vt:variant>
        <vt:i4>42</vt:i4>
      </vt:variant>
    </vt:vector>
  </HeadingPairs>
  <TitlesOfParts>
    <vt:vector size="49" baseType="lpstr">
      <vt:lpstr>Arial</vt:lpstr>
      <vt:lpstr>Calibri</vt:lpstr>
      <vt:lpstr>Century Gothic</vt:lpstr>
      <vt:lpstr>Times New Roman</vt:lpstr>
      <vt:lpstr>Trebuchet MS</vt:lpstr>
      <vt:lpstr>Wingdings 3</vt:lpstr>
      <vt:lpstr>Грань</vt:lpstr>
      <vt:lpstr>Презентація PowerPoint</vt:lpstr>
      <vt:lpstr>Презентація PowerPoint</vt:lpstr>
      <vt:lpstr>Презентація PowerPoint</vt:lpstr>
      <vt:lpstr>Презентація PowerPoint</vt:lpstr>
      <vt:lpstr>Загальні відомості про ЗДО № 3 «Сонечко»: Режим роботи закладу – 10,5 годин;                                      з 7:30 до 18:00;                             чергова група – до 19.30,  проте в карантинних умовах не функціонує. Є 3 групи з п’ятиденним режимом роботи, які відвідує 77 дітей. Усі групи інклюзивні. 1 – молодша група, 1 – середня група, 1 – старша група.  </vt:lpstr>
      <vt:lpstr>Освітній процес в ЗДО №3 «Сонечко» в 2022-2023 навчальному році здійснювався відповідно до законів України «Про освіту», «Про дошкільну освіту», Базового компонента дошкільної освіти (нова редакція), Статуту ЗДО №3 «Сонечко» та інших чинних нормативно-правових документів про дошкільну освіту. </vt:lpstr>
      <vt:lpstr>Маємо 43 дитини пільгових категорій по харчуванню: </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Організація навчально-виховної роботи </vt:lpstr>
      <vt:lpstr>Кабінет вчителя-логопеда</vt:lpstr>
      <vt:lpstr>Сенсорна кімната</vt:lpstr>
      <vt:lpstr>Спортивна зала</vt:lpstr>
      <vt:lpstr>Музична зала</vt:lpstr>
      <vt:lpstr>Презентація PowerPoint</vt:lpstr>
      <vt:lpstr>Презентація PowerPoint</vt:lpstr>
      <vt:lpstr>Презентація PowerPoint</vt:lpstr>
      <vt:lpstr>   Педагогічний колектив працює за Програмою виховання і навчання дітей «Дитина», поєднуючи чинні програми з елементами методики М. Монтессорі. Педагогічний колектив перебуває у постійному пошуку нових форм і методів роботи, впровадження інноваційних технологій. Постійно працюють творча та інтервізійні групи педагогів. </vt:lpstr>
      <vt:lpstr>   Педагогічний колектив закладу дошкільної освіти у зв’язку із розвитком нового змісту дошкільної освіти в межах реформ, що відбуваються в системі дошкільної освіти сформував свої власні пріоритети виховної та освітньої діяльності.    Варто зазначити, що в закладі є всі необхідні умови для розвитку творчих та пізнавальних здібностей кожного дошкільника. Робота з інтелектуального розвитку дітей ведеться відповідно до програмових вимог. В групах створені сприятливі умови для розвитку особистості кожної дитини, для її самореалізації, для розвитку пізнавальних інтересів дітей, вміння долати труднощі у навчанні, що в цілому сприяє інтелектуальному розвитку вихованців. Діти виявляють ініціативу, творчість, незалежність, елементарну критичність, оптимізм, коли трапляються труднощі, наполегливість, уміння доводити розпочате до кінця, брати на себе відповідальність за допущені помилки. </vt:lpstr>
      <vt:lpstr>   Велику увагу колектив приділяє загартовуючим процедурам. Загартовуючі процедури проводяться педагогами на протязі всього року з поступовою зміною їх характеру, стану здоров’я, вікових та індивідуальних особливостей кожної дитини.    Відвідування дітьми закладу є також показником не тільки стану здоров’я дітей, але і рівня психологічного комфорту у групах. Однак, на жаль, відношення деяких батьків до необхідності систематичного відвідування дитиною групи залишає бажати кращого.     Розуміючи вплив родини на виховання дітей, педагоги нашого закладу активно співпрацюють з батьками, вчасно відгукуються на їхні запити, залучають членів сімей до навчально-виховного процесу групи та життя садочку. З цією метою проводилися різноманітні форми роботи. Високу ефективність мали такі заходи, на яких, окрім теоретичної частини, батьки мали змогу побачити які форми роботи, новітні технології використовує  заклад для забезпечення повноцінного, творчого розвитку особистості дитини. Робота проводилася, дотримуючись усіх протиепідемічних норм. Однак, потребує покращення та удосконалення підвищення психолого-педагогічної культури батьків, пропаганда дошкільної освіти в соціумі, усебічне вивчення специфіки кожної сім’ї, індивідуальний підхід до роботи з сім’ями вихованців.    </vt:lpstr>
      <vt:lpstr>   З метою підвищення рівня професійної майстерності педагогів і підвищення їх фахової майстерності впродовж навчального року проводилися різні методичні заходи – індивідуальні, групові та масові форми роботи, а саме: педагогічні ради, методичні об’єднання, семінари, майстер-класи, консультації, анкетування, працювала творча група тощо. Всі ці форми роботи були дієвими та оперативними за рахунок розуміння вихователями актуальності питань, що розглядалися, різнобічного і ґрунтовного аналізу навчально-виховного процесу, його позитивних сторін та невдач, необхідності якісних і суттєвих змін з метою реалізації поставлених завдань. Ефективність різних форм методичної роботи також підсилювалася впровадженням в них інтерактивних видів роботи: елементів дискусії, ділової гри, тренінгів,  тощо. Фаховий рівень педагогічних кадрів забезпечується безперервною системою підвищення кваліфікації кадрів на рівні дошкільного закладу, шляхом відвідувань педагогами методичних об'єднань педагогічних працівників системи дошкільної освіти міста, курсів підвищення кваліфікації кадрів при ВІППО. .    </vt:lpstr>
      <vt:lpstr>Презентація PowerPoint</vt:lpstr>
      <vt:lpstr>Презентація PowerPoint</vt:lpstr>
      <vt:lpstr>Презентація PowerPoint</vt:lpstr>
      <vt:lpstr>Результати обстеження мовлення дітей старшого передшкільного віку</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vector>
  </TitlesOfParts>
  <Company>KPI Service, Volodymyr-Volyns'kyy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Презентація PowerPoint</dc:title>
  <dc:creator>User Admin</dc:creator>
  <cp:lastModifiedBy>User Admin</cp:lastModifiedBy>
  <cp:revision>53</cp:revision>
  <dcterms:created xsi:type="dcterms:W3CDTF">2023-05-30T10:01:15Z</dcterms:created>
  <dcterms:modified xsi:type="dcterms:W3CDTF">2023-06-26T11:53:32Z</dcterms:modified>
</cp:coreProperties>
</file>