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0" r:id="rId6"/>
    <p:sldId id="261" r:id="rId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3F4FF"/>
    <a:srgbClr val="48C4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51" d="100"/>
          <a:sy n="51" d="100"/>
        </p:scale>
        <p:origin x="-2298"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E8842A-192F-4A0A-8430-975AF669B42D}"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664E30-70D7-4528-ADA1-E10E831D4A6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EE8842A-192F-4A0A-8430-975AF669B42D}" type="datetimeFigureOut">
              <a:rPr lang="ru-RU" smtClean="0"/>
              <a:pPr/>
              <a:t>16.04.2021</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0664E30-70D7-4528-ADA1-E10E831D4A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0" y="0"/>
            <a:ext cx="6858000" cy="923330"/>
          </a:xfrm>
          <a:prstGeom prst="rect">
            <a:avLst/>
          </a:prstGeom>
          <a:noFill/>
          <a:ln>
            <a:noFill/>
          </a:ln>
        </p:spPr>
        <p:txBody>
          <a:bodyPr wrap="square" rtlCol="0">
            <a:spAutoFit/>
          </a:bodyPr>
          <a:lstStyle/>
          <a:p>
            <a:pPr algn="ctr"/>
            <a:r>
              <a:rPr lang="uk-UA" b="1" dirty="0"/>
              <a:t>#</a:t>
            </a:r>
            <a:r>
              <a:rPr lang="en-US" b="1" dirty="0"/>
              <a:t>STREAM </a:t>
            </a:r>
            <a:r>
              <a:rPr lang="uk-UA" b="1" dirty="0"/>
              <a:t>_</a:t>
            </a:r>
            <a:r>
              <a:rPr lang="en-US" b="1" dirty="0"/>
              <a:t>освіта</a:t>
            </a:r>
            <a:r>
              <a:rPr lang="uk-UA" b="1" dirty="0"/>
              <a:t>_</a:t>
            </a:r>
            <a:r>
              <a:rPr lang="en-US" b="1" dirty="0"/>
              <a:t> в</a:t>
            </a:r>
            <a:r>
              <a:rPr lang="uk-UA" b="1" dirty="0"/>
              <a:t>_</a:t>
            </a:r>
            <a:r>
              <a:rPr lang="en-US" b="1" dirty="0"/>
              <a:t> дії: дошкільники</a:t>
            </a:r>
            <a:r>
              <a:rPr lang="uk-UA" b="1" dirty="0"/>
              <a:t>_ Жашківська_ </a:t>
            </a:r>
            <a:r>
              <a:rPr lang="uk-UA" b="1" dirty="0" smtClean="0"/>
              <a:t>ТГ</a:t>
            </a:r>
            <a:endParaRPr lang="ru-RU" dirty="0"/>
          </a:p>
          <a:p>
            <a:pPr algn="ctr"/>
            <a:r>
              <a:rPr lang="uk-UA" b="1" dirty="0"/>
              <a:t>ЗДО «Ялинка» № 2</a:t>
            </a:r>
            <a:endParaRPr lang="ru-RU" dirty="0"/>
          </a:p>
          <a:p>
            <a:pPr algn="ctr"/>
            <a:endParaRPr lang="ru-RU" dirty="0"/>
          </a:p>
        </p:txBody>
      </p:sp>
      <p:sp>
        <p:nvSpPr>
          <p:cNvPr id="7" name="TextBox 6"/>
          <p:cNvSpPr txBox="1"/>
          <p:nvPr/>
        </p:nvSpPr>
        <p:spPr>
          <a:xfrm rot="20734089">
            <a:off x="836712" y="2123728"/>
            <a:ext cx="2520280" cy="1815882"/>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1400" dirty="0"/>
              <a:t>Вихованці групи «Краплинка» (вихователь К.М. Питель)старшого віку мали змогу закріпити знання про порядкову та кількісну лічбу, цифри, геометричні фігури, форму, колір за допомогою елементів LEGO </a:t>
            </a:r>
            <a:r>
              <a:rPr lang="uk-UA" sz="1400" dirty="0" smtClean="0"/>
              <a:t>конструктора</a:t>
            </a:r>
            <a:endParaRPr lang="ru-RU" sz="1400" dirty="0"/>
          </a:p>
        </p:txBody>
      </p:sp>
      <p:pic>
        <p:nvPicPr>
          <p:cNvPr id="8" name="Рисунок 7" descr="2021-04-07 10.33.42.jpg"/>
          <p:cNvPicPr>
            <a:picLocks noChangeAspect="1"/>
          </p:cNvPicPr>
          <p:nvPr/>
        </p:nvPicPr>
        <p:blipFill>
          <a:blip r:embed="rId3" cstate="print"/>
          <a:stretch>
            <a:fillRect/>
          </a:stretch>
        </p:blipFill>
        <p:spPr>
          <a:xfrm>
            <a:off x="4149080" y="1067610"/>
            <a:ext cx="2381461" cy="3175281"/>
          </a:xfrm>
          <a:prstGeom prst="rect">
            <a:avLst/>
          </a:prstGeom>
          <a:ln>
            <a:noFill/>
          </a:ln>
          <a:effectLst>
            <a:softEdge rad="112500"/>
          </a:effectLst>
        </p:spPr>
      </p:pic>
      <p:pic>
        <p:nvPicPr>
          <p:cNvPr id="10" name="Рисунок 9" descr="2021-04-07 10.33.42.jpg"/>
          <p:cNvPicPr>
            <a:picLocks noChangeAspect="1"/>
          </p:cNvPicPr>
          <p:nvPr/>
        </p:nvPicPr>
        <p:blipFill>
          <a:blip r:embed="rId4" cstate="print"/>
          <a:stretch>
            <a:fillRect/>
          </a:stretch>
        </p:blipFill>
        <p:spPr>
          <a:xfrm>
            <a:off x="3158970" y="3851920"/>
            <a:ext cx="1782198" cy="2376264"/>
          </a:xfrm>
          <a:prstGeom prst="rect">
            <a:avLst/>
          </a:prstGeom>
          <a:ln>
            <a:noFill/>
          </a:ln>
          <a:effectLst>
            <a:softEdge rad="112500"/>
          </a:effectLst>
        </p:spPr>
      </p:pic>
      <p:sp>
        <p:nvSpPr>
          <p:cNvPr id="11" name="TextBox 10"/>
          <p:cNvSpPr txBox="1"/>
          <p:nvPr/>
        </p:nvSpPr>
        <p:spPr>
          <a:xfrm rot="20844999">
            <a:off x="358147" y="5851533"/>
            <a:ext cx="2520280" cy="1600438"/>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1400" dirty="0"/>
              <a:t>Цікаві і </a:t>
            </a:r>
            <a:r>
              <a:rPr lang="uk-UA" sz="1400" dirty="0" err="1"/>
              <a:t>веселІ</a:t>
            </a:r>
            <a:r>
              <a:rPr lang="uk-UA" sz="1400" dirty="0"/>
              <a:t> рухливі ігри пропонує вихователь дошкільникам старшого віку . Під час гри діти закріплюють  віршовані твори, цифри, форму, колір, рахунок прямий та обернений, роботу в парах.</a:t>
            </a:r>
            <a:endParaRPr lang="ru-RU" sz="1400" dirty="0"/>
          </a:p>
        </p:txBody>
      </p:sp>
      <p:pic>
        <p:nvPicPr>
          <p:cNvPr id="12" name="Рисунок 11" descr="圖片2-1024x442.png"/>
          <p:cNvPicPr>
            <a:picLocks noChangeAspect="1"/>
          </p:cNvPicPr>
          <p:nvPr/>
        </p:nvPicPr>
        <p:blipFill>
          <a:blip r:embed="rId5" cstate="print"/>
          <a:stretch>
            <a:fillRect/>
          </a:stretch>
        </p:blipFill>
        <p:spPr>
          <a:xfrm>
            <a:off x="183754" y="755576"/>
            <a:ext cx="2669182" cy="1152127"/>
          </a:xfrm>
          <a:prstGeom prst="rect">
            <a:avLst/>
          </a:prstGeom>
        </p:spPr>
      </p:pic>
      <p:pic>
        <p:nvPicPr>
          <p:cNvPr id="13" name="Рисунок 12" descr="indexукр.jpg"/>
          <p:cNvPicPr>
            <a:picLocks noChangeAspect="1"/>
          </p:cNvPicPr>
          <p:nvPr/>
        </p:nvPicPr>
        <p:blipFill>
          <a:blip r:embed="rId6" cstate="print"/>
          <a:srcRect t="10985" b="11736"/>
          <a:stretch>
            <a:fillRect/>
          </a:stretch>
        </p:blipFill>
        <p:spPr>
          <a:xfrm>
            <a:off x="2708921" y="7452320"/>
            <a:ext cx="2448272" cy="1656184"/>
          </a:xfrm>
          <a:prstGeom prst="rect">
            <a:avLst/>
          </a:prstGeom>
        </p:spPr>
      </p:pic>
      <p:pic>
        <p:nvPicPr>
          <p:cNvPr id="15" name="Рисунок 14" descr="2021-04-07 10.33.42.jpg"/>
          <p:cNvPicPr>
            <a:picLocks noChangeAspect="1"/>
          </p:cNvPicPr>
          <p:nvPr/>
        </p:nvPicPr>
        <p:blipFill>
          <a:blip r:embed="rId7" cstate="print"/>
          <a:stretch>
            <a:fillRect/>
          </a:stretch>
        </p:blipFill>
        <p:spPr>
          <a:xfrm>
            <a:off x="4545124" y="5508104"/>
            <a:ext cx="1566174" cy="208823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3140968" y="1619672"/>
            <a:ext cx="3212976" cy="1384995"/>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1400" dirty="0"/>
              <a:t>Матеріал для самостійної художньої діяльності дає можливість дітлахам </a:t>
            </a:r>
            <a:r>
              <a:rPr lang="uk-UA" sz="1400" dirty="0" err="1"/>
              <a:t>креативно</a:t>
            </a:r>
            <a:r>
              <a:rPr lang="uk-UA" sz="1400" dirty="0"/>
              <a:t> та образно мислити, створювати різноманітні сюжети закріплювати навики конструювання, розвивати інженерне мислення.</a:t>
            </a:r>
            <a:endParaRPr lang="ru-RU" sz="1400" dirty="0"/>
          </a:p>
        </p:txBody>
      </p:sp>
      <p:pic>
        <p:nvPicPr>
          <p:cNvPr id="8" name="Рисунок 7" descr="2021-04-07 10.33.42.jpg"/>
          <p:cNvPicPr>
            <a:picLocks noChangeAspect="1"/>
          </p:cNvPicPr>
          <p:nvPr/>
        </p:nvPicPr>
        <p:blipFill>
          <a:blip r:embed="rId3" cstate="print"/>
          <a:stretch>
            <a:fillRect/>
          </a:stretch>
        </p:blipFill>
        <p:spPr>
          <a:xfrm>
            <a:off x="764705" y="323529"/>
            <a:ext cx="1656184" cy="2016223"/>
          </a:xfrm>
          <a:prstGeom prst="rect">
            <a:avLst/>
          </a:prstGeom>
          <a:ln>
            <a:noFill/>
          </a:ln>
          <a:effectLst>
            <a:softEdge rad="112500"/>
          </a:effectLst>
        </p:spPr>
      </p:pic>
      <p:pic>
        <p:nvPicPr>
          <p:cNvPr id="10" name="Рисунок 9" descr="2021-04-07 10.33.42.jpg"/>
          <p:cNvPicPr>
            <a:picLocks noChangeAspect="1"/>
          </p:cNvPicPr>
          <p:nvPr/>
        </p:nvPicPr>
        <p:blipFill>
          <a:blip r:embed="rId4" cstate="print"/>
          <a:stretch>
            <a:fillRect/>
          </a:stretch>
        </p:blipFill>
        <p:spPr>
          <a:xfrm>
            <a:off x="0" y="2483769"/>
            <a:ext cx="1916832" cy="2555776"/>
          </a:xfrm>
          <a:prstGeom prst="rect">
            <a:avLst/>
          </a:prstGeom>
          <a:ln>
            <a:noFill/>
          </a:ln>
          <a:effectLst>
            <a:softEdge rad="112500"/>
          </a:effectLst>
        </p:spPr>
      </p:pic>
      <p:sp>
        <p:nvSpPr>
          <p:cNvPr id="11" name="TextBox 10"/>
          <p:cNvSpPr txBox="1"/>
          <p:nvPr/>
        </p:nvSpPr>
        <p:spPr>
          <a:xfrm>
            <a:off x="4077072" y="6660232"/>
            <a:ext cx="2520280" cy="2246769"/>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1400" dirty="0"/>
              <a:t>День «дослідника» проходив у групі «Краплинка». Дошкільнята мали змогу взяти участь  у дослідах з повітрям, водою та деякими предметами, Багато цікавого дізналися маленькі «дослідники»!</a:t>
            </a:r>
            <a:r>
              <a:rPr lang="uk-UA" sz="1400" dirty="0" smtClean="0"/>
              <a:t>.</a:t>
            </a:r>
            <a:endParaRPr lang="ru-RU" sz="1400" dirty="0"/>
          </a:p>
        </p:txBody>
      </p:sp>
      <p:pic>
        <p:nvPicPr>
          <p:cNvPr id="9" name="Рисунок 8" descr="index.jpg"/>
          <p:cNvPicPr>
            <a:picLocks noChangeAspect="1"/>
          </p:cNvPicPr>
          <p:nvPr/>
        </p:nvPicPr>
        <p:blipFill>
          <a:blip r:embed="rId5" cstate="print"/>
          <a:stretch>
            <a:fillRect/>
          </a:stretch>
        </p:blipFill>
        <p:spPr>
          <a:xfrm>
            <a:off x="3602044" y="163874"/>
            <a:ext cx="3209925" cy="1419225"/>
          </a:xfrm>
          <a:prstGeom prst="rect">
            <a:avLst/>
          </a:prstGeom>
        </p:spPr>
      </p:pic>
      <p:pic>
        <p:nvPicPr>
          <p:cNvPr id="14" name="Рисунок 13" descr="index.png"/>
          <p:cNvPicPr>
            <a:picLocks noChangeAspect="1"/>
          </p:cNvPicPr>
          <p:nvPr/>
        </p:nvPicPr>
        <p:blipFill>
          <a:blip r:embed="rId6" cstate="print"/>
          <a:stretch>
            <a:fillRect/>
          </a:stretch>
        </p:blipFill>
        <p:spPr>
          <a:xfrm>
            <a:off x="0" y="6300192"/>
            <a:ext cx="3800475" cy="1200150"/>
          </a:xfrm>
          <a:prstGeom prst="rect">
            <a:avLst/>
          </a:prstGeom>
        </p:spPr>
      </p:pic>
      <p:pic>
        <p:nvPicPr>
          <p:cNvPr id="15" name="Рисунок 14" descr="2021-04-07 10.33.42.jpg"/>
          <p:cNvPicPr>
            <a:picLocks noChangeAspect="1"/>
          </p:cNvPicPr>
          <p:nvPr/>
        </p:nvPicPr>
        <p:blipFill>
          <a:blip r:embed="rId7" cstate="print"/>
          <a:stretch>
            <a:fillRect/>
          </a:stretch>
        </p:blipFill>
        <p:spPr>
          <a:xfrm>
            <a:off x="2348880" y="3131840"/>
            <a:ext cx="1872208" cy="2496277"/>
          </a:xfrm>
          <a:prstGeom prst="rect">
            <a:avLst/>
          </a:prstGeom>
          <a:ln>
            <a:noFill/>
          </a:ln>
          <a:effectLst>
            <a:softEdge rad="112500"/>
          </a:effectLst>
        </p:spPr>
      </p:pic>
      <p:pic>
        <p:nvPicPr>
          <p:cNvPr id="18" name="Рисунок 17" descr="2021-04-07 10.33.42.jpg"/>
          <p:cNvPicPr>
            <a:picLocks noChangeAspect="1"/>
          </p:cNvPicPr>
          <p:nvPr/>
        </p:nvPicPr>
        <p:blipFill>
          <a:blip r:embed="rId8" cstate="print"/>
          <a:stretch>
            <a:fillRect/>
          </a:stretch>
        </p:blipFill>
        <p:spPr>
          <a:xfrm>
            <a:off x="4221088" y="4283968"/>
            <a:ext cx="1944216" cy="216024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l="-24000" r="-24000"/>
          </a:stretch>
        </a:blipFill>
        <a:effectLst/>
      </p:bgPr>
    </p:bg>
    <p:spTree>
      <p:nvGrpSpPr>
        <p:cNvPr id="1" name=""/>
        <p:cNvGrpSpPr/>
        <p:nvPr/>
      </p:nvGrpSpPr>
      <p:grpSpPr>
        <a:xfrm>
          <a:off x="0" y="0"/>
          <a:ext cx="0" cy="0"/>
          <a:chOff x="0" y="0"/>
          <a:chExt cx="0" cy="0"/>
        </a:xfrm>
      </p:grpSpPr>
      <p:pic>
        <p:nvPicPr>
          <p:cNvPr id="8" name="Рисунок 7" descr="2021-04-07 10.33.42.jpg"/>
          <p:cNvPicPr>
            <a:picLocks noChangeAspect="1"/>
          </p:cNvPicPr>
          <p:nvPr/>
        </p:nvPicPr>
        <p:blipFill>
          <a:blip r:embed="rId3" cstate="print"/>
          <a:stretch>
            <a:fillRect/>
          </a:stretch>
        </p:blipFill>
        <p:spPr>
          <a:xfrm rot="5400000">
            <a:off x="796208" y="256021"/>
            <a:ext cx="2556284" cy="2853316"/>
          </a:xfrm>
          <a:prstGeom prst="rect">
            <a:avLst/>
          </a:prstGeom>
          <a:ln>
            <a:noFill/>
          </a:ln>
          <a:effectLst>
            <a:softEdge rad="112500"/>
          </a:effectLst>
        </p:spPr>
      </p:pic>
      <p:sp>
        <p:nvSpPr>
          <p:cNvPr id="10" name="TextBox 9"/>
          <p:cNvSpPr txBox="1"/>
          <p:nvPr/>
        </p:nvSpPr>
        <p:spPr>
          <a:xfrm>
            <a:off x="217106" y="2627784"/>
            <a:ext cx="3283902" cy="2031325"/>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1400" dirty="0"/>
              <a:t>Цікаво та </a:t>
            </a:r>
            <a:r>
              <a:rPr lang="uk-UA" sz="1400" dirty="0" err="1"/>
              <a:t>креативно</a:t>
            </a:r>
            <a:r>
              <a:rPr lang="uk-UA" sz="1400" dirty="0"/>
              <a:t> отримували знання по математичних уявленнях молодші дошкільники. За допомогою покидькового матеріалу (кришечок від пластмасових пляшок різного кольору та форми) малята будували башточки, розширювали знання про множину, закріплювали поняття «більше», «менше» «порівну».</a:t>
            </a:r>
            <a:endParaRPr lang="ru-RU" sz="1400" dirty="0"/>
          </a:p>
        </p:txBody>
      </p:sp>
      <p:pic>
        <p:nvPicPr>
          <p:cNvPr id="11" name="Рисунок 10" descr="2021-04-07 10.33.42.jpg"/>
          <p:cNvPicPr>
            <a:picLocks noChangeAspect="1"/>
          </p:cNvPicPr>
          <p:nvPr/>
        </p:nvPicPr>
        <p:blipFill>
          <a:blip r:embed="rId4" cstate="print"/>
          <a:stretch>
            <a:fillRect/>
          </a:stretch>
        </p:blipFill>
        <p:spPr>
          <a:xfrm>
            <a:off x="702078" y="4860032"/>
            <a:ext cx="2322258" cy="3096344"/>
          </a:xfrm>
          <a:prstGeom prst="rect">
            <a:avLst/>
          </a:prstGeom>
          <a:ln>
            <a:noFill/>
          </a:ln>
          <a:effectLst>
            <a:softEdge rad="112500"/>
          </a:effectLst>
        </p:spPr>
      </p:pic>
      <p:sp>
        <p:nvSpPr>
          <p:cNvPr id="12" name="TextBox 11"/>
          <p:cNvSpPr txBox="1"/>
          <p:nvPr/>
        </p:nvSpPr>
        <p:spPr>
          <a:xfrm>
            <a:off x="3356992" y="4716016"/>
            <a:ext cx="3283902" cy="2462213"/>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1400" dirty="0"/>
              <a:t>В групі старшого дошкільного віку вихованці розвивали свої творчі здібності засобами образотворчого мистецтва з використанням нетрадиційних технік малювання. За допомогою ватних паличок, шматочків губки та різнокольорової гуаші діти створювали красивий пейзаж весняної луки, творчо мислили, вільно проявляли себе в різних видах діяльності через розвиток художньо творчих здібностей.</a:t>
            </a:r>
            <a:endParaRPr lang="ru-RU" sz="1400" dirty="0"/>
          </a:p>
        </p:txBody>
      </p:sp>
      <p:pic>
        <p:nvPicPr>
          <p:cNvPr id="13" name="Рисунок 12" descr="images.png"/>
          <p:cNvPicPr>
            <a:picLocks noChangeAspect="1"/>
          </p:cNvPicPr>
          <p:nvPr/>
        </p:nvPicPr>
        <p:blipFill>
          <a:blip r:embed="rId5" cstate="print"/>
          <a:stretch>
            <a:fillRect/>
          </a:stretch>
        </p:blipFill>
        <p:spPr>
          <a:xfrm>
            <a:off x="3429000" y="7228656"/>
            <a:ext cx="3152775" cy="1447800"/>
          </a:xfrm>
          <a:prstGeom prst="rect">
            <a:avLst/>
          </a:prstGeom>
        </p:spPr>
      </p:pic>
      <p:pic>
        <p:nvPicPr>
          <p:cNvPr id="14" name="Рисунок 13" descr="2021-04-07 10.33.42.jpg"/>
          <p:cNvPicPr>
            <a:picLocks noChangeAspect="1"/>
          </p:cNvPicPr>
          <p:nvPr/>
        </p:nvPicPr>
        <p:blipFill>
          <a:blip r:embed="rId6" cstate="print"/>
          <a:stretch>
            <a:fillRect/>
          </a:stretch>
        </p:blipFill>
        <p:spPr>
          <a:xfrm>
            <a:off x="3577662" y="827584"/>
            <a:ext cx="2731658" cy="352839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021-04-07 10.33.42.jpg"/>
          <p:cNvPicPr>
            <a:picLocks noChangeAspect="1"/>
          </p:cNvPicPr>
          <p:nvPr/>
        </p:nvPicPr>
        <p:blipFill>
          <a:blip r:embed="rId2" cstate="print"/>
          <a:stretch>
            <a:fillRect/>
          </a:stretch>
        </p:blipFill>
        <p:spPr>
          <a:xfrm>
            <a:off x="260649" y="251520"/>
            <a:ext cx="3096342" cy="2322257"/>
          </a:xfrm>
          <a:prstGeom prst="rect">
            <a:avLst/>
          </a:prstGeom>
          <a:ln>
            <a:noFill/>
          </a:ln>
          <a:effectLst>
            <a:softEdge rad="112500"/>
          </a:effectLst>
        </p:spPr>
      </p:pic>
      <p:pic>
        <p:nvPicPr>
          <p:cNvPr id="9" name="Рисунок 8" descr="2021-04-07 10.33.42.jpg"/>
          <p:cNvPicPr>
            <a:picLocks noChangeAspect="1"/>
          </p:cNvPicPr>
          <p:nvPr/>
        </p:nvPicPr>
        <p:blipFill>
          <a:blip r:embed="rId3" cstate="print"/>
          <a:stretch>
            <a:fillRect/>
          </a:stretch>
        </p:blipFill>
        <p:spPr>
          <a:xfrm>
            <a:off x="4725144" y="467544"/>
            <a:ext cx="1782198" cy="2376264"/>
          </a:xfrm>
          <a:prstGeom prst="rect">
            <a:avLst/>
          </a:prstGeom>
          <a:ln>
            <a:noFill/>
          </a:ln>
          <a:effectLst>
            <a:softEdge rad="112500"/>
          </a:effectLst>
        </p:spPr>
      </p:pic>
      <p:sp>
        <p:nvSpPr>
          <p:cNvPr id="10" name="TextBox 9"/>
          <p:cNvSpPr txBox="1"/>
          <p:nvPr/>
        </p:nvSpPr>
        <p:spPr>
          <a:xfrm>
            <a:off x="217106" y="2627784"/>
            <a:ext cx="3283902" cy="2246769"/>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1400" dirty="0" smtClean="0"/>
              <a:t> </a:t>
            </a:r>
            <a:r>
              <a:rPr lang="uk-UA" sz="1400" dirty="0" smtClean="0"/>
              <a:t> Діти  </a:t>
            </a:r>
            <a:r>
              <a:rPr lang="uk-UA" sz="1400" dirty="0" smtClean="0"/>
              <a:t>середнього </a:t>
            </a:r>
            <a:r>
              <a:rPr lang="uk-UA" sz="1400" dirty="0"/>
              <a:t>та старшого дошкільного віку  за допомогою пластиліну та дерев’яних паличок створювали казкові будівлі і </a:t>
            </a:r>
            <a:r>
              <a:rPr lang="uk-UA" sz="1400" dirty="0" err="1"/>
              <a:t>поробки</a:t>
            </a:r>
            <a:r>
              <a:rPr lang="uk-UA" sz="1400" dirty="0"/>
              <a:t>, на основі аналізу знаходили окремі конструктивні рішення і планували створення різноманітних конструкцій. Працюючи в парах закріплювали доброзичливі відносини, вчилися проявляти самостійність та ініціативу.</a:t>
            </a:r>
            <a:endParaRPr lang="ru-RU" sz="1400" dirty="0"/>
          </a:p>
        </p:txBody>
      </p:sp>
      <p:pic>
        <p:nvPicPr>
          <p:cNvPr id="13" name="Рисунок 12" descr="images.png"/>
          <p:cNvPicPr>
            <a:picLocks noChangeAspect="1"/>
          </p:cNvPicPr>
          <p:nvPr/>
        </p:nvPicPr>
        <p:blipFill>
          <a:blip r:embed="rId4" cstate="print"/>
          <a:stretch>
            <a:fillRect/>
          </a:stretch>
        </p:blipFill>
        <p:spPr>
          <a:xfrm>
            <a:off x="3705225" y="3059832"/>
            <a:ext cx="3152775" cy="1447800"/>
          </a:xfrm>
          <a:prstGeom prst="rect">
            <a:avLst/>
          </a:prstGeom>
        </p:spPr>
      </p:pic>
      <p:pic>
        <p:nvPicPr>
          <p:cNvPr id="14" name="Рисунок 13" descr="2021-04-07 10.33.42.jpg"/>
          <p:cNvPicPr>
            <a:picLocks noChangeAspect="1"/>
          </p:cNvPicPr>
          <p:nvPr/>
        </p:nvPicPr>
        <p:blipFill>
          <a:blip r:embed="rId5" cstate="print"/>
          <a:stretch>
            <a:fillRect/>
          </a:stretch>
        </p:blipFill>
        <p:spPr>
          <a:xfrm>
            <a:off x="260648" y="5508104"/>
            <a:ext cx="3096342" cy="2322256"/>
          </a:xfrm>
          <a:prstGeom prst="rect">
            <a:avLst/>
          </a:prstGeom>
          <a:ln>
            <a:noFill/>
          </a:ln>
          <a:effectLst>
            <a:softEdge rad="112500"/>
          </a:effectLst>
        </p:spPr>
      </p:pic>
      <p:pic>
        <p:nvPicPr>
          <p:cNvPr id="1027" name="Picture 3" descr="C:\Users\Наталія Мартиненко\Dropbox\днз\2018\20210415_112535.jpg"/>
          <p:cNvPicPr>
            <a:picLocks noChangeAspect="1" noChangeArrowheads="1"/>
          </p:cNvPicPr>
          <p:nvPr/>
        </p:nvPicPr>
        <p:blipFill>
          <a:blip r:embed="rId6" cstate="print"/>
          <a:srcRect/>
          <a:stretch>
            <a:fillRect/>
          </a:stretch>
        </p:blipFill>
        <p:spPr bwMode="auto">
          <a:xfrm rot="5400000">
            <a:off x="3889840" y="4687223"/>
            <a:ext cx="2520280" cy="272188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286</Words>
  <Application>Microsoft Office PowerPoint</Application>
  <PresentationFormat>Экран (4:3)</PresentationFormat>
  <Paragraphs>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Company>GPU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Вадим</dc:creator>
  <cp:lastModifiedBy>Користувач Windows</cp:lastModifiedBy>
  <cp:revision>24</cp:revision>
  <dcterms:created xsi:type="dcterms:W3CDTF">2021-04-15T16:53:57Z</dcterms:created>
  <dcterms:modified xsi:type="dcterms:W3CDTF">2021-04-16T05:46:22Z</dcterms:modified>
</cp:coreProperties>
</file>