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78" r:id="rId5"/>
    <p:sldId id="259" r:id="rId6"/>
    <p:sldId id="260" r:id="rId7"/>
    <p:sldId id="269" r:id="rId8"/>
    <p:sldId id="270" r:id="rId9"/>
    <p:sldId id="271" r:id="rId10"/>
    <p:sldId id="273" r:id="rId11"/>
    <p:sldId id="265" r:id="rId12"/>
    <p:sldId id="258" r:id="rId13"/>
    <p:sldId id="262" r:id="rId14"/>
    <p:sldId id="263" r:id="rId15"/>
    <p:sldId id="266" r:id="rId16"/>
    <p:sldId id="267" r:id="rId17"/>
    <p:sldId id="268" r:id="rId18"/>
    <p:sldId id="261" r:id="rId19"/>
    <p:sldId id="272" r:id="rId20"/>
    <p:sldId id="274" r:id="rId21"/>
    <p:sldId id="275" r:id="rId22"/>
    <p:sldId id="276" r:id="rId23"/>
    <p:sldId id="281" r:id="rId24"/>
    <p:sldId id="264" r:id="rId25"/>
    <p:sldId id="279" r:id="rId26"/>
    <p:sldId id="27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27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E98928-2E3F-4CF2-9F44-4A645D64C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275D5C5-7D31-4660-AF6B-1E147024D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E731576-ADAC-47E7-A169-DA573C201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C790-E748-4CAA-8908-ABCC271D8010}" type="datetimeFigureOut">
              <a:rPr lang="ru-RU" smtClean="0"/>
              <a:pPr/>
              <a:t>12.06.2023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BF2A5F6-A8F5-40F2-9F12-6A8E89699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0BC5D02-DABF-4EF9-9E16-6F721BD4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7D37-3885-4A15-81A7-9F76F0380B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3086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3B06D9-F502-4084-B9C0-3FC0C58E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0B6976D-D05F-47EE-956D-073B56D06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A2C59DF-2043-4480-AD71-ECD0AA175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C790-E748-4CAA-8908-ABCC271D8010}" type="datetimeFigureOut">
              <a:rPr lang="ru-RU" smtClean="0"/>
              <a:pPr/>
              <a:t>12.06.2023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D0C3146-7C87-43F8-AE13-088D0593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30B7CA-DA0D-4438-A278-505148B6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7D37-3885-4A15-81A7-9F76F0380B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3055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3873CFA-5192-47FF-954F-E4701D4A8B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07FE38D-1FD7-470C-A174-2A37EF69C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573E3E-D87E-40CF-8C5E-7DDDF178B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C790-E748-4CAA-8908-ABCC271D8010}" type="datetimeFigureOut">
              <a:rPr lang="ru-RU" smtClean="0"/>
              <a:pPr/>
              <a:t>12.06.2023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D8BF32C-6D91-4F74-A552-846922822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E28D82-5421-4FC2-A05A-71A88828E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7D37-3885-4A15-81A7-9F76F0380B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1188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A65249-CEF4-4112-83B0-605BF7289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20E749-9152-476D-8FAB-DAFC0C583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CFFE668-826E-4B7C-9300-9416A4C6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C790-E748-4CAA-8908-ABCC271D8010}" type="datetimeFigureOut">
              <a:rPr lang="ru-RU" smtClean="0"/>
              <a:pPr/>
              <a:t>12.06.2023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8FB30AF-FBE1-4C81-ADD3-4B2C9AFD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0EE84D-27C9-46CA-A3AB-C070E4E0B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7D37-3885-4A15-81A7-9F76F0380B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195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3AF8FA-41C7-47D9-ADCB-533C3AD78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3B07DF6-8E82-446D-A919-9E867C699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D0CD3B-A434-4581-B50E-E30620106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C790-E748-4CAA-8908-ABCC271D8010}" type="datetimeFigureOut">
              <a:rPr lang="ru-RU" smtClean="0"/>
              <a:pPr/>
              <a:t>12.06.2023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8BFE32-9DFB-46F1-81F6-EBC44317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223A70-0FA0-402D-9CBF-A7EB5DE8D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7D37-3885-4A15-81A7-9F76F0380B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53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99BF0E-5226-4305-8B20-927ED838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FAC052-2B54-43A5-A928-5C4CE02E0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BAB29A9-C4BA-4E1A-B012-764D884B2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79D8EF7-DDB2-489C-9DDD-7522913C3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C790-E748-4CAA-8908-ABCC271D8010}" type="datetimeFigureOut">
              <a:rPr lang="ru-RU" smtClean="0"/>
              <a:pPr/>
              <a:t>12.06.2023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8651483-995D-4B01-9BA1-75CCA7D12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A0ED29-B068-4F2E-90BB-3947302F7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7D37-3885-4A15-81A7-9F76F0380B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2310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2B5FD5-2C22-44EA-B273-712E6209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1F3F06-28E8-49C1-A6E0-1F3BE1726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9CF6C9B-039C-4D19-BFD2-8E60E6E4C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2A8279E-737F-4116-A0D1-B1C0995D85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6BC2B04-6471-453F-A689-8D8D72684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1BDCADE-2643-43B6-8E14-BFE7C95D8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C790-E748-4CAA-8908-ABCC271D8010}" type="datetimeFigureOut">
              <a:rPr lang="ru-RU" smtClean="0"/>
              <a:pPr/>
              <a:t>12.06.2023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7006F70-C3B0-4571-A6DC-155FA8FE5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F435B06-A5A7-45D6-82D1-C1E0DBF9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7D37-3885-4A15-81A7-9F76F0380B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201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63B5F0-D4F0-4276-9520-50525D77D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6819352-F0C8-4B65-9344-4408D421F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C790-E748-4CAA-8908-ABCC271D8010}" type="datetimeFigureOut">
              <a:rPr lang="ru-RU" smtClean="0"/>
              <a:pPr/>
              <a:t>12.06.2023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EB5283A-2D88-4F1C-BFCD-AE94CFA9A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685DA43-37CE-4A41-8B86-359263E7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7D37-3885-4A15-81A7-9F76F0380B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11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62704DE-B8CF-47FA-8DA2-070EF5FF9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C790-E748-4CAA-8908-ABCC271D8010}" type="datetimeFigureOut">
              <a:rPr lang="ru-RU" smtClean="0"/>
              <a:pPr/>
              <a:t>12.06.2023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BC0C664-B2CF-41C2-8A40-C5C1F0AC6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52638EE-BD32-42F4-A66D-48767739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7D37-3885-4A15-81A7-9F76F0380B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255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746A34-459B-49EB-8DAD-FEDB82CC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A03366-47BA-40EB-AC09-880708464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AB29966-6E80-46B4-B9B0-26F2F0B00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996605C-1B80-49F7-83B7-0036EDB4C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C790-E748-4CAA-8908-ABCC271D8010}" type="datetimeFigureOut">
              <a:rPr lang="ru-RU" smtClean="0"/>
              <a:pPr/>
              <a:t>12.06.2023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0F20C0F-F530-4403-AB92-6167056C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DF881D0-2836-45F4-BE33-2685EC7F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7D37-3885-4A15-81A7-9F76F0380B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0107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3A0AE2-958C-4FA7-8846-8E5AB07BC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7B7FDA5-5070-4388-AD36-708636E930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D3167BD-D171-412A-A6D2-614F4AC2C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C82F8D1-C97F-4689-9814-9233987F2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C790-E748-4CAA-8908-ABCC271D8010}" type="datetimeFigureOut">
              <a:rPr lang="ru-RU" smtClean="0"/>
              <a:pPr/>
              <a:t>12.06.2023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477B17B-24E7-4C22-BF95-F8F3236A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16406B6-E00A-4DA0-8D8D-3966B219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7D37-3885-4A15-81A7-9F76F0380B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171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B323C3-ECBA-4FBE-9CE5-4896D70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1ED546-7B03-4307-8C18-BF65BBC74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B44920-7662-483E-A32D-EECE82324D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C790-E748-4CAA-8908-ABCC271D8010}" type="datetimeFigureOut">
              <a:rPr lang="ru-RU" smtClean="0"/>
              <a:pPr/>
              <a:t>12.06.2023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A732A9A-0800-448C-AA21-827BB0C06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544C497-296C-46C6-AF2C-8E510844B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77D37-3885-4A15-81A7-9F76F0380B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899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2375A6B-BACC-4D7C-81AA-AD6DE10E01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574"/>
            <a:ext cx="12191999" cy="68294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839EE1-476E-4121-9824-E97417DC1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6045" y="66297"/>
            <a:ext cx="9835299" cy="480473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Смолінський заклад дошкільної освіти №3 «Ромашка»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6E7B800-8236-4B61-B60C-4BA4727C8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6772" y="1897144"/>
            <a:ext cx="4103802" cy="3063712"/>
          </a:xfrm>
        </p:spPr>
        <p:txBody>
          <a:bodyPr>
            <a:normAutofit fontScale="55000" lnSpcReduction="20000"/>
          </a:bodyPr>
          <a:lstStyle/>
          <a:p>
            <a:r>
              <a:rPr lang="uk-UA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«Формування </a:t>
            </a:r>
          </a:p>
          <a:p>
            <a:r>
              <a:rPr lang="uk-UA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лексичної </a:t>
            </a:r>
          </a:p>
          <a:p>
            <a:r>
              <a:rPr lang="uk-UA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компетенції </a:t>
            </a:r>
          </a:p>
          <a:p>
            <a:r>
              <a:rPr lang="uk-UA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дошкільників»</a:t>
            </a:r>
          </a:p>
          <a:p>
            <a:endParaRPr lang="uk-UA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172221C-3771-4FC5-B6C5-7752C523F0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0574" y="848412"/>
            <a:ext cx="4339078" cy="578543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E21062-17EB-433E-AF6D-94420DE5C404}"/>
              </a:ext>
            </a:extLst>
          </p:cNvPr>
          <p:cNvSpPr txBox="1"/>
          <p:nvPr/>
        </p:nvSpPr>
        <p:spPr>
          <a:xfrm>
            <a:off x="4104586" y="5533208"/>
            <a:ext cx="41038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Микитюк Тамара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Олександрівна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662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9A1654-6ED0-466F-9624-D1EFF27BF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9ABA69D-D195-4B1D-91A1-70DC5AAAE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4255" y="76414"/>
            <a:ext cx="9144000" cy="1655762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карти розумових дій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9BA7418-E29D-4F4D-8D42-64AB00E10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47" t="10719" r="8324"/>
          <a:stretch/>
        </p:blipFill>
        <p:spPr>
          <a:xfrm>
            <a:off x="157113" y="518474"/>
            <a:ext cx="4113229" cy="3690594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95001B6-D60C-492A-B7E8-DBBF5F1AD0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77" t="14502" r="14622" b="5378"/>
          <a:stretch/>
        </p:blipFill>
        <p:spPr>
          <a:xfrm>
            <a:off x="7288489" y="603315"/>
            <a:ext cx="4515484" cy="378957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255FB68-BD11-4134-999B-A92268017E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6" t="9716"/>
          <a:stretch/>
        </p:blipFill>
        <p:spPr>
          <a:xfrm>
            <a:off x="3780147" y="3751868"/>
            <a:ext cx="4214567" cy="3000081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104936" y="3009873"/>
            <a:ext cx="1354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Птахи</a:t>
            </a:r>
            <a:endParaRPr lang="uk-UA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8076" y="4275965"/>
            <a:ext cx="198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Птахи наші друзі</a:t>
            </a:r>
            <a:endParaRPr lang="uk-UA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750815" y="4522150"/>
            <a:ext cx="2913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Перелітні і зимуючі птахи</a:t>
            </a:r>
            <a:endParaRPr lang="uk-UA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3415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62498B5-7E56-466F-AEDB-2137C145C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38D51D7-0B7A-4201-AA5E-2A0E74395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1828"/>
            <a:ext cx="9144000" cy="715438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ІКТ на заняттях з розвитку мовлення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70421B-6A57-4330-9AB3-AE9CA7EFB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4216">
            <a:off x="431938" y="976896"/>
            <a:ext cx="5570797" cy="417809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CB4CDD8-6F77-4F1D-9101-09865BA9C65D}"/>
              </a:ext>
            </a:extLst>
          </p:cNvPr>
          <p:cNvSpPr txBox="1"/>
          <p:nvPr/>
        </p:nvSpPr>
        <p:spPr>
          <a:xfrm>
            <a:off x="2519312" y="5421713"/>
            <a:ext cx="8528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Дидактична гра “ Зберемо чарівну квітку”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ACCBE6E-FF39-46C3-A7F4-0AF71490D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90116">
            <a:off x="6624988" y="905625"/>
            <a:ext cx="4813955" cy="3610466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00985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ED01B0-4469-4F0A-A5C6-FE5CB0E1D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23CEDE-DB34-4651-9982-7C2F8BACF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465" y="205774"/>
            <a:ext cx="9043448" cy="631022"/>
          </a:xfrm>
        </p:spPr>
        <p:txBody>
          <a:bodyPr>
            <a:no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Прогулянка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92C93B4-DCFB-4FA7-8671-004B2599A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03661">
            <a:off x="351290" y="458883"/>
            <a:ext cx="3395732" cy="254679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33D6AF7-89E1-407D-B6E5-37A0899E328E}"/>
              </a:ext>
            </a:extLst>
          </p:cNvPr>
          <p:cNvSpPr txBox="1"/>
          <p:nvPr/>
        </p:nvSpPr>
        <p:spPr>
          <a:xfrm rot="20675834">
            <a:off x="1397308" y="2863462"/>
            <a:ext cx="26144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“Казочка про дощ”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176E8C7-81FA-4C85-AA60-1D435CAA6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59068">
            <a:off x="8000273" y="317814"/>
            <a:ext cx="3439934" cy="257995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A31724-12C0-4E97-A3D4-38B695B5EE12}"/>
              </a:ext>
            </a:extLst>
          </p:cNvPr>
          <p:cNvSpPr txBox="1"/>
          <p:nvPr/>
        </p:nvSpPr>
        <p:spPr>
          <a:xfrm rot="21065644">
            <a:off x="7521688" y="2828184"/>
            <a:ext cx="5537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Дидактична гра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ru-RU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“З якого дерева листочок</a:t>
            </a:r>
            <a:r>
              <a:rPr lang="uk-UA" altLang="ru-RU" b="1" dirty="0">
                <a:solidFill>
                  <a:srgbClr val="CC00FF"/>
                </a:solidFill>
              </a:rPr>
              <a:t>”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B683D56-DC0C-4547-954A-24447B4D24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41139">
            <a:off x="2532810" y="3044467"/>
            <a:ext cx="2456460" cy="327528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83B641C-98CF-47B1-9B54-6B0DB81DCF3B}"/>
              </a:ext>
            </a:extLst>
          </p:cNvPr>
          <p:cNvSpPr txBox="1"/>
          <p:nvPr/>
        </p:nvSpPr>
        <p:spPr>
          <a:xfrm rot="20675632">
            <a:off x="3253242" y="6043746"/>
            <a:ext cx="31003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Чистомовка “Їжачок”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A9B5B46-9B14-47FF-BF2C-6874D7D04D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48912">
            <a:off x="5732401" y="1982575"/>
            <a:ext cx="2314085" cy="3085446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70118E3-702D-4748-9107-AFE839DFD0B0}"/>
              </a:ext>
            </a:extLst>
          </p:cNvPr>
          <p:cNvSpPr txBox="1"/>
          <p:nvPr/>
        </p:nvSpPr>
        <p:spPr>
          <a:xfrm rot="20617544">
            <a:off x="6046705" y="4882236"/>
            <a:ext cx="3948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Дидактична гра “Зайчик який?”</a:t>
            </a:r>
          </a:p>
        </p:txBody>
      </p:sp>
    </p:spTree>
    <p:extLst>
      <p:ext uri="{BB962C8B-B14F-4D97-AF65-F5344CB8AC3E}">
        <p14:creationId xmlns:p14="http://schemas.microsoft.com/office/powerpoint/2010/main" xmlns="" val="2244523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B374B8-8DF1-4B95-99A7-E39E8DE6B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D21028B-BBA4-4C06-BF23-0B82CB368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0453" y="414780"/>
            <a:ext cx="9411093" cy="1054803"/>
          </a:xfrm>
        </p:spPr>
        <p:txBody>
          <a:bodyPr>
            <a:no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комплексного підходу для формування лексичної компетентності дошкільників за допомогою дидактичних ігор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5ADD428-BADB-4512-A042-93D4E940B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546" y="1758778"/>
            <a:ext cx="4914506" cy="368588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365C6E-8E51-4EF3-9099-B859086A2421}"/>
              </a:ext>
            </a:extLst>
          </p:cNvPr>
          <p:cNvSpPr txBox="1"/>
          <p:nvPr/>
        </p:nvSpPr>
        <p:spPr>
          <a:xfrm>
            <a:off x="3294602" y="5624863"/>
            <a:ext cx="5764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Дидактична гра “Він, вона, воно, вони”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4F893A3-3EC2-4FB9-B67A-703DACA84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1946" y="1758778"/>
            <a:ext cx="4914508" cy="368588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42852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04BBDC-751B-4EA5-A7BE-88A5B30D7B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EE473F0-C01E-4A45-9AAC-DEBCFB28F1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157A9D-93E0-4BB2-9FF7-B8D82E87E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14" y="0"/>
            <a:ext cx="12116586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EE5B2D-E8DD-4026-8F76-486A6D86A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665" y="168771"/>
            <a:ext cx="4345758" cy="3259319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659F07-1CDC-4FBB-A818-8D4F58436D77}"/>
              </a:ext>
            </a:extLst>
          </p:cNvPr>
          <p:cNvSpPr txBox="1"/>
          <p:nvPr/>
        </p:nvSpPr>
        <p:spPr>
          <a:xfrm>
            <a:off x="634738" y="3495062"/>
            <a:ext cx="366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Дидактична гра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“Четвертий зайвий”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1D0B7F3-2E42-4280-80B9-C174C24474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66" r="19328"/>
          <a:stretch/>
        </p:blipFill>
        <p:spPr>
          <a:xfrm rot="399478">
            <a:off x="7871381" y="233134"/>
            <a:ext cx="4062954" cy="319685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3A3E69-0BCE-42C6-9C99-486511D3B9A2}"/>
              </a:ext>
            </a:extLst>
          </p:cNvPr>
          <p:cNvSpPr txBox="1"/>
          <p:nvPr/>
        </p:nvSpPr>
        <p:spPr>
          <a:xfrm rot="390976">
            <a:off x="7999473" y="3415964"/>
            <a:ext cx="3494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Дидактична гра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“Запитання - відповідь”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24BE6CA-0176-4811-B1EC-D682C11A8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34247">
            <a:off x="4118087" y="3264845"/>
            <a:ext cx="3918408" cy="2938806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E21D8F-5B82-4F5B-BD97-66F98853D124}"/>
              </a:ext>
            </a:extLst>
          </p:cNvPr>
          <p:cNvSpPr txBox="1"/>
          <p:nvPr/>
        </p:nvSpPr>
        <p:spPr>
          <a:xfrm rot="20740704">
            <a:off x="4831246" y="6068579"/>
            <a:ext cx="3862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Дидактична гра “Скажи навпаки»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035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C59D52-4FBF-487E-B866-5F40618DD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FA14EE9-6774-4057-8ACC-FBB5821A9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30598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з бібліотекаркою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F5EFB4C-D6E1-4EAB-8804-528FD86C2D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17"/>
          <a:stretch/>
        </p:blipFill>
        <p:spPr>
          <a:xfrm>
            <a:off x="5860046" y="3171621"/>
            <a:ext cx="6146300" cy="35209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1898AA4-4377-463D-A9F3-626B32780B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749"/>
          <a:stretch/>
        </p:blipFill>
        <p:spPr>
          <a:xfrm>
            <a:off x="337007" y="630598"/>
            <a:ext cx="6357886" cy="3051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3F4748-81AC-4585-8535-8482C2EDA7D3}"/>
              </a:ext>
            </a:extLst>
          </p:cNvPr>
          <p:cNvSpPr txBox="1"/>
          <p:nvPr/>
        </p:nvSpPr>
        <p:spPr>
          <a:xfrm>
            <a:off x="370002" y="4148855"/>
            <a:ext cx="61698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Бесіда «Де живуть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книги?»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B09B812-C2EF-4A02-8E0B-990BB492A0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596" y="45961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2624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53D2E3-6E29-4903-8F27-FC0B095B8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852"/>
            <a:ext cx="12192001" cy="6858001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DDD2DD7-1855-48FA-8F04-57E5B8C20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6123" y="151827"/>
            <a:ext cx="8939753" cy="687159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Активізація словника дітей словами предметами українського національного побуту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BBDC34-B6C9-4044-B587-33DF99CEF5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93" r="271" b="14640"/>
          <a:stretch/>
        </p:blipFill>
        <p:spPr>
          <a:xfrm rot="21053686">
            <a:off x="323827" y="1427043"/>
            <a:ext cx="3894644" cy="3414057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849FF83-C26D-42C7-BCA7-BCD393FEEF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58" r="271" b="19038"/>
          <a:stretch/>
        </p:blipFill>
        <p:spPr>
          <a:xfrm rot="690358">
            <a:off x="8171861" y="1773293"/>
            <a:ext cx="3670562" cy="327833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9910D9B-5FD7-40E7-AE88-A8EF92B4AE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89"/>
          <a:stretch/>
        </p:blipFill>
        <p:spPr>
          <a:xfrm>
            <a:off x="4605232" y="1206380"/>
            <a:ext cx="3105935" cy="4854283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0CF6E5-E39F-43D0-9CAB-F8ABF945733E}"/>
              </a:ext>
            </a:extLst>
          </p:cNvPr>
          <p:cNvSpPr txBox="1"/>
          <p:nvPr/>
        </p:nvSpPr>
        <p:spPr>
          <a:xfrm rot="703927">
            <a:off x="7792728" y="5476806"/>
            <a:ext cx="6169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«Українські національні страви»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687D8DF-3C34-43F0-A15F-FAD377737F08}"/>
              </a:ext>
            </a:extLst>
          </p:cNvPr>
          <p:cNvSpPr txBox="1"/>
          <p:nvPr/>
        </p:nvSpPr>
        <p:spPr>
          <a:xfrm rot="20929885">
            <a:off x="1641864" y="4916689"/>
            <a:ext cx="2429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«Українська хата»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B2AAA05-6B3A-4ADE-9D8F-AA3F2332A6E1}"/>
              </a:ext>
            </a:extLst>
          </p:cNvPr>
          <p:cNvSpPr txBox="1"/>
          <p:nvPr/>
        </p:nvSpPr>
        <p:spPr>
          <a:xfrm>
            <a:off x="5141827" y="6191224"/>
            <a:ext cx="2220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подвір’ї»</a:t>
            </a:r>
          </a:p>
        </p:txBody>
      </p:sp>
    </p:spTree>
    <p:extLst>
      <p:ext uri="{BB962C8B-B14F-4D97-AF65-F5344CB8AC3E}">
        <p14:creationId xmlns:p14="http://schemas.microsoft.com/office/powerpoint/2010/main" xmlns="" val="2824278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ACD0161-DCF3-4041-93A9-A0CCB3204D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EB56C78-0476-4DB4-BBFA-76EDE1085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988" y="180108"/>
            <a:ext cx="9144000" cy="649451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рухливих ігор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92A8ABC-A5A3-48DF-B0F6-2B6E35EAB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108" y="1009667"/>
            <a:ext cx="5652941" cy="423970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761DDA-8CB6-4C0C-8933-AD2F6830D21A}"/>
              </a:ext>
            </a:extLst>
          </p:cNvPr>
          <p:cNvSpPr txBox="1"/>
          <p:nvPr/>
        </p:nvSpPr>
        <p:spPr>
          <a:xfrm>
            <a:off x="907331" y="5429481"/>
            <a:ext cx="6169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Рухлива гра «Піднеси руки»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1C79E2D-F013-488A-B2AE-FA4454261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398" y="2678570"/>
            <a:ext cx="5332429" cy="399932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3D09C9E-AB8A-450A-9A9E-486501898FA1}"/>
              </a:ext>
            </a:extLst>
          </p:cNvPr>
          <p:cNvSpPr txBox="1"/>
          <p:nvPr/>
        </p:nvSpPr>
        <p:spPr>
          <a:xfrm>
            <a:off x="6883924" y="1619383"/>
            <a:ext cx="6169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Рухлива гра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«Я веселий чарівник »</a:t>
            </a:r>
          </a:p>
        </p:txBody>
      </p:sp>
    </p:spTree>
    <p:extLst>
      <p:ext uri="{BB962C8B-B14F-4D97-AF65-F5344CB8AC3E}">
        <p14:creationId xmlns:p14="http://schemas.microsoft.com/office/powerpoint/2010/main" xmlns="" val="362823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1617392291_2-p-oboi-fon-dlya-prezentatsii-priroda-2">
            <a:extLst>
              <a:ext uri="{FF2B5EF4-FFF2-40B4-BE49-F238E27FC236}">
                <a16:creationId xmlns:a16="http://schemas.microsoft.com/office/drawing/2014/main" xmlns="" id="{4664B5F9-E5D5-495E-92E2-4A2206AB4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9043313-4B21-420D-BC8F-1C341070A8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672"/>
          <a:stretch/>
        </p:blipFill>
        <p:spPr>
          <a:xfrm rot="20238359">
            <a:off x="433175" y="1013466"/>
            <a:ext cx="5374231" cy="277696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811F3C8-8C9C-4E45-B6BC-EF7631639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604" b="6393"/>
          <a:stretch/>
        </p:blipFill>
        <p:spPr>
          <a:xfrm rot="20158760">
            <a:off x="5290238" y="2385580"/>
            <a:ext cx="6280931" cy="325054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E983925-B71B-4961-8A96-B99421FB69EA}"/>
              </a:ext>
            </a:extLst>
          </p:cNvPr>
          <p:cNvSpPr txBox="1"/>
          <p:nvPr/>
        </p:nvSpPr>
        <p:spPr>
          <a:xfrm rot="20235777">
            <a:off x="1565554" y="3617984"/>
            <a:ext cx="46130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Рухлива гра “ З купинки на купинку”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92B3E8-2210-4109-A676-B6C9FA82E667}"/>
              </a:ext>
            </a:extLst>
          </p:cNvPr>
          <p:cNvSpPr txBox="1"/>
          <p:nvPr/>
        </p:nvSpPr>
        <p:spPr>
          <a:xfrm rot="20116606">
            <a:off x="7561546" y="5488849"/>
            <a:ext cx="350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Рухлива гра “Зайці та вовк»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A82BB724-9F5C-43F2-B90F-D1E80FF285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7324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9FBF04-FD2F-4E30-B71E-5EB5BA5D4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6A00D11-B92C-48F1-A081-590AF07BD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03694"/>
            <a:ext cx="10438615" cy="1872733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 словника за допомогою образних виразів </a:t>
            </a:r>
          </a:p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 художніх творів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9B639E-8816-4159-B4E7-EA8C7F8AC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8809" y="2276572"/>
            <a:ext cx="5015060" cy="376129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91AD9D3-F9C2-40BC-8CC7-678E9FEF6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535" y="622169"/>
            <a:ext cx="3531909" cy="264893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EAA1911-6DDD-45DD-9D38-128729B5E2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" t="8496" r="4364" b="9821"/>
          <a:stretch/>
        </p:blipFill>
        <p:spPr>
          <a:xfrm>
            <a:off x="8125906" y="4157220"/>
            <a:ext cx="3836709" cy="246982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B615BD-99FB-4BFE-85B7-430657BC6CC7}"/>
              </a:ext>
            </a:extLst>
          </p:cNvPr>
          <p:cNvSpPr txBox="1"/>
          <p:nvPr/>
        </p:nvSpPr>
        <p:spPr>
          <a:xfrm>
            <a:off x="4374037" y="6188524"/>
            <a:ext cx="2309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Казка «Рукавичка»</a:t>
            </a:r>
          </a:p>
        </p:txBody>
      </p:sp>
    </p:spTree>
    <p:extLst>
      <p:ext uri="{BB962C8B-B14F-4D97-AF65-F5344CB8AC3E}">
        <p14:creationId xmlns:p14="http://schemas.microsoft.com/office/powerpoint/2010/main" xmlns="" val="684515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4CB747E-189A-48D7-9202-0AECB53E2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9EA197-F5C4-4F9A-A5EE-D64F147C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618402" cy="1510808"/>
          </a:xfrm>
        </p:spPr>
        <p:txBody>
          <a:bodyPr>
            <a:no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відмінна риса:</a:t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любов до дітей,</a:t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вимогливість до себе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BEE6F8-F2B5-43FA-B774-27AF5B84524E}"/>
              </a:ext>
            </a:extLst>
          </p:cNvPr>
          <p:cNvSpPr txBox="1"/>
          <p:nvPr/>
        </p:nvSpPr>
        <p:spPr>
          <a:xfrm>
            <a:off x="5184742" y="2499443"/>
            <a:ext cx="687921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кредо :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«Щоб бути гарним вихователем, потрібно любити те, що викладаєш,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любити тих, кого виховуєш»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В.Ключевський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008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57800A-D377-42B6-BA75-0B740F78C2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547" y="0"/>
            <a:ext cx="12069453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4D5447B-6842-4D18-B275-7F8C9E91A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4927" y="0"/>
            <a:ext cx="7874525" cy="1655762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 рольові ігри.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35BD67F-092D-4F6D-AD78-1FC1ABE242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15" t="12485" r="5154" b="2622"/>
          <a:stretch/>
        </p:blipFill>
        <p:spPr>
          <a:xfrm>
            <a:off x="838986" y="584462"/>
            <a:ext cx="2300140" cy="320511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6BD02A-09BC-4DBF-878F-DB73C647199E}"/>
              </a:ext>
            </a:extLst>
          </p:cNvPr>
          <p:cNvSpPr txBox="1"/>
          <p:nvPr/>
        </p:nvSpPr>
        <p:spPr>
          <a:xfrm>
            <a:off x="1548353" y="3789576"/>
            <a:ext cx="1496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«Лікарня»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14BB7CE-8B3F-4DBF-AC71-37ECFF38EB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97" r="5521"/>
          <a:stretch/>
        </p:blipFill>
        <p:spPr>
          <a:xfrm>
            <a:off x="3754225" y="2735630"/>
            <a:ext cx="4355181" cy="304250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4D0478-F13E-4B6F-879E-4DD1D89A6F37}"/>
              </a:ext>
            </a:extLst>
          </p:cNvPr>
          <p:cNvSpPr txBox="1"/>
          <p:nvPr/>
        </p:nvSpPr>
        <p:spPr>
          <a:xfrm>
            <a:off x="5006419" y="5948733"/>
            <a:ext cx="1674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«Перукарня»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A52194-CCB0-461F-B0E8-9C92F493E5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5207" y="699684"/>
            <a:ext cx="2728863" cy="363848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9B503C5-D2BD-44DA-9A39-645F9E952766}"/>
              </a:ext>
            </a:extLst>
          </p:cNvPr>
          <p:cNvSpPr txBox="1"/>
          <p:nvPr/>
        </p:nvSpPr>
        <p:spPr>
          <a:xfrm>
            <a:off x="9844041" y="4338168"/>
            <a:ext cx="1623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«Сім</a:t>
            </a:r>
            <a:r>
              <a:rPr lang="en-US" alt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ru-RU" sz="1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я»</a:t>
            </a:r>
          </a:p>
        </p:txBody>
      </p:sp>
    </p:spTree>
    <p:extLst>
      <p:ext uri="{BB962C8B-B14F-4D97-AF65-F5344CB8AC3E}">
        <p14:creationId xmlns:p14="http://schemas.microsoft.com/office/powerpoint/2010/main" xmlns="" val="2589335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0E2645-3DF0-4153-8FA5-DA007D6034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9F90C9E-8D14-4FC1-86C2-A59707D27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6096"/>
            <a:ext cx="9144000" cy="856840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Пізнання навколишнього світу.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1832E8-8D21-4EDE-A7FF-0DDE7DF513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70" y="864909"/>
            <a:ext cx="4572000" cy="3429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F4CB61B-357E-4FBE-93D0-A5B6BE2E6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4896" y="1102936"/>
            <a:ext cx="2895207" cy="3860276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8331228-DDFA-4110-B958-86FD37FA36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8447" y="2663071"/>
            <a:ext cx="2895208" cy="386027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802567" y="4416642"/>
            <a:ext cx="3248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 “</a:t>
            </a:r>
            <a: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 </a:t>
            </a:r>
            <a:r>
              <a:rPr lang="uk-UA" alt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грунту”</a:t>
            </a:r>
            <a:endParaRPr lang="uk-UA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0107" y="5120027"/>
            <a:ext cx="3246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Бесіда </a:t>
            </a:r>
            <a:r>
              <a:rPr lang="uk-UA" alt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“Наш</a:t>
            </a:r>
            <a: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 </a:t>
            </a:r>
            <a:r>
              <a:rPr lang="uk-UA" alt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світлофор”</a:t>
            </a:r>
            <a:endParaRPr lang="uk-UA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73553" y="2025134"/>
            <a:ext cx="2564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Вітаміни на підвіконні</a:t>
            </a:r>
            <a:endParaRPr lang="uk-UA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37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646B58-E552-4FD3-B709-5E646FA612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12A9931-E476-4701-8F24-F02DF18D9F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6ED6B72-3231-42B1-8365-B3B9D600A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53908">
            <a:off x="632477" y="501072"/>
            <a:ext cx="4099777" cy="546636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A382A84-A67A-4018-9958-CFB65E06E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83665">
            <a:off x="7641324" y="434750"/>
            <a:ext cx="4095606" cy="546080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CE1EBA6-0564-4D9A-A58C-A0B811163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6948" y="3235492"/>
            <a:ext cx="4099776" cy="307483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7" name="Прямоугольник 6"/>
          <p:cNvSpPr/>
          <p:nvPr/>
        </p:nvSpPr>
        <p:spPr>
          <a:xfrm rot="20723418">
            <a:off x="6362" y="302002"/>
            <a:ext cx="2862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країні ображених речей</a:t>
            </a:r>
            <a:endParaRPr lang="uk-UA" alt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02261" y="6339227"/>
            <a:ext cx="3494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 рольова гра </a:t>
            </a:r>
            <a:r>
              <a:rPr lang="uk-UA" alt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“Сім’я”</a:t>
            </a:r>
            <a:endParaRPr lang="uk-UA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722355">
            <a:off x="8326481" y="536304"/>
            <a:ext cx="2994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 “ Д</a:t>
            </a:r>
            <a:r>
              <a:rPr lang="uk-UA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опоможемо </a:t>
            </a:r>
            <a:r>
              <a:rPr lang="uk-UA" alt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їжачку”</a:t>
            </a:r>
            <a:endParaRPr lang="uk-UA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6402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6CA289-AD92-4573-A9B6-486A80A07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712" y="24582"/>
            <a:ext cx="12191999" cy="684898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7B52A1D-62EB-4063-89C4-96A776CF34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315DEE6-CBA8-4133-ACBE-3B5C467448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76"/>
          <a:stretch/>
        </p:blipFill>
        <p:spPr>
          <a:xfrm>
            <a:off x="152793" y="196354"/>
            <a:ext cx="4053525" cy="357982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76B3008-ABE5-49A7-8979-C7703AB51A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901"/>
          <a:stretch/>
        </p:blipFill>
        <p:spPr>
          <a:xfrm>
            <a:off x="3855564" y="1494566"/>
            <a:ext cx="4130120" cy="386886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5D7F753-AEC4-42D7-B830-E55C4A847D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188" y="3774257"/>
            <a:ext cx="3956115" cy="296708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4354661" y="184611"/>
            <a:ext cx="76263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Збагачення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лексичного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запасу </a:t>
            </a:r>
            <a:r>
              <a:rPr lang="ru-RU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</a:p>
          <a:p>
            <a:pPr>
              <a:spcBef>
                <a:spcPct val="0"/>
              </a:spcBef>
            </a:pP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конструктивно- </a:t>
            </a:r>
            <a:r>
              <a:rPr lang="ru-RU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будівельних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іграх</a:t>
            </a: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alt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457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66CE755-FE65-4F28-9B24-2ACB8BC56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908"/>
            <a:ext cx="12192000" cy="6885908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91AC96D-100E-4E82-AA96-CAD7BF26E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7396" y="738554"/>
            <a:ext cx="4679926" cy="617655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батьками.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86B7B4-41B9-4EE9-8301-BF97065853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30" t="18419" r="32335" b="48898"/>
          <a:stretch/>
        </p:blipFill>
        <p:spPr>
          <a:xfrm>
            <a:off x="401845" y="1348999"/>
            <a:ext cx="2894031" cy="381186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44B5F8B-EADB-4B0F-A83F-2CD346E1BC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57" t="20069" r="35236" b="49606"/>
          <a:stretch/>
        </p:blipFill>
        <p:spPr>
          <a:xfrm>
            <a:off x="3860155" y="1954851"/>
            <a:ext cx="2526384" cy="308024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ABA7E27-39A5-41D3-913B-07EAA18706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70" t="47430" r="35444" b="40918"/>
          <a:stretch/>
        </p:blipFill>
        <p:spPr>
          <a:xfrm>
            <a:off x="6723848" y="501189"/>
            <a:ext cx="5015060" cy="2507533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698764B-5186-4AC4-9717-CE807FCC2A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93" t="31203" r="24167" b="58794"/>
          <a:stretch/>
        </p:blipFill>
        <p:spPr>
          <a:xfrm>
            <a:off x="6837133" y="3646377"/>
            <a:ext cx="4835380" cy="204462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3926C1-B149-4CEB-A862-317543D87490}"/>
              </a:ext>
            </a:extLst>
          </p:cNvPr>
          <p:cNvSpPr txBox="1"/>
          <p:nvPr/>
        </p:nvSpPr>
        <p:spPr>
          <a:xfrm>
            <a:off x="7625922" y="3148936"/>
            <a:ext cx="3761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 “ Хто зверху”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7C916F4-873E-491F-9EDC-499463225DC4}"/>
              </a:ext>
            </a:extLst>
          </p:cNvPr>
          <p:cNvSpPr txBox="1"/>
          <p:nvPr/>
        </p:nvSpPr>
        <p:spPr>
          <a:xfrm>
            <a:off x="225998" y="5782223"/>
            <a:ext cx="67118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 – роздум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«Плюси і мінуси </a:t>
            </a:r>
            <a:r>
              <a:rPr lang="uk-UA" alt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інтернета</a:t>
            </a:r>
            <a:r>
              <a:rPr lang="uk-UA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047430" y="5823411"/>
            <a:ext cx="2405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Перегляд презентації</a:t>
            </a:r>
            <a:endParaRPr lang="uk-UA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370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3C0AB9C-5F07-47BE-8A9D-1F459E04B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1AB2E14-631A-4216-AD12-18C23D727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5995" y="1342140"/>
            <a:ext cx="10510887" cy="551586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Досягнення: </a:t>
            </a:r>
          </a:p>
          <a:p>
            <a:pPr algn="l">
              <a:lnSpc>
                <a:spcPct val="150000"/>
              </a:lnSpc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-розуміють і вживають слова всіх частин мови;</a:t>
            </a:r>
          </a:p>
          <a:p>
            <a:pPr algn="l">
              <a:lnSpc>
                <a:spcPct val="150000"/>
              </a:lnSpc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-розуміють значення та смислові відтінки слів;</a:t>
            </a:r>
          </a:p>
          <a:p>
            <a:pPr algn="l">
              <a:lnSpc>
                <a:spcPct val="150000"/>
              </a:lnSpc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-вживають узагальнюючі слова;</a:t>
            </a:r>
          </a:p>
          <a:p>
            <a:pPr algn="l">
              <a:lnSpc>
                <a:spcPct val="150000"/>
              </a:lnSpc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-користуються словами, що означають якості та властивості предметів;</a:t>
            </a:r>
          </a:p>
          <a:p>
            <a:pPr algn="l">
              <a:lnSpc>
                <a:spcPct val="150000"/>
              </a:lnSpc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-вміють підбирати синоніми, антоніми;</a:t>
            </a:r>
          </a:p>
          <a:p>
            <a:pPr algn="l">
              <a:lnSpc>
                <a:spcPct val="150000"/>
              </a:lnSpc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-використовують слова відповідно до контексту висловлювання.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560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924B608-5377-4DD7-B5DF-9CB374DAE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6A88E30-F85E-4033-8086-42E4E881F8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2598" y="2703136"/>
            <a:ext cx="9144000" cy="1655762"/>
          </a:xfrm>
        </p:spPr>
        <p:txBody>
          <a:bodyPr>
            <a:normAutofit/>
          </a:bodyPr>
          <a:lstStyle/>
          <a:p>
            <a:r>
              <a:rPr lang="uk-UA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увагу!!!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4822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DF8815-DCE7-4BB5-B902-131FE3C21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1FD8DB2-0217-4512-9838-43C406836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4656" y="1176492"/>
            <a:ext cx="10689995" cy="4505013"/>
          </a:xfrm>
        </p:spPr>
        <p:txBody>
          <a:bodyPr>
            <a:normAutofit/>
          </a:bodyPr>
          <a:lstStyle/>
          <a:p>
            <a:pPr algn="l">
              <a:lnSpc>
                <a:spcPct val="160000"/>
              </a:lnSpc>
            </a:pP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Лексична компетентність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наявність певного запасу слів у межах вікового періоду, адекватне використання лексем, доречне вживання образних виразів, приказок, прислів'їв, фразеологічних зворотів.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61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6CFE9E-716A-4CF6-ADD8-DBCB9D73A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91656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E44A4DC-3975-4182-B238-9F426544E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949" y="1734532"/>
            <a:ext cx="8281451" cy="364817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uk-UA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проблеми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 в тому, що в реальній педагогічній практиці наявним є протиріччя між необхідністю формування лексичної компетентності в дитини відповідно до вікових особливостей та наявними знаннями, уміннями та навичками.</a:t>
            </a:r>
          </a:p>
          <a:p>
            <a:pPr algn="l"/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6834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57499C-694C-4930-8917-352DBBB6E3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721FBE7-65C0-4EDB-B5A6-DFED0523F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767" y="1112362"/>
            <a:ext cx="11576115" cy="4845377"/>
          </a:xfrm>
        </p:spPr>
        <p:txBody>
          <a:bodyPr>
            <a:normAutofit lnSpcReduction="10000"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</a:p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-вчити правильно розуміти лексичне значення слів; </a:t>
            </a:r>
          </a:p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-знайомити дітей з антонімами, омонімами, синонімами;</a:t>
            </a:r>
          </a:p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-збагачувати лексичний запас дітей словами – назвами предметів, дій, ознак;</a:t>
            </a:r>
          </a:p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-формувати вміння правильно розуміти лексичне значення слів;</a:t>
            </a:r>
          </a:p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-розширити знання і розуміння багатозначних слів;</a:t>
            </a:r>
          </a:p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-розвивати інтерес до знайомих та малознайомих слів ;</a:t>
            </a:r>
          </a:p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-виховувати у дітей стилістичне чуття (де і як вживати слова).</a:t>
            </a:r>
          </a:p>
        </p:txBody>
      </p:sp>
    </p:spTree>
    <p:extLst>
      <p:ext uri="{BB962C8B-B14F-4D97-AF65-F5344CB8AC3E}">
        <p14:creationId xmlns:p14="http://schemas.microsoft.com/office/powerpoint/2010/main" xmlns="" val="1659763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EA3E79-2E0E-4A3D-8B52-575DB0E3B9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4E7FA60-6A70-4F51-9DC6-113F69582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2792" y="0"/>
            <a:ext cx="9144000" cy="678730"/>
          </a:xfrm>
        </p:spPr>
        <p:txBody>
          <a:bodyPr>
            <a:normAutofit/>
          </a:bodyPr>
          <a:lstStyle/>
          <a:p>
            <a:r>
              <a:rPr lang="uk-UA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Предметно-навчальне обладнання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F224459-D4E1-46A3-B068-040904E95F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97" t="2199" r="16765" b="4879"/>
          <a:stretch/>
        </p:blipFill>
        <p:spPr>
          <a:xfrm rot="15274577">
            <a:off x="1459364" y="200246"/>
            <a:ext cx="1864418" cy="444746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A706842-A299-4372-B5AA-C22257F706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01" r="3780" b="55601"/>
          <a:stretch/>
        </p:blipFill>
        <p:spPr>
          <a:xfrm>
            <a:off x="1250622" y="4423018"/>
            <a:ext cx="8798351" cy="189950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B36AB59-BC72-4FF7-8313-2E9551B1E7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46" r="9030" b="5713"/>
          <a:stretch/>
        </p:blipFill>
        <p:spPr>
          <a:xfrm rot="17433571">
            <a:off x="8889308" y="458292"/>
            <a:ext cx="2016624" cy="421665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EBAB76E-C149-4A53-9A8C-EC1D5F53FD9D}"/>
              </a:ext>
            </a:extLst>
          </p:cNvPr>
          <p:cNvSpPr txBox="1"/>
          <p:nvPr/>
        </p:nvSpPr>
        <p:spPr>
          <a:xfrm rot="20666314">
            <a:off x="1677503" y="3299215"/>
            <a:ext cx="21389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Дидактичні ігри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AE288F8-6331-4351-AB0A-82D4C3C44444}"/>
              </a:ext>
            </a:extLst>
          </p:cNvPr>
          <p:cNvSpPr txBox="1"/>
          <p:nvPr/>
        </p:nvSpPr>
        <p:spPr>
          <a:xfrm>
            <a:off x="5211752" y="3845195"/>
            <a:ext cx="41124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Опорні схеми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E1EB6F3-1771-4EB7-9495-BCF145780C12}"/>
              </a:ext>
            </a:extLst>
          </p:cNvPr>
          <p:cNvSpPr txBox="1"/>
          <p:nvPr/>
        </p:nvSpPr>
        <p:spPr>
          <a:xfrm rot="1082105">
            <a:off x="8468853" y="3533725"/>
            <a:ext cx="17015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Піктограми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24AB66D-9C54-4505-9E01-EBCA453DBAD3}"/>
              </a:ext>
            </a:extLst>
          </p:cNvPr>
          <p:cNvSpPr txBox="1"/>
          <p:nvPr/>
        </p:nvSpPr>
        <p:spPr>
          <a:xfrm>
            <a:off x="3099062" y="6310906"/>
            <a:ext cx="61792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віршів за опорними картинками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13BFAB3-7B17-4001-BDE0-268817F2B2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51" t="11105" r="1920" b="48111"/>
          <a:stretch/>
        </p:blipFill>
        <p:spPr>
          <a:xfrm>
            <a:off x="4657841" y="970739"/>
            <a:ext cx="3159550" cy="2796968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169655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BA1962-C1E8-41D3-BDB1-F94B2C6CE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459CD8D-D0E2-4079-B455-91537C419B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438" t="2725" b="1526"/>
          <a:stretch/>
        </p:blipFill>
        <p:spPr>
          <a:xfrm rot="16200000">
            <a:off x="886427" y="-518829"/>
            <a:ext cx="2901453" cy="4120892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7B264CF-4CF8-4A00-8BB7-9A01BCF5F0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4" t="962" r="2233" b="16702"/>
          <a:stretch/>
        </p:blipFill>
        <p:spPr>
          <a:xfrm>
            <a:off x="6726511" y="85595"/>
            <a:ext cx="5382315" cy="347040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12D7D94-A617-43CA-A576-55756DBE2B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4" t="1225" r="7413"/>
          <a:stretch/>
        </p:blipFill>
        <p:spPr>
          <a:xfrm rot="5400000">
            <a:off x="1098358" y="2637743"/>
            <a:ext cx="3151137" cy="457485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A5073B1-C81A-4374-A2D8-7D000EACDADE}"/>
              </a:ext>
            </a:extLst>
          </p:cNvPr>
          <p:cNvSpPr txBox="1"/>
          <p:nvPr/>
        </p:nvSpPr>
        <p:spPr>
          <a:xfrm>
            <a:off x="1315523" y="2604605"/>
            <a:ext cx="2043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Мнемотаблиці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612E7B-BFC2-476E-AE72-9077252B1F4F}"/>
              </a:ext>
            </a:extLst>
          </p:cNvPr>
          <p:cNvSpPr txBox="1"/>
          <p:nvPr/>
        </p:nvSpPr>
        <p:spPr>
          <a:xfrm>
            <a:off x="8229600" y="3612471"/>
            <a:ext cx="2751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Коректурна таблиця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C6D1625-5301-47AF-9B45-D71F0F717786}"/>
              </a:ext>
            </a:extLst>
          </p:cNvPr>
          <p:cNvSpPr txBox="1"/>
          <p:nvPr/>
        </p:nvSpPr>
        <p:spPr>
          <a:xfrm>
            <a:off x="1218415" y="6079205"/>
            <a:ext cx="2618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Художня література</a:t>
            </a:r>
          </a:p>
        </p:txBody>
      </p:sp>
    </p:spTree>
    <p:extLst>
      <p:ext uri="{BB962C8B-B14F-4D97-AF65-F5344CB8AC3E}">
        <p14:creationId xmlns:p14="http://schemas.microsoft.com/office/powerpoint/2010/main" xmlns="" val="3001328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C58776-5B50-4342-B34B-B9F916019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8706"/>
            <a:ext cx="12192000" cy="6896706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9F6D8F7-7DE9-40C6-91E9-F3906F743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6037" y="208389"/>
            <a:ext cx="9144000" cy="536329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коректурних таблиць на заняттях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F1585DB-4101-4F1B-94D3-FA120B10FB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68" r="184" b="20185"/>
          <a:stretch/>
        </p:blipFill>
        <p:spPr>
          <a:xfrm>
            <a:off x="131975" y="744718"/>
            <a:ext cx="4224512" cy="203618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F204AAB-6BC2-4706-873C-32F360B4D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1929" y="2040905"/>
            <a:ext cx="4823381" cy="3617536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F3BF55A-6AC6-447F-B0C5-7887CA5F3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7623" y="3694307"/>
            <a:ext cx="3940405" cy="295530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16564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79CF143-A227-493E-BE23-1B3A039649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411" y="-32994"/>
            <a:ext cx="12386821" cy="692398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FDFF889-89CF-4393-A392-41CEBE055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0528" y="443060"/>
            <a:ext cx="8239026" cy="980388"/>
          </a:xfrm>
        </p:spPr>
        <p:txBody>
          <a:bodyPr>
            <a:normAutofit/>
          </a:bodyPr>
          <a:lstStyle/>
          <a:p>
            <a:pPr algn="l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опорних схем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AC3A9AA-7439-4640-9B63-C9556E5C55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02" t="15402" b="4536"/>
          <a:stretch/>
        </p:blipFill>
        <p:spPr>
          <a:xfrm rot="20876160">
            <a:off x="493110" y="1178026"/>
            <a:ext cx="3114612" cy="393019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7CEE369-C05D-48B4-AFF1-F53179BA65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20" t="10954" r="11689"/>
          <a:stretch/>
        </p:blipFill>
        <p:spPr>
          <a:xfrm>
            <a:off x="4341380" y="2129784"/>
            <a:ext cx="3799002" cy="342899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A4C0CA0-0791-4AAF-8AF8-664A1694D6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08" t="13571" r="14240" b="9944"/>
          <a:stretch/>
        </p:blipFill>
        <p:spPr>
          <a:xfrm rot="765577">
            <a:off x="8921490" y="1152717"/>
            <a:ext cx="2789151" cy="414929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C574BFD-80A2-4719-B551-E902BAB8F944}"/>
              </a:ext>
            </a:extLst>
          </p:cNvPr>
          <p:cNvSpPr txBox="1"/>
          <p:nvPr/>
        </p:nvSpPr>
        <p:spPr>
          <a:xfrm rot="20923718">
            <a:off x="1169115" y="5374117"/>
            <a:ext cx="2521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«Одяг та взуття»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2DB8A2-B296-46F0-9612-6056D31B6083}"/>
              </a:ext>
            </a:extLst>
          </p:cNvPr>
          <p:cNvSpPr txBox="1"/>
          <p:nvPr/>
        </p:nvSpPr>
        <p:spPr>
          <a:xfrm>
            <a:off x="2851609" y="5670890"/>
            <a:ext cx="6268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«Пори року»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A7EDA09-3FC6-4A3B-B9B0-7B2F7181B8A2}"/>
              </a:ext>
            </a:extLst>
          </p:cNvPr>
          <p:cNvSpPr txBox="1"/>
          <p:nvPr/>
        </p:nvSpPr>
        <p:spPr>
          <a:xfrm rot="722723">
            <a:off x="8342721" y="5450343"/>
            <a:ext cx="2851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«Посуд»</a:t>
            </a:r>
          </a:p>
        </p:txBody>
      </p:sp>
    </p:spTree>
    <p:extLst>
      <p:ext uri="{BB962C8B-B14F-4D97-AF65-F5344CB8AC3E}">
        <p14:creationId xmlns:p14="http://schemas.microsoft.com/office/powerpoint/2010/main" xmlns="" val="32429909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525</Words>
  <Application>Microsoft Office PowerPoint</Application>
  <PresentationFormat>Произвольный</PresentationFormat>
  <Paragraphs>96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Смолінський заклад дошкільної освіти №3 «Ромашка»</vt:lpstr>
      <vt:lpstr>Моя відмінна риса:                    любов до дітей,                          вимогливість до себе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Прогулянка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47</cp:revision>
  <dcterms:created xsi:type="dcterms:W3CDTF">2023-02-07T10:20:34Z</dcterms:created>
  <dcterms:modified xsi:type="dcterms:W3CDTF">2023-06-12T08:50:26Z</dcterms:modified>
</cp:coreProperties>
</file>