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9" r:id="rId4"/>
    <p:sldId id="263" r:id="rId5"/>
    <p:sldId id="258" r:id="rId6"/>
    <p:sldId id="262" r:id="rId7"/>
    <p:sldId id="260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59" r:id="rId16"/>
    <p:sldId id="277" r:id="rId17"/>
    <p:sldId id="278" r:id="rId18"/>
    <p:sldId id="279" r:id="rId19"/>
    <p:sldId id="264" r:id="rId20"/>
    <p:sldId id="265" r:id="rId21"/>
    <p:sldId id="267" r:id="rId22"/>
    <p:sldId id="266" r:id="rId23"/>
    <p:sldId id="268" r:id="rId24"/>
  </p:sldIdLst>
  <p:sldSz cx="18288000" cy="10287000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Gabriola" pitchFamily="82" charset="0"/>
      <p:regular r:id="rId30"/>
    </p:embeddedFont>
    <p:embeddedFont>
      <p:font typeface="Quicksand Semi-Bold" charset="0"/>
      <p:regular r:id="rId31"/>
    </p:embeddedFont>
    <p:embeddedFont>
      <p:font typeface="Garamond" pitchFamily="18" charset="0"/>
      <p:regular r:id="rId32"/>
      <p:bold r:id="rId33"/>
      <p:italic r:id="rId34"/>
    </p:embeddedFont>
    <p:embeddedFont>
      <p:font typeface="Gautami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0" clrIdx="0">
    <p:extLst>
      <p:ext uri="{19B8F6BF-5375-455C-9EA6-DF929625EA0E}">
        <p15:presenceInfo xmlns:p15="http://schemas.microsoft.com/office/powerpoint/2012/main" xmlns="" userId="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854BC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24" autoAdjust="0"/>
  </p:normalViewPr>
  <p:slideViewPr>
    <p:cSldViewPr>
      <p:cViewPr varScale="1">
        <p:scale>
          <a:sx n="22" d="100"/>
          <a:sy n="22" d="100"/>
        </p:scale>
        <p:origin x="-114" y="-7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6A174-B4D8-4EFC-83BF-709462D7289E}" type="datetimeFigureOut">
              <a:rPr lang="uk-UA" smtClean="0"/>
              <a:pPr/>
              <a:t>18.03.2026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4A6D0-AE17-4FF3-BD49-A999FFAF9D1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86569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0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9" Type="http://schemas.openxmlformats.org/officeDocument/2006/relationships/image" Target="../media/image53.jpeg"/><Relationship Id="rId34" Type="http://schemas.openxmlformats.org/officeDocument/2006/relationships/image" Target="../media/image12.png"/><Relationship Id="rId33" Type="http://schemas.openxmlformats.org/officeDocument/2006/relationships/image" Target="../media/image30.png"/><Relationship Id="rId7" Type="http://schemas.openxmlformats.org/officeDocument/2006/relationships/image" Target="../media/image24.svg"/><Relationship Id="rId38" Type="http://schemas.openxmlformats.org/officeDocument/2006/relationships/image" Target="../media/image52.jpeg"/><Relationship Id="rId2" Type="http://schemas.openxmlformats.org/officeDocument/2006/relationships/image" Target="../media/image14.png"/><Relationship Id="rId41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8.svg"/><Relationship Id="rId24" Type="http://schemas.openxmlformats.org/officeDocument/2006/relationships/image" Target="../media/image54.svg"/><Relationship Id="rId37" Type="http://schemas.openxmlformats.org/officeDocument/2006/relationships/image" Target="../media/image51.jpeg"/><Relationship Id="rId40" Type="http://schemas.openxmlformats.org/officeDocument/2006/relationships/image" Target="../media/image3.png"/><Relationship Id="rId5" Type="http://schemas.openxmlformats.org/officeDocument/2006/relationships/image" Target="../media/image2.svg"/><Relationship Id="rId36" Type="http://schemas.openxmlformats.org/officeDocument/2006/relationships/image" Target="../media/image7.png"/><Relationship Id="rId15" Type="http://schemas.openxmlformats.org/officeDocument/2006/relationships/image" Target="../media/image14.svg"/><Relationship Id="rId35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32" Type="http://schemas.openxmlformats.org/officeDocument/2006/relationships/image" Target="../media/image57.jpeg"/><Relationship Id="rId5" Type="http://schemas.openxmlformats.org/officeDocument/2006/relationships/image" Target="../media/image2.svg"/><Relationship Id="rId10" Type="http://schemas.openxmlformats.org/officeDocument/2006/relationships/image" Target="../media/image56.jpeg"/><Relationship Id="rId31" Type="http://schemas.openxmlformats.org/officeDocument/2006/relationships/image" Target="../media/image52.svg"/><Relationship Id="rId9" Type="http://schemas.openxmlformats.org/officeDocument/2006/relationships/image" Target="../media/image55.jpeg"/><Relationship Id="rId30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1" Type="http://schemas.openxmlformats.org/officeDocument/2006/relationships/image" Target="../media/image59.jpeg"/><Relationship Id="rId7" Type="http://schemas.openxmlformats.org/officeDocument/2006/relationships/image" Target="../media/image87.svg"/><Relationship Id="rId2" Type="http://schemas.openxmlformats.org/officeDocument/2006/relationships/image" Target="../media/image43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24" Type="http://schemas.openxmlformats.org/officeDocument/2006/relationships/image" Target="../media/image62.jpeg"/><Relationship Id="rId5" Type="http://schemas.openxmlformats.org/officeDocument/2006/relationships/image" Target="../media/image63.svg"/><Relationship Id="rId23" Type="http://schemas.openxmlformats.org/officeDocument/2006/relationships/image" Target="../media/image61.jpeg"/><Relationship Id="rId19" Type="http://schemas.openxmlformats.org/officeDocument/2006/relationships/image" Target="../media/image18.svg"/><Relationship Id="rId22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63.jpeg"/><Relationship Id="rId34" Type="http://schemas.openxmlformats.org/officeDocument/2006/relationships/image" Target="../media/image12.png"/><Relationship Id="rId42" Type="http://schemas.openxmlformats.org/officeDocument/2006/relationships/image" Target="../media/image66.jpeg"/><Relationship Id="rId33" Type="http://schemas.openxmlformats.org/officeDocument/2006/relationships/image" Target="../media/image30.png"/><Relationship Id="rId7" Type="http://schemas.openxmlformats.org/officeDocument/2006/relationships/image" Target="../media/image24.svg"/><Relationship Id="rId38" Type="http://schemas.openxmlformats.org/officeDocument/2006/relationships/image" Target="../media/image6.svg"/><Relationship Id="rId2" Type="http://schemas.openxmlformats.org/officeDocument/2006/relationships/image" Target="../media/image14.png"/><Relationship Id="rId41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8.svg"/><Relationship Id="rId24" Type="http://schemas.openxmlformats.org/officeDocument/2006/relationships/image" Target="../media/image54.svg"/><Relationship Id="rId37" Type="http://schemas.openxmlformats.org/officeDocument/2006/relationships/image" Target="../media/image3.png"/><Relationship Id="rId40" Type="http://schemas.openxmlformats.org/officeDocument/2006/relationships/image" Target="../media/image64.jpeg"/><Relationship Id="rId5" Type="http://schemas.openxmlformats.org/officeDocument/2006/relationships/image" Target="../media/image2.svg"/><Relationship Id="rId36" Type="http://schemas.openxmlformats.org/officeDocument/2006/relationships/image" Target="../media/image7.png"/><Relationship Id="rId15" Type="http://schemas.openxmlformats.org/officeDocument/2006/relationships/image" Target="../media/image14.svg"/><Relationship Id="rId35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32" Type="http://schemas.openxmlformats.org/officeDocument/2006/relationships/image" Target="../media/image69.jpe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68.jpe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0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7" Type="http://schemas.openxmlformats.org/officeDocument/2006/relationships/image" Target="../media/image24.svg"/><Relationship Id="rId33" Type="http://schemas.openxmlformats.org/officeDocument/2006/relationships/image" Target="../media/image72.jpeg"/><Relationship Id="rId2" Type="http://schemas.openxmlformats.org/officeDocument/2006/relationships/image" Target="../media/image13.png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71.jpeg"/><Relationship Id="rId28" Type="http://schemas.openxmlformats.org/officeDocument/2006/relationships/image" Target="../media/image6.png"/><Relationship Id="rId5" Type="http://schemas.openxmlformats.org/officeDocument/2006/relationships/image" Target="../media/image2.svg"/><Relationship Id="rId31" Type="http://schemas.openxmlformats.org/officeDocument/2006/relationships/image" Target="../media/image70.jpeg"/><Relationship Id="rId27" Type="http://schemas.openxmlformats.org/officeDocument/2006/relationships/image" Target="../media/image26.svg"/><Relationship Id="rId30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9" Type="http://schemas.openxmlformats.org/officeDocument/2006/relationships/image" Target="../media/image73.jpeg"/><Relationship Id="rId34" Type="http://schemas.openxmlformats.org/officeDocument/2006/relationships/image" Target="../media/image12.png"/><Relationship Id="rId33" Type="http://schemas.openxmlformats.org/officeDocument/2006/relationships/image" Target="../media/image30.png"/><Relationship Id="rId7" Type="http://schemas.openxmlformats.org/officeDocument/2006/relationships/image" Target="../media/image24.svg"/><Relationship Id="rId38" Type="http://schemas.openxmlformats.org/officeDocument/2006/relationships/image" Target="../media/image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8.svg"/><Relationship Id="rId24" Type="http://schemas.openxmlformats.org/officeDocument/2006/relationships/image" Target="../media/image54.svg"/><Relationship Id="rId37" Type="http://schemas.openxmlformats.org/officeDocument/2006/relationships/image" Target="../media/image3.png"/><Relationship Id="rId40" Type="http://schemas.openxmlformats.org/officeDocument/2006/relationships/image" Target="../media/image74.jpeg"/><Relationship Id="rId5" Type="http://schemas.openxmlformats.org/officeDocument/2006/relationships/image" Target="../media/image2.svg"/><Relationship Id="rId36" Type="http://schemas.openxmlformats.org/officeDocument/2006/relationships/image" Target="../media/image7.png"/><Relationship Id="rId15" Type="http://schemas.openxmlformats.org/officeDocument/2006/relationships/image" Target="../media/image14.svg"/><Relationship Id="rId35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jpeg"/><Relationship Id="rId3" Type="http://schemas.openxmlformats.org/officeDocument/2006/relationships/image" Target="../media/image67.svg"/><Relationship Id="rId7" Type="http://schemas.openxmlformats.org/officeDocument/2006/relationships/image" Target="../media/image14.svg"/><Relationship Id="rId12" Type="http://schemas.openxmlformats.org/officeDocument/2006/relationships/image" Target="../media/image7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9.svg"/><Relationship Id="rId5" Type="http://schemas.openxmlformats.org/officeDocument/2006/relationships/image" Target="../media/image6.svg"/><Relationship Id="rId15" Type="http://schemas.openxmlformats.org/officeDocument/2006/relationships/image" Target="../media/image80.jpeg"/><Relationship Id="rId10" Type="http://schemas.openxmlformats.org/officeDocument/2006/relationships/image" Target="../media/image76.png"/><Relationship Id="rId9" Type="http://schemas.openxmlformats.org/officeDocument/2006/relationships/image" Target="../media/image3.png"/><Relationship Id="rId1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21" Type="http://schemas.openxmlformats.org/officeDocument/2006/relationships/image" Target="../media/image82.jpeg"/><Relationship Id="rId7" Type="http://schemas.openxmlformats.org/officeDocument/2006/relationships/image" Target="../media/image87.svg"/><Relationship Id="rId2" Type="http://schemas.openxmlformats.org/officeDocument/2006/relationships/image" Target="../media/image43.png"/><Relationship Id="rId20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3.svg"/><Relationship Id="rId19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21" Type="http://schemas.openxmlformats.org/officeDocument/2006/relationships/image" Target="../media/image84.jpeg"/><Relationship Id="rId7" Type="http://schemas.openxmlformats.org/officeDocument/2006/relationships/image" Target="../media/image87.svg"/><Relationship Id="rId2" Type="http://schemas.openxmlformats.org/officeDocument/2006/relationships/image" Target="../media/image43.png"/><Relationship Id="rId20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3.svg"/><Relationship Id="rId19" Type="http://schemas.openxmlformats.org/officeDocument/2006/relationships/image" Target="../media/image18.svg"/><Relationship Id="rId22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4.svg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openxmlformats.org/officeDocument/2006/relationships/image" Target="../media/image3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85.jpeg"/><Relationship Id="rId9" Type="http://schemas.openxmlformats.org/officeDocument/2006/relationships/image" Target="../media/image69.sv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image" Target="../media/image87.svg"/><Relationship Id="rId12" Type="http://schemas.openxmlformats.org/officeDocument/2006/relationships/image" Target="../media/image13.png"/><Relationship Id="rId33" Type="http://schemas.openxmlformats.org/officeDocument/2006/relationships/image" Target="../media/image91.jpeg"/><Relationship Id="rId2" Type="http://schemas.openxmlformats.org/officeDocument/2006/relationships/image" Target="../media/image4.png"/><Relationship Id="rId29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8.png"/><Relationship Id="rId32" Type="http://schemas.openxmlformats.org/officeDocument/2006/relationships/image" Target="../media/image90.jpeg"/><Relationship Id="rId5" Type="http://schemas.openxmlformats.org/officeDocument/2006/relationships/image" Target="../media/image63.svg"/><Relationship Id="rId28" Type="http://schemas.openxmlformats.org/officeDocument/2006/relationships/image" Target="../media/image86.jpeg"/><Relationship Id="rId10" Type="http://schemas.openxmlformats.org/officeDocument/2006/relationships/image" Target="../media/image43.png"/><Relationship Id="rId31" Type="http://schemas.openxmlformats.org/officeDocument/2006/relationships/image" Target="../media/image89.jpeg"/><Relationship Id="rId9" Type="http://schemas.openxmlformats.org/officeDocument/2006/relationships/image" Target="../media/image8.svg"/><Relationship Id="rId27" Type="http://schemas.openxmlformats.org/officeDocument/2006/relationships/image" Target="../media/image26.svg"/><Relationship Id="rId30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32" Type="http://schemas.openxmlformats.org/officeDocument/2006/relationships/image" Target="../media/image46.jpe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0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0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4.svg"/><Relationship Id="rId10" Type="http://schemas.openxmlformats.org/officeDocument/2006/relationships/image" Target="../media/image21.jpeg"/><Relationship Id="rId4" Type="http://schemas.openxmlformats.org/officeDocument/2006/relationships/image" Target="../media/image17.png"/><Relationship Id="rId9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.sv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1.png"/><Relationship Id="rId2" Type="http://schemas.openxmlformats.org/officeDocument/2006/relationships/image" Target="../media/image22.pn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5" Type="http://schemas.openxmlformats.org/officeDocument/2006/relationships/image" Target="../media/image84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80.sv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.png"/><Relationship Id="rId13" Type="http://schemas.openxmlformats.org/officeDocument/2006/relationships/image" Target="../media/image12.svg"/><Relationship Id="rId21" Type="http://schemas.openxmlformats.org/officeDocument/2006/relationships/image" Target="../media/image2.svg"/><Relationship Id="rId3" Type="http://schemas.openxmlformats.org/officeDocument/2006/relationships/image" Target="../media/image42.svg"/><Relationship Id="rId25" Type="http://schemas.openxmlformats.org/officeDocument/2006/relationships/image" Target="../media/image31.pn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54.svg"/><Relationship Id="rId11" Type="http://schemas.openxmlformats.org/officeDocument/2006/relationships/image" Target="../media/image50.svg"/><Relationship Id="rId23" Type="http://schemas.openxmlformats.org/officeDocument/2006/relationships/image" Target="../media/image30.png"/><Relationship Id="rId28" Type="http://schemas.openxmlformats.org/officeDocument/2006/relationships/image" Target="../media/image33.png"/><Relationship Id="rId5" Type="http://schemas.openxmlformats.org/officeDocument/2006/relationships/image" Target="../media/image44.svg"/><Relationship Id="rId19" Type="http://schemas.openxmlformats.org/officeDocument/2006/relationships/image" Target="../media/image52.svg"/><Relationship Id="rId31" Type="http://schemas.openxmlformats.org/officeDocument/2006/relationships/image" Target="../media/image36.jpeg"/><Relationship Id="rId22" Type="http://schemas.openxmlformats.org/officeDocument/2006/relationships/image" Target="../media/image29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9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2.svg"/><Relationship Id="rId7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3.svg"/><Relationship Id="rId3" Type="http://schemas.openxmlformats.org/officeDocument/2006/relationships/image" Target="../media/image57.svg"/><Relationship Id="rId7" Type="http://schemas.openxmlformats.org/officeDocument/2006/relationships/image" Target="../media/image59.svg"/><Relationship Id="rId12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2.svg"/><Relationship Id="rId5" Type="http://schemas.openxmlformats.org/officeDocument/2006/relationships/image" Target="../media/image18.svg"/><Relationship Id="rId15" Type="http://schemas.openxmlformats.org/officeDocument/2006/relationships/image" Target="../media/image65.svg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61.sv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7.jpe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32" Type="http://schemas.openxmlformats.org/officeDocument/2006/relationships/image" Target="../media/image46.jpe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0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8" Type="http://schemas.openxmlformats.org/officeDocument/2006/relationships/image" Target="../media/image50.png"/><Relationship Id="rId7" Type="http://schemas.openxmlformats.org/officeDocument/2006/relationships/image" Target="../media/image24.svg"/><Relationship Id="rId17" Type="http://schemas.openxmlformats.org/officeDocument/2006/relationships/image" Target="../media/image49.jpeg"/><Relationship Id="rId2" Type="http://schemas.openxmlformats.org/officeDocument/2006/relationships/image" Target="../media/image12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15" Type="http://schemas.openxmlformats.org/officeDocument/2006/relationships/image" Target="../media/image14.sv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37559">
            <a:off x="2382473" y="7564485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3" name="Freeform 3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4" name="Freeform 4"/>
          <p:cNvSpPr/>
          <p:nvPr/>
        </p:nvSpPr>
        <p:spPr>
          <a:xfrm flipH="1">
            <a:off x="0" y="6929450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5" name="Freeform 5"/>
          <p:cNvSpPr/>
          <p:nvPr/>
        </p:nvSpPr>
        <p:spPr>
          <a:xfrm>
            <a:off x="13748949" y="6429384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6" name="Freeform 6"/>
          <p:cNvSpPr/>
          <p:nvPr/>
        </p:nvSpPr>
        <p:spPr>
          <a:xfrm>
            <a:off x="0" y="407193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7" name="Freeform 7"/>
          <p:cNvSpPr/>
          <p:nvPr/>
        </p:nvSpPr>
        <p:spPr>
          <a:xfrm>
            <a:off x="9644066" y="6286508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8" name="Freeform 8"/>
          <p:cNvSpPr/>
          <p:nvPr/>
        </p:nvSpPr>
        <p:spPr>
          <a:xfrm>
            <a:off x="16666446" y="962665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 rot="-10800000">
            <a:off x="8572496" y="9572656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0" name="Freeform 10"/>
          <p:cNvSpPr/>
          <p:nvPr/>
        </p:nvSpPr>
        <p:spPr>
          <a:xfrm>
            <a:off x="0" y="-100016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1" name="Freeform 11"/>
          <p:cNvSpPr/>
          <p:nvPr/>
        </p:nvSpPr>
        <p:spPr>
          <a:xfrm>
            <a:off x="2071638" y="-1383085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2" name="Freeform 12"/>
          <p:cNvSpPr/>
          <p:nvPr/>
        </p:nvSpPr>
        <p:spPr>
          <a:xfrm rot="4182716">
            <a:off x="6104170" y="-2003350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3" name="Freeform 13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4" name="Freeform 14"/>
          <p:cNvSpPr/>
          <p:nvPr/>
        </p:nvSpPr>
        <p:spPr>
          <a:xfrm rot="5400000">
            <a:off x="10804429" y="-731733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5" name="Freeform 15"/>
          <p:cNvSpPr/>
          <p:nvPr/>
        </p:nvSpPr>
        <p:spPr>
          <a:xfrm>
            <a:off x="0" y="1928790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6" name="TextBox 16"/>
          <p:cNvSpPr txBox="1"/>
          <p:nvPr/>
        </p:nvSpPr>
        <p:spPr>
          <a:xfrm>
            <a:off x="8858248" y="1774949"/>
            <a:ext cx="7990608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uk-UA" sz="7200" b="1" spc="-270" dirty="0" err="1" smtClean="0">
                <a:solidFill>
                  <a:srgbClr val="7030A0"/>
                </a:solidFill>
                <a:latin typeface="Gabriola" pitchFamily="82" charset="0"/>
                <a:ea typeface="Fibre"/>
                <a:cs typeface="Fibre"/>
                <a:sym typeface="Fibre"/>
              </a:rPr>
              <a:t>Смолінський</a:t>
            </a:r>
            <a:r>
              <a:rPr lang="uk-UA" sz="7200" b="1" spc="-270" dirty="0" smtClean="0">
                <a:solidFill>
                  <a:srgbClr val="7030A0"/>
                </a:solidFill>
                <a:latin typeface="Gabriola" pitchFamily="82" charset="0"/>
                <a:ea typeface="Fibre"/>
                <a:cs typeface="Fibre"/>
                <a:sym typeface="Fibre"/>
              </a:rPr>
              <a:t> заклад дошкільної освіти №3 </a:t>
            </a:r>
            <a:r>
              <a:rPr lang="uk-UA" sz="7200" b="1" spc="-270" dirty="0" err="1" smtClean="0">
                <a:solidFill>
                  <a:srgbClr val="7030A0"/>
                </a:solidFill>
                <a:latin typeface="Gabriola" pitchFamily="82" charset="0"/>
                <a:ea typeface="Fibre"/>
                <a:cs typeface="Fibre"/>
                <a:sym typeface="Fibre"/>
              </a:rPr>
              <a:t>“Ромашка”</a:t>
            </a:r>
            <a:endParaRPr lang="en-US" sz="7200" b="1" spc="-270" dirty="0">
              <a:solidFill>
                <a:srgbClr val="7030A0"/>
              </a:solidFill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858380" y="5786442"/>
            <a:ext cx="7358113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371"/>
              </a:lnSpc>
            </a:pPr>
            <a:r>
              <a:rPr lang="uk-UA" sz="4700" b="1" spc="-94" dirty="0">
                <a:solidFill>
                  <a:srgbClr val="2B2B2B"/>
                </a:solidFill>
                <a:latin typeface="Gabriola" pitchFamily="82" charset="0"/>
                <a:ea typeface="Fibre"/>
                <a:cs typeface="Fibre"/>
                <a:sym typeface="Fibre"/>
              </a:rPr>
              <a:t>Король Олена </a:t>
            </a:r>
            <a:r>
              <a:rPr lang="uk-UA" sz="4700" b="1" spc="-94" dirty="0" smtClean="0">
                <a:solidFill>
                  <a:srgbClr val="2B2B2B"/>
                </a:solidFill>
                <a:latin typeface="Gabriola" pitchFamily="82" charset="0"/>
                <a:ea typeface="Fibre"/>
                <a:cs typeface="Fibre"/>
                <a:sym typeface="Fibre"/>
              </a:rPr>
              <a:t>Анатоліївна</a:t>
            </a:r>
            <a:endParaRPr lang="en-US" sz="4700" b="1" spc="-94" dirty="0">
              <a:solidFill>
                <a:srgbClr val="2B2B2B"/>
              </a:solidFill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pic>
        <p:nvPicPr>
          <p:cNvPr id="20" name="Picture 2" descr="C:\Users\Домашний\Desktop\Новая папка\1.jpg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2285952" y="1785914"/>
            <a:ext cx="7096128" cy="5937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9" name="TextBox 18"/>
          <p:cNvSpPr txBox="1"/>
          <p:nvPr/>
        </p:nvSpPr>
        <p:spPr>
          <a:xfrm>
            <a:off x="5572101" y="8929714"/>
            <a:ext cx="4643470" cy="629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371"/>
              </a:lnSpc>
            </a:pPr>
            <a:r>
              <a:rPr lang="uk-UA" sz="7200" b="1" spc="-94" dirty="0" smtClean="0">
                <a:solidFill>
                  <a:srgbClr val="2B2B2B"/>
                </a:solidFill>
                <a:latin typeface="Gabriola" pitchFamily="82" charset="0"/>
                <a:ea typeface="Fibre"/>
                <a:cs typeface="Fibre"/>
                <a:sym typeface="Fibre"/>
              </a:rPr>
              <a:t>2026 рік</a:t>
            </a:r>
            <a:endParaRPr lang="en-US" sz="7200" b="1" spc="-94" dirty="0">
              <a:solidFill>
                <a:srgbClr val="2B2B2B"/>
              </a:solidFill>
              <a:latin typeface="Gabriola" pitchFamily="82" charset="0"/>
              <a:ea typeface="Fibre"/>
              <a:cs typeface="Fibre"/>
              <a:sym typeface="Fibr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5"/>
          <p:cNvSpPr/>
          <p:nvPr/>
        </p:nvSpPr>
        <p:spPr>
          <a:xfrm>
            <a:off x="1555785" y="1701711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3" name="Freeform 19"/>
          <p:cNvSpPr/>
          <p:nvPr/>
        </p:nvSpPr>
        <p:spPr>
          <a:xfrm>
            <a:off x="10070724" y="5221212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2" y="0"/>
                </a:lnTo>
                <a:lnTo>
                  <a:pt x="2781342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14144660" y="-3071870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6" name="TextBox 6"/>
          <p:cNvSpPr txBox="1"/>
          <p:nvPr/>
        </p:nvSpPr>
        <p:spPr>
          <a:xfrm>
            <a:off x="1500134" y="500030"/>
            <a:ext cx="15716360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uk-UA" sz="8000" b="1" spc="-16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Арт-терапія – вираження емоцій через творчість</a:t>
            </a:r>
            <a:endParaRPr lang="en-US" sz="8000" b="1" spc="-16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sp>
        <p:nvSpPr>
          <p:cNvPr id="8" name="Freeform 8"/>
          <p:cNvSpPr/>
          <p:nvPr/>
        </p:nvSpPr>
        <p:spPr>
          <a:xfrm rot="1737559">
            <a:off x="11620699" y="1143202"/>
            <a:ext cx="4984227" cy="3813278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0" name="Freeform 8"/>
          <p:cNvSpPr/>
          <p:nvPr/>
        </p:nvSpPr>
        <p:spPr>
          <a:xfrm>
            <a:off x="-1443073" y="-428664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pic>
        <p:nvPicPr>
          <p:cNvPr id="29698" name="Picture 2" descr="C:\Users\Домашний\Desktop\IMG_4925.jpg"/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260413" y="3217802"/>
            <a:ext cx="5980132" cy="5413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699" name="Picture 3" descr="C:\Users\Домашний\Desktop\IMG_1943.jpg"/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11651659" y="3244814"/>
            <a:ext cx="6345346" cy="5623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700" name="Picture 4" descr="C:\Users\Домашний\Desktop\IMG_9845.jpg"/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6499096" y="2081184"/>
            <a:ext cx="5112715" cy="4361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Freeform 4"/>
          <p:cNvSpPr/>
          <p:nvPr/>
        </p:nvSpPr>
        <p:spPr>
          <a:xfrm flipH="1">
            <a:off x="7526812" y="7611790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4" name="TextBox 3"/>
          <p:cNvSpPr txBox="1"/>
          <p:nvPr/>
        </p:nvSpPr>
        <p:spPr>
          <a:xfrm flipH="1">
            <a:off x="817716" y="8887184"/>
            <a:ext cx="542282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Подарунок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для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дорогої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людини</a:t>
            </a:r>
            <a:endParaRPr lang="ru-RU" sz="4000" b="1" spc="61" dirty="0" smtClean="0">
              <a:solidFill>
                <a:srgbClr val="002060"/>
              </a:solidFill>
              <a:latin typeface="Gabriola" pitchFamily="82" charset="0"/>
              <a:ea typeface="Quicksand Semi-Bold"/>
              <a:cs typeface="Quicksand Semi-Bold"/>
              <a:sym typeface="Quicksand Semi-Bold"/>
            </a:endParaRPr>
          </a:p>
        </p:txBody>
      </p:sp>
      <p:sp>
        <p:nvSpPr>
          <p:cNvPr id="15" name="TextBox 3"/>
          <p:cNvSpPr txBox="1"/>
          <p:nvPr/>
        </p:nvSpPr>
        <p:spPr>
          <a:xfrm flipH="1">
            <a:off x="6646898" y="6768662"/>
            <a:ext cx="43622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Вправа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«Дерево»</a:t>
            </a:r>
          </a:p>
        </p:txBody>
      </p:sp>
      <p:sp>
        <p:nvSpPr>
          <p:cNvPr id="16" name="TextBox 3"/>
          <p:cNvSpPr txBox="1"/>
          <p:nvPr/>
        </p:nvSpPr>
        <p:spPr>
          <a:xfrm>
            <a:off x="12384360" y="9160487"/>
            <a:ext cx="483213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Світ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очима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дітей</a:t>
            </a:r>
            <a:endParaRPr lang="ru-RU" sz="4000" b="1" spc="61" dirty="0" smtClean="0">
              <a:solidFill>
                <a:srgbClr val="002060"/>
              </a:solidFill>
              <a:latin typeface="Gabriola" pitchFamily="82" charset="0"/>
              <a:ea typeface="Quicksand Semi-Bold"/>
              <a:cs typeface="Quicksand Semi-Bold"/>
              <a:sym typeface="Quicksand Semi-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359024" y="417334"/>
            <a:ext cx="17346930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</a:pPr>
            <a:r>
              <a:rPr lang="uk-UA" sz="8000" b="1" spc="-16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Ігрова  терапія – розвиток соціальних навичок</a:t>
            </a:r>
            <a:endParaRPr lang="en-US" sz="8000" b="1" spc="-16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sp>
        <p:nvSpPr>
          <p:cNvPr id="8" name="Freeform 8"/>
          <p:cNvSpPr/>
          <p:nvPr/>
        </p:nvSpPr>
        <p:spPr>
          <a:xfrm rot="1737559">
            <a:off x="3906548" y="6688653"/>
            <a:ext cx="4984227" cy="3813278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15047344" y="-89048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9557" y="2120835"/>
            <a:ext cx="4779355" cy="7199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0860" y="1500162"/>
            <a:ext cx="4384717" cy="4429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2299" y="6782973"/>
            <a:ext cx="4676342" cy="3326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Freeform 15"/>
          <p:cNvSpPr/>
          <p:nvPr/>
        </p:nvSpPr>
        <p:spPr>
          <a:xfrm>
            <a:off x="-43543" y="5578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1" name="Freeform 6"/>
          <p:cNvSpPr/>
          <p:nvPr/>
        </p:nvSpPr>
        <p:spPr>
          <a:xfrm rot="1940214">
            <a:off x="14095333" y="7322675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56368" y="2042490"/>
            <a:ext cx="5338297" cy="5799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3"/>
          <p:cNvSpPr txBox="1"/>
          <p:nvPr/>
        </p:nvSpPr>
        <p:spPr>
          <a:xfrm flipH="1">
            <a:off x="1128118" y="9357936"/>
            <a:ext cx="43622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Сухий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басейн</a:t>
            </a:r>
            <a:endParaRPr lang="ru-RU" sz="4000" b="1" spc="61" dirty="0" smtClean="0">
              <a:solidFill>
                <a:srgbClr val="002060"/>
              </a:solidFill>
              <a:latin typeface="Gabriola" pitchFamily="82" charset="0"/>
              <a:ea typeface="Quicksand Semi-Bold"/>
              <a:cs typeface="Quicksand Semi-Bold"/>
              <a:sym typeface="Quicksand Semi-Bold"/>
            </a:endParaRPr>
          </a:p>
        </p:txBody>
      </p:sp>
      <p:sp>
        <p:nvSpPr>
          <p:cNvPr id="13" name="TextBox 3"/>
          <p:cNvSpPr txBox="1"/>
          <p:nvPr/>
        </p:nvSpPr>
        <p:spPr>
          <a:xfrm flipH="1">
            <a:off x="12715899" y="8072458"/>
            <a:ext cx="507209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Вправа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 «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Кольорові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кульки»</a:t>
            </a:r>
          </a:p>
        </p:txBody>
      </p:sp>
      <p:sp>
        <p:nvSpPr>
          <p:cNvPr id="14" name="TextBox 3"/>
          <p:cNvSpPr txBox="1"/>
          <p:nvPr/>
        </p:nvSpPr>
        <p:spPr>
          <a:xfrm flipH="1">
            <a:off x="6715108" y="5929318"/>
            <a:ext cx="43622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Зайчик в гостях у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малечі</a:t>
            </a:r>
            <a:endParaRPr lang="ru-RU" sz="4000" b="1" spc="61" dirty="0" smtClean="0">
              <a:solidFill>
                <a:srgbClr val="002060"/>
              </a:solidFill>
              <a:latin typeface="Gabriola" pitchFamily="82" charset="0"/>
              <a:ea typeface="Quicksand Semi-Bold"/>
              <a:cs typeface="Quicksand Semi-Bold"/>
              <a:sym typeface="Quicksand Semi-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906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>
          <a:xfrm rot="4727885">
            <a:off x="955618" y="7582514"/>
            <a:ext cx="4670260" cy="3259827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6" name="TextBox 6"/>
          <p:cNvSpPr txBox="1"/>
          <p:nvPr/>
        </p:nvSpPr>
        <p:spPr>
          <a:xfrm>
            <a:off x="1223120" y="390972"/>
            <a:ext cx="15265695" cy="952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320"/>
              </a:lnSpc>
            </a:pPr>
            <a:r>
              <a:rPr lang="uk-UA" sz="5400" b="1" spc="-160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Сендплей</a:t>
            </a:r>
            <a:r>
              <a:rPr lang="uk-UA" sz="5400" b="1" spc="-160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 – розвиток  творчих здібностей  та зниження тривожності </a:t>
            </a:r>
            <a:endParaRPr lang="en-US" sz="5400" b="1" spc="-160" dirty="0">
              <a:solidFill>
                <a:srgbClr val="D854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sp>
        <p:nvSpPr>
          <p:cNvPr id="8" name="Freeform 8"/>
          <p:cNvSpPr/>
          <p:nvPr/>
        </p:nvSpPr>
        <p:spPr>
          <a:xfrm rot="1737559">
            <a:off x="12089480" y="7143791"/>
            <a:ext cx="4670260" cy="3259827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8C7E658F-8737-011F-DFE5-B356627E3FEA}"/>
              </a:ext>
            </a:extLst>
          </p:cNvPr>
          <p:cNvSpPr/>
          <p:nvPr/>
        </p:nvSpPr>
        <p:spPr>
          <a:xfrm>
            <a:off x="-571568" y="-357226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14976648" y="-1001719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5306" y="1428724"/>
            <a:ext cx="3740184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66192" y="1763541"/>
            <a:ext cx="5463061" cy="6722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356" y="6286508"/>
            <a:ext cx="3912776" cy="3686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8264" y="1792121"/>
            <a:ext cx="5047150" cy="6722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3"/>
          <p:cNvSpPr txBox="1"/>
          <p:nvPr/>
        </p:nvSpPr>
        <p:spPr>
          <a:xfrm flipH="1">
            <a:off x="1142944" y="8929714"/>
            <a:ext cx="43622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Інтерактивна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пісочниця</a:t>
            </a:r>
            <a:endParaRPr lang="ru-RU" sz="4000" b="1" spc="61" dirty="0" smtClean="0">
              <a:solidFill>
                <a:srgbClr val="002060"/>
              </a:solidFill>
              <a:latin typeface="Gabriola" pitchFamily="82" charset="0"/>
              <a:ea typeface="Quicksand Semi-Bold"/>
              <a:cs typeface="Quicksand Semi-Bold"/>
              <a:sym typeface="Quicksand Semi-Bold"/>
            </a:endParaRPr>
          </a:p>
        </p:txBody>
      </p:sp>
      <p:sp>
        <p:nvSpPr>
          <p:cNvPr id="13" name="TextBox 3"/>
          <p:cNvSpPr txBox="1"/>
          <p:nvPr/>
        </p:nvSpPr>
        <p:spPr>
          <a:xfrm flipH="1">
            <a:off x="12501586" y="9072590"/>
            <a:ext cx="43622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Вправа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«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Крапельки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дощу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»</a:t>
            </a:r>
          </a:p>
        </p:txBody>
      </p:sp>
      <p:sp>
        <p:nvSpPr>
          <p:cNvPr id="14" name="TextBox 3"/>
          <p:cNvSpPr txBox="1"/>
          <p:nvPr/>
        </p:nvSpPr>
        <p:spPr>
          <a:xfrm flipH="1">
            <a:off x="6643670" y="5429252"/>
            <a:ext cx="480117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В гостях у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пісочної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Феї</a:t>
            </a:r>
            <a:endParaRPr lang="ru-RU" sz="4000" b="1" spc="61" dirty="0" smtClean="0">
              <a:solidFill>
                <a:srgbClr val="002060"/>
              </a:solidFill>
              <a:latin typeface="Gabriola" pitchFamily="82" charset="0"/>
              <a:ea typeface="Quicksand Semi-Bold"/>
              <a:cs typeface="Quicksand Semi-Bold"/>
              <a:sym typeface="Quicksand Semi-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9611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>
            <a:off x="204662" y="4392436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1" name="Freeform 15"/>
          <p:cNvSpPr/>
          <p:nvPr/>
        </p:nvSpPr>
        <p:spPr>
          <a:xfrm>
            <a:off x="6119664" y="-371306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3" name="Freeform 19"/>
          <p:cNvSpPr/>
          <p:nvPr/>
        </p:nvSpPr>
        <p:spPr>
          <a:xfrm>
            <a:off x="10043744" y="4210607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2" y="0"/>
                </a:lnTo>
                <a:lnTo>
                  <a:pt x="2781342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14144660" y="-3071870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6" name="TextBox 6"/>
          <p:cNvSpPr txBox="1"/>
          <p:nvPr/>
        </p:nvSpPr>
        <p:spPr>
          <a:xfrm>
            <a:off x="863080" y="500030"/>
            <a:ext cx="16353414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</a:pPr>
            <a:r>
              <a:rPr lang="uk-UA" sz="7200" b="1" spc="-16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Психогімнастика</a:t>
            </a:r>
            <a:r>
              <a:rPr lang="uk-UA" sz="7200" b="1" spc="-16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 – розвиток емоційної виразності</a:t>
            </a:r>
            <a:endParaRPr lang="en-US" sz="7200" b="1" spc="-16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sp>
        <p:nvSpPr>
          <p:cNvPr id="8" name="Freeform 8"/>
          <p:cNvSpPr/>
          <p:nvPr/>
        </p:nvSpPr>
        <p:spPr>
          <a:xfrm rot="4305573">
            <a:off x="7578611" y="6202729"/>
            <a:ext cx="4984227" cy="3813278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0" name="Freeform 8"/>
          <p:cNvSpPr/>
          <p:nvPr/>
        </p:nvSpPr>
        <p:spPr>
          <a:xfrm>
            <a:off x="-1443073" y="-428664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2" name="Freeform 4"/>
          <p:cNvSpPr/>
          <p:nvPr/>
        </p:nvSpPr>
        <p:spPr>
          <a:xfrm flipH="1">
            <a:off x="285688" y="6500822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818" y="1879712"/>
            <a:ext cx="4873184" cy="3412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6150" y="5500690"/>
            <a:ext cx="6373210" cy="4515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0681" y="1958877"/>
            <a:ext cx="6233599" cy="3286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86686" y="2071917"/>
            <a:ext cx="6241521" cy="7289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3"/>
          <p:cNvSpPr txBox="1"/>
          <p:nvPr/>
        </p:nvSpPr>
        <p:spPr>
          <a:xfrm flipH="1">
            <a:off x="12858776" y="9429780"/>
            <a:ext cx="43622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Гра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«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Чарівні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окуляри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»</a:t>
            </a:r>
          </a:p>
        </p:txBody>
      </p:sp>
      <p:sp>
        <p:nvSpPr>
          <p:cNvPr id="15" name="TextBox 3"/>
          <p:cNvSpPr txBox="1"/>
          <p:nvPr/>
        </p:nvSpPr>
        <p:spPr>
          <a:xfrm flipH="1">
            <a:off x="-1" y="9357936"/>
            <a:ext cx="400046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Комплімент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по колу</a:t>
            </a:r>
          </a:p>
        </p:txBody>
      </p:sp>
      <p:sp>
        <p:nvSpPr>
          <p:cNvPr id="17" name="TextBox 3"/>
          <p:cNvSpPr txBox="1"/>
          <p:nvPr/>
        </p:nvSpPr>
        <p:spPr>
          <a:xfrm flipH="1">
            <a:off x="0" y="5357814"/>
            <a:ext cx="436223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Вправа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на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розвиток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уваги</a:t>
            </a:r>
            <a:endParaRPr lang="ru-RU" sz="4000" b="1" spc="61" dirty="0" smtClean="0">
              <a:solidFill>
                <a:srgbClr val="002060"/>
              </a:solidFill>
              <a:latin typeface="Gabriola" pitchFamily="82" charset="0"/>
              <a:ea typeface="Quicksand Semi-Bold"/>
              <a:cs typeface="Quicksand Semi-Bold"/>
              <a:sym typeface="Quicksand Semi-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681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BE5C16-2C61-FB89-5785-635101A5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4A609AB8-3E8E-3CE2-7EF4-659CED0CED19}"/>
              </a:ext>
            </a:extLst>
          </p:cNvPr>
          <p:cNvSpPr/>
          <p:nvPr/>
        </p:nvSpPr>
        <p:spPr>
          <a:xfrm rot="1737559">
            <a:off x="3312745" y="789521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B6032246-C40B-8E57-4EE4-2640AF979A6E}"/>
              </a:ext>
            </a:extLst>
          </p:cNvPr>
          <p:cNvSpPr/>
          <p:nvPr/>
        </p:nvSpPr>
        <p:spPr>
          <a:xfrm>
            <a:off x="15755090" y="3410153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496EDCEE-D0E0-424F-6892-42B354AD2A7A}"/>
              </a:ext>
            </a:extLst>
          </p:cNvPr>
          <p:cNvSpPr/>
          <p:nvPr/>
        </p:nvSpPr>
        <p:spPr>
          <a:xfrm flipH="1">
            <a:off x="-287850" y="770049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34C3098D-F091-D848-B306-2190E4A21312}"/>
              </a:ext>
            </a:extLst>
          </p:cNvPr>
          <p:cNvSpPr/>
          <p:nvPr/>
        </p:nvSpPr>
        <p:spPr>
          <a:xfrm>
            <a:off x="14672962" y="5979198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1202AF04-7DC9-DE0F-3C76-A9031E6231BE}"/>
              </a:ext>
            </a:extLst>
          </p:cNvPr>
          <p:cNvSpPr/>
          <p:nvPr/>
        </p:nvSpPr>
        <p:spPr>
          <a:xfrm>
            <a:off x="-92588" y="4697062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F10CAFC6-1076-4881-0496-7857C34BD99C}"/>
              </a:ext>
            </a:extLst>
          </p:cNvPr>
          <p:cNvSpPr/>
          <p:nvPr/>
        </p:nvSpPr>
        <p:spPr>
          <a:xfrm>
            <a:off x="7429488" y="2285980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74483AAD-4341-907F-9BA1-B9D58E533FA4}"/>
              </a:ext>
            </a:extLst>
          </p:cNvPr>
          <p:cNvSpPr/>
          <p:nvPr/>
        </p:nvSpPr>
        <p:spPr>
          <a:xfrm>
            <a:off x="16002048" y="1142972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3C9943B1-898E-117D-939A-A2EA1C89A34B}"/>
              </a:ext>
            </a:extLst>
          </p:cNvPr>
          <p:cNvSpPr/>
          <p:nvPr/>
        </p:nvSpPr>
        <p:spPr>
          <a:xfrm rot="-10800000">
            <a:off x="9144000" y="8143896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8C7E658F-8737-011F-DFE5-B356627E3FEA}"/>
              </a:ext>
            </a:extLst>
          </p:cNvPr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CBBF7805-3101-F23B-7664-0BA877F259D5}"/>
              </a:ext>
            </a:extLst>
          </p:cNvPr>
          <p:cNvSpPr/>
          <p:nvPr/>
        </p:nvSpPr>
        <p:spPr>
          <a:xfrm>
            <a:off x="1643010" y="-1383085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F852C442-D3A5-F0E9-B455-660BBFA2A081}"/>
              </a:ext>
            </a:extLst>
          </p:cNvPr>
          <p:cNvSpPr/>
          <p:nvPr/>
        </p:nvSpPr>
        <p:spPr>
          <a:xfrm rot="4182716">
            <a:off x="5532664" y="-2003350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2BB19EF7-9DC4-CF9F-ABD3-F951B3B92C03}"/>
              </a:ext>
            </a:extLst>
          </p:cNvPr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F64CAF40-0844-5F9E-FE42-3022433A287F}"/>
              </a:ext>
            </a:extLst>
          </p:cNvPr>
          <p:cNvSpPr/>
          <p:nvPr/>
        </p:nvSpPr>
        <p:spPr>
          <a:xfrm rot="5400000">
            <a:off x="10590115" y="-18632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8AAF1096-1D7C-6CBF-549C-FB8E04C5CB3E}"/>
              </a:ext>
            </a:extLst>
          </p:cNvPr>
          <p:cNvSpPr/>
          <p:nvPr/>
        </p:nvSpPr>
        <p:spPr>
          <a:xfrm>
            <a:off x="135552" y="2285182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7EB6930B-02E6-A144-19B6-6409C0BB20B9}"/>
              </a:ext>
            </a:extLst>
          </p:cNvPr>
          <p:cNvSpPr/>
          <p:nvPr/>
        </p:nvSpPr>
        <p:spPr>
          <a:xfrm rot="-10800000">
            <a:off x="14001784" y="3643302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endParaRPr lang="x-none"/>
          </a:p>
        </p:txBody>
      </p:sp>
      <p:sp>
        <p:nvSpPr>
          <p:cNvPr id="20" name="TextBox 6"/>
          <p:cNvSpPr txBox="1"/>
          <p:nvPr/>
        </p:nvSpPr>
        <p:spPr>
          <a:xfrm>
            <a:off x="928630" y="1214410"/>
            <a:ext cx="16353414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</a:pPr>
            <a:r>
              <a:rPr lang="uk-UA" sz="7200" b="1" spc="-16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Релаксаційні вправи – зняття психоемоційної напруги</a:t>
            </a:r>
            <a:endParaRPr lang="en-US" sz="7200" b="1" spc="-16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pic>
        <p:nvPicPr>
          <p:cNvPr id="1026" name="Picture 2" descr="C:\Users\Домашний\Desktop\IMG_3481.jpg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357126" y="2500294"/>
            <a:ext cx="5656602" cy="442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Домашний\Desktop\IMG_9838.jpg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12358710" y="2643170"/>
            <a:ext cx="5615368" cy="471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Домашний\Desktop\IMG_3485.jpg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429356" y="4500558"/>
            <a:ext cx="5595589" cy="4686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3"/>
          <p:cNvSpPr txBox="1"/>
          <p:nvPr/>
        </p:nvSpPr>
        <p:spPr>
          <a:xfrm flipH="1">
            <a:off x="928630" y="7715268"/>
            <a:ext cx="43622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«У зеленому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лісі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»</a:t>
            </a:r>
          </a:p>
        </p:txBody>
      </p:sp>
      <p:sp>
        <p:nvSpPr>
          <p:cNvPr id="22" name="TextBox 3"/>
          <p:cNvSpPr txBox="1"/>
          <p:nvPr/>
        </p:nvSpPr>
        <p:spPr>
          <a:xfrm flipH="1">
            <a:off x="6715108" y="2857484"/>
            <a:ext cx="478634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Вправа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на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самозаспокоєння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«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Метелик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»</a:t>
            </a:r>
          </a:p>
        </p:txBody>
      </p:sp>
      <p:sp>
        <p:nvSpPr>
          <p:cNvPr id="23" name="TextBox 3"/>
          <p:cNvSpPr txBox="1"/>
          <p:nvPr/>
        </p:nvSpPr>
        <p:spPr>
          <a:xfrm flipH="1">
            <a:off x="13001652" y="7858144"/>
            <a:ext cx="43622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«На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галявині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44243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F64CAF40-0844-5F9E-FE42-3022433A287F}"/>
              </a:ext>
            </a:extLst>
          </p:cNvPr>
          <p:cNvSpPr/>
          <p:nvPr/>
        </p:nvSpPr>
        <p:spPr>
          <a:xfrm rot="5400000">
            <a:off x="10232924" y="2125750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xmlns="" id="{F10CAFC6-1076-4881-0496-7857C34BD99C}"/>
              </a:ext>
            </a:extLst>
          </p:cNvPr>
          <p:cNvSpPr/>
          <p:nvPr/>
        </p:nvSpPr>
        <p:spPr>
          <a:xfrm>
            <a:off x="5929290" y="1714476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F10CAFC6-1076-4881-0496-7857C34BD99C}"/>
              </a:ext>
            </a:extLst>
          </p:cNvPr>
          <p:cNvSpPr/>
          <p:nvPr/>
        </p:nvSpPr>
        <p:spPr>
          <a:xfrm>
            <a:off x="12722673" y="6954574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5" name="TextBox 5"/>
          <p:cNvSpPr txBox="1"/>
          <p:nvPr/>
        </p:nvSpPr>
        <p:spPr>
          <a:xfrm>
            <a:off x="571440" y="1928790"/>
            <a:ext cx="507209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Чарівна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подорож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безпечною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долиною</a:t>
            </a:r>
            <a:endParaRPr lang="x-none" sz="3600" b="1" dirty="0">
              <a:solidFill>
                <a:srgbClr val="002060"/>
              </a:solidFill>
              <a:latin typeface="Gabriola" pitchFamily="82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57193" y="714344"/>
            <a:ext cx="13930410" cy="107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</a:pPr>
            <a:r>
              <a:rPr lang="uk-UA" sz="8000" b="1" spc="-16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Освітня робота з дітьми</a:t>
            </a:r>
            <a:endParaRPr lang="en-US" sz="8000" b="1" spc="-16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sp>
        <p:nvSpPr>
          <p:cNvPr id="8" name="Freeform 8"/>
          <p:cNvSpPr/>
          <p:nvPr/>
        </p:nvSpPr>
        <p:spPr>
          <a:xfrm rot="3819768">
            <a:off x="1071084" y="6763027"/>
            <a:ext cx="4984227" cy="3813278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14173200" y="-1988998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pic>
        <p:nvPicPr>
          <p:cNvPr id="2050" name="Picture 2" descr="C:\Users\Домашний\Desktop\1.jpg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285688" y="3643302"/>
            <a:ext cx="5716259" cy="42910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854B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5"/>
          <p:cNvSpPr txBox="1"/>
          <p:nvPr/>
        </p:nvSpPr>
        <p:spPr>
          <a:xfrm>
            <a:off x="6429356" y="5000624"/>
            <a:ext cx="507209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Скринька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чеснот</a:t>
            </a:r>
            <a:endParaRPr lang="x-none" sz="3600" b="1" dirty="0">
              <a:solidFill>
                <a:srgbClr val="002060"/>
              </a:solidFill>
              <a:latin typeface="Gabriola" pitchFamily="82" charset="0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12501586" y="1928790"/>
            <a:ext cx="507209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Подорож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до </a:t>
            </a:r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особливої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пісочної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країни</a:t>
            </a:r>
            <a:endParaRPr lang="x-none" sz="3600" b="1" dirty="0">
              <a:solidFill>
                <a:srgbClr val="002060"/>
              </a:solidFill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5042" y="6143632"/>
            <a:ext cx="5591648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854B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xmlns="" id="{F10CAFC6-1076-4881-0496-7857C34BD99C}"/>
              </a:ext>
            </a:extLst>
          </p:cNvPr>
          <p:cNvSpPr/>
          <p:nvPr/>
        </p:nvSpPr>
        <p:spPr>
          <a:xfrm>
            <a:off x="500002" y="-1000168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72958" y="3500426"/>
            <a:ext cx="5998283" cy="4500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854B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Freeform 14">
            <a:extLst>
              <a:ext uri="{FF2B5EF4-FFF2-40B4-BE49-F238E27FC236}">
                <a16:creationId xmlns:a16="http://schemas.microsoft.com/office/drawing/2014/main" xmlns="" id="{F64CAF40-0844-5F9E-FE42-3022433A287F}"/>
              </a:ext>
            </a:extLst>
          </p:cNvPr>
          <p:cNvSpPr/>
          <p:nvPr/>
        </p:nvSpPr>
        <p:spPr>
          <a:xfrm rot="5400000">
            <a:off x="15876527" y="7292308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>
            <a:off x="0" y="5500690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1" name="Freeform 15"/>
          <p:cNvSpPr/>
          <p:nvPr/>
        </p:nvSpPr>
        <p:spPr>
          <a:xfrm>
            <a:off x="6119664" y="-371306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3" name="Freeform 19"/>
          <p:cNvSpPr/>
          <p:nvPr/>
        </p:nvSpPr>
        <p:spPr>
          <a:xfrm>
            <a:off x="7358050" y="1643038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2" y="0"/>
                </a:lnTo>
                <a:lnTo>
                  <a:pt x="2781342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14144660" y="-3071870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8" name="Freeform 8"/>
          <p:cNvSpPr/>
          <p:nvPr/>
        </p:nvSpPr>
        <p:spPr>
          <a:xfrm rot="4305573">
            <a:off x="6456682" y="6129099"/>
            <a:ext cx="4984227" cy="3813278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0" name="Freeform 8"/>
          <p:cNvSpPr/>
          <p:nvPr/>
        </p:nvSpPr>
        <p:spPr>
          <a:xfrm>
            <a:off x="-1443073" y="-428664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2" name="Freeform 4"/>
          <p:cNvSpPr/>
          <p:nvPr/>
        </p:nvSpPr>
        <p:spPr>
          <a:xfrm flipH="1">
            <a:off x="1428696" y="7535447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4" name="TextBox 6"/>
          <p:cNvSpPr txBox="1"/>
          <p:nvPr/>
        </p:nvSpPr>
        <p:spPr>
          <a:xfrm rot="10800000" flipV="1">
            <a:off x="1443073" y="591938"/>
            <a:ext cx="13636491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</a:pPr>
            <a:r>
              <a:rPr lang="uk-UA" sz="8000" b="1" spc="-16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Освітня робота з дітьми</a:t>
            </a:r>
            <a:endParaRPr lang="en-US" sz="8000" b="1" spc="-16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2786018" y="7072326"/>
            <a:ext cx="507209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002060"/>
                </a:solidFill>
                <a:latin typeface="Gabriola" pitchFamily="82" charset="0"/>
              </a:rPr>
              <a:t>Дітям</a:t>
            </a:r>
            <a:r>
              <a:rPr lang="ru-RU" sz="4000" b="1" dirty="0" smtClean="0">
                <a:solidFill>
                  <a:srgbClr val="002060"/>
                </a:solidFill>
                <a:latin typeface="Gabriola" pitchFamily="82" charset="0"/>
              </a:rPr>
              <a:t> про </a:t>
            </a:r>
            <a:r>
              <a:rPr lang="ru-RU" sz="4000" b="1" dirty="0" err="1" smtClean="0">
                <a:solidFill>
                  <a:srgbClr val="002060"/>
                </a:solidFill>
                <a:latin typeface="Gabriola" pitchFamily="82" charset="0"/>
              </a:rPr>
              <a:t>ментальне</a:t>
            </a:r>
            <a:r>
              <a:rPr lang="ru-RU" sz="4000" b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  <a:latin typeface="Gabriola" pitchFamily="82" charset="0"/>
              </a:rPr>
              <a:t>здоров’я</a:t>
            </a:r>
            <a:r>
              <a:rPr lang="ru-RU" sz="4000" b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endParaRPr lang="x-none" sz="4000" b="1" dirty="0">
              <a:solidFill>
                <a:srgbClr val="002060"/>
              </a:solidFill>
              <a:latin typeface="Gabriola" pitchFamily="82" charset="0"/>
            </a:endParaRPr>
          </a:p>
        </p:txBody>
      </p:sp>
      <p:sp>
        <p:nvSpPr>
          <p:cNvPr id="17" name="TextBox 5"/>
          <p:cNvSpPr txBox="1"/>
          <p:nvPr/>
        </p:nvSpPr>
        <p:spPr>
          <a:xfrm>
            <a:off x="11344013" y="1798582"/>
            <a:ext cx="507209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002060"/>
                </a:solidFill>
                <a:latin typeface="Gabriola" pitchFamily="82" charset="0"/>
              </a:rPr>
              <a:t>Тварини</a:t>
            </a:r>
            <a:r>
              <a:rPr lang="ru-RU" sz="4000" b="1" dirty="0" smtClean="0">
                <a:solidFill>
                  <a:srgbClr val="002060"/>
                </a:solidFill>
                <a:latin typeface="Gabriola" pitchFamily="82" charset="0"/>
              </a:rPr>
              <a:t>  - </a:t>
            </a:r>
            <a:r>
              <a:rPr lang="ru-RU" sz="4000" b="1" dirty="0" err="1" smtClean="0">
                <a:solidFill>
                  <a:srgbClr val="002060"/>
                </a:solidFill>
                <a:latin typeface="Gabriola" pitchFamily="82" charset="0"/>
              </a:rPr>
              <a:t>наші</a:t>
            </a:r>
            <a:r>
              <a:rPr lang="ru-RU" sz="4000" b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  <a:latin typeface="Gabriola" pitchFamily="82" charset="0"/>
              </a:rPr>
              <a:t>друзі</a:t>
            </a:r>
            <a:endParaRPr lang="x-none" sz="4000" b="1" dirty="0">
              <a:solidFill>
                <a:srgbClr val="002060"/>
              </a:solidFill>
              <a:latin typeface="Gabriola" pitchFamily="8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26" y="2643170"/>
            <a:ext cx="9202598" cy="3829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23598" y="3071798"/>
            <a:ext cx="7997711" cy="6000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reeform 15"/>
          <p:cNvSpPr/>
          <p:nvPr/>
        </p:nvSpPr>
        <p:spPr>
          <a:xfrm>
            <a:off x="5500662" y="8035982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48693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/>
          <p:cNvSpPr/>
          <p:nvPr/>
        </p:nvSpPr>
        <p:spPr>
          <a:xfrm>
            <a:off x="8786810" y="-1857424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3" name="TextBox 3"/>
          <p:cNvSpPr txBox="1"/>
          <p:nvPr/>
        </p:nvSpPr>
        <p:spPr>
          <a:xfrm>
            <a:off x="3214646" y="428592"/>
            <a:ext cx="12961022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</a:pPr>
            <a:r>
              <a:rPr lang="uk-UA" sz="8000" b="1" spc="-16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Психологічний </a:t>
            </a:r>
            <a:r>
              <a:rPr lang="uk-UA" sz="8000" b="1" spc="-16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супроівд</a:t>
            </a:r>
            <a:r>
              <a:rPr lang="uk-UA" sz="8000" b="1" spc="-16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 дітей з ООП</a:t>
            </a:r>
            <a:endParaRPr lang="en-US" sz="8000" b="1" spc="-16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sp>
        <p:nvSpPr>
          <p:cNvPr id="4" name="Freeform 4"/>
          <p:cNvSpPr/>
          <p:nvPr/>
        </p:nvSpPr>
        <p:spPr>
          <a:xfrm rot="4259237">
            <a:off x="14339923" y="5598459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5" name="Freeform 5"/>
          <p:cNvSpPr/>
          <p:nvPr/>
        </p:nvSpPr>
        <p:spPr>
          <a:xfrm flipH="1">
            <a:off x="1071506" y="7535447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6" name="Freeform 6"/>
          <p:cNvSpPr/>
          <p:nvPr/>
        </p:nvSpPr>
        <p:spPr>
          <a:xfrm>
            <a:off x="14616191" y="1252811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7" name="Freeform 7"/>
          <p:cNvSpPr/>
          <p:nvPr/>
        </p:nvSpPr>
        <p:spPr>
          <a:xfrm rot="5400000">
            <a:off x="583243" y="-1487119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688" y="2285980"/>
            <a:ext cx="4946608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2100" y="3500426"/>
            <a:ext cx="5217272" cy="6344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5267" y="2196494"/>
            <a:ext cx="4166715" cy="3827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55" r="11315"/>
          <a:stretch/>
        </p:blipFill>
        <p:spPr>
          <a:xfrm>
            <a:off x="11335266" y="6266133"/>
            <a:ext cx="4238153" cy="3919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-27860" y="6879986"/>
            <a:ext cx="507209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Гра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«Балансир» </a:t>
            </a:r>
            <a:endParaRPr lang="x-none" sz="3600" b="1" dirty="0">
              <a:solidFill>
                <a:srgbClr val="002060"/>
              </a:solidFill>
              <a:latin typeface="Gabriola" pitchFamily="82" charset="0"/>
            </a:endParaRPr>
          </a:p>
        </p:txBody>
      </p:sp>
      <p:sp>
        <p:nvSpPr>
          <p:cNvPr id="17" name="TextBox 5"/>
          <p:cNvSpPr txBox="1"/>
          <p:nvPr/>
        </p:nvSpPr>
        <p:spPr>
          <a:xfrm>
            <a:off x="5357786" y="2500294"/>
            <a:ext cx="525189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Вправа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«</a:t>
            </a:r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Впізнай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емоцію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» </a:t>
            </a:r>
            <a:endParaRPr lang="x-none" sz="3600" b="1" dirty="0">
              <a:solidFill>
                <a:srgbClr val="002060"/>
              </a:solidFill>
              <a:latin typeface="Gabriola" pitchFamily="82" charset="0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10501322" y="1458067"/>
            <a:ext cx="521497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Вправа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«</a:t>
            </a:r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Що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відбувається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коли …» </a:t>
            </a:r>
            <a:endParaRPr lang="x-none" sz="3600" b="1" dirty="0">
              <a:solidFill>
                <a:srgbClr val="002060"/>
              </a:solidFill>
              <a:latin typeface="Gabriola" pitchFamily="82" charset="0"/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15408696" y="7544981"/>
            <a:ext cx="265278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Активізація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пізнавальних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процесів</a:t>
            </a:r>
            <a:endParaRPr lang="x-none" sz="3600" b="1" dirty="0">
              <a:solidFill>
                <a:srgbClr val="00206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349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439144" y="522586"/>
            <a:ext cx="13177464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</a:pPr>
            <a:r>
              <a:rPr lang="uk-UA" sz="6600" b="1" spc="-160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Участь у соціальних та всеукраїнських акціях</a:t>
            </a:r>
            <a:endParaRPr lang="en-US" sz="6600" b="1" spc="-160" dirty="0">
              <a:solidFill>
                <a:srgbClr val="D854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sp>
        <p:nvSpPr>
          <p:cNvPr id="8" name="Freeform 8"/>
          <p:cNvSpPr/>
          <p:nvPr/>
        </p:nvSpPr>
        <p:spPr>
          <a:xfrm rot="1737559">
            <a:off x="12089480" y="7143791"/>
            <a:ext cx="4670260" cy="3259827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14173200" y="-2833674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8C7E658F-8737-011F-DFE5-B356627E3FEA}"/>
              </a:ext>
            </a:extLst>
          </p:cNvPr>
          <p:cNvSpPr/>
          <p:nvPr/>
        </p:nvSpPr>
        <p:spPr>
          <a:xfrm>
            <a:off x="-560178" y="-352892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1" name="TextBox 3"/>
          <p:cNvSpPr txBox="1"/>
          <p:nvPr/>
        </p:nvSpPr>
        <p:spPr>
          <a:xfrm flipH="1">
            <a:off x="10008092" y="1586980"/>
            <a:ext cx="6624737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Всеуккраїнська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акцій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«16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днів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проти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насильства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»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ІХ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Всеукраїнська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акція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«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Хеппі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Няв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для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Мурчика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»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Х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Всеукраїнська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акція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«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Хеппі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Гва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для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Сірка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»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Благодійна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акція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«</a:t>
            </a:r>
            <a:r>
              <a:rPr lang="en-US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SuperCoinc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»</a:t>
            </a:r>
            <a:endParaRPr lang="uk-UA" sz="4000" b="1" spc="61" dirty="0" smtClean="0">
              <a:solidFill>
                <a:srgbClr val="002060"/>
              </a:solidFill>
              <a:latin typeface="Gabriola" pitchFamily="82" charset="0"/>
              <a:ea typeface="Quicksand Semi-Bold"/>
              <a:cs typeface="Quicksand Semi-Bold"/>
              <a:sym typeface="Quicksand Semi-Bold"/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uk-UA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Міжнаролний</a:t>
            </a:r>
            <a:r>
              <a:rPr lang="uk-UA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день людей похилого віку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uk-UA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Тиждень психології 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uk-UA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Тиждень безбар’єрності</a:t>
            </a:r>
            <a:endParaRPr lang="en-US" sz="4000" b="1" spc="61" dirty="0" smtClean="0">
              <a:solidFill>
                <a:srgbClr val="002060"/>
              </a:solidFill>
              <a:latin typeface="Gabriola" pitchFamily="82" charset="0"/>
              <a:ea typeface="Quicksand Semi-Bold"/>
              <a:cs typeface="Quicksand Semi-Bold"/>
              <a:sym typeface="Quicksand Semi-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125" y="2721746"/>
            <a:ext cx="4963070" cy="4442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854B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1367" y="3726508"/>
            <a:ext cx="4276725" cy="5695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854B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5"/>
          <p:cNvSpPr txBox="1"/>
          <p:nvPr/>
        </p:nvSpPr>
        <p:spPr>
          <a:xfrm rot="10800000" flipV="1">
            <a:off x="474910" y="8202703"/>
            <a:ext cx="446436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Вправа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«</a:t>
            </a:r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Допоможи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другові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»</a:t>
            </a:r>
            <a:endParaRPr lang="x-none" sz="3600" b="1" dirty="0">
              <a:solidFill>
                <a:srgbClr val="002060"/>
              </a:solidFill>
              <a:latin typeface="Gabriola" pitchFamily="82" charset="0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5731367" y="2119164"/>
            <a:ext cx="361185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Вправа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на </a:t>
            </a:r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розвиток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Gabriola" pitchFamily="82" charset="0"/>
              </a:rPr>
              <a:t>уваги</a:t>
            </a: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endParaRPr lang="x-none" sz="3600" b="1" dirty="0">
              <a:solidFill>
                <a:srgbClr val="00206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18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93785" y="2435455"/>
            <a:ext cx="9296400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Збереження</a:t>
            </a:r>
            <a:r>
              <a:rPr lang="ru-RU" sz="4800" b="1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психічного</a:t>
            </a:r>
            <a:r>
              <a:rPr lang="ru-RU" sz="4800" b="1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та </a:t>
            </a: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фізичного</a:t>
            </a:r>
            <a:r>
              <a:rPr lang="ru-RU" sz="4800" b="1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здоров’я</a:t>
            </a:r>
            <a:r>
              <a:rPr lang="ru-RU" sz="4800" b="1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учасників</a:t>
            </a:r>
            <a:r>
              <a:rPr lang="ru-RU" sz="4800" b="1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освітнього</a:t>
            </a:r>
            <a:r>
              <a:rPr lang="ru-RU" sz="4800" b="1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процесу</a:t>
            </a:r>
            <a:r>
              <a:rPr lang="ru-RU" sz="4800" b="1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в </a:t>
            </a: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умовах</a:t>
            </a:r>
            <a:r>
              <a:rPr lang="ru-RU" sz="4800" b="1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воєнного</a:t>
            </a:r>
            <a:r>
              <a:rPr lang="ru-RU" sz="4800" b="1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стану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Профілактика</a:t>
            </a:r>
            <a:r>
              <a:rPr lang="ru-RU" sz="4800" b="1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професійного</a:t>
            </a:r>
            <a:r>
              <a:rPr lang="ru-RU" sz="4800" b="1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вигорання</a:t>
            </a:r>
            <a:r>
              <a:rPr lang="ru-RU" sz="4800" b="1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педагогів</a:t>
            </a:r>
            <a:endParaRPr lang="ru-RU" sz="4800" b="1" dirty="0" smtClean="0">
              <a:solidFill>
                <a:srgbClr val="D854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Відчуй</a:t>
            </a:r>
            <a:r>
              <a:rPr lang="ru-RU" sz="4800" b="1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мене: шлях до </a:t>
            </a: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безбар’єрності</a:t>
            </a:r>
            <a:endParaRPr lang="ru-RU" sz="4800" b="1" dirty="0" smtClean="0">
              <a:solidFill>
                <a:srgbClr val="D854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Психологічний</a:t>
            </a:r>
            <a:r>
              <a:rPr lang="ru-RU" sz="4800" b="1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супровід</a:t>
            </a:r>
            <a:r>
              <a:rPr lang="ru-RU" sz="4800" b="1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дитини</a:t>
            </a:r>
            <a:r>
              <a:rPr lang="ru-RU" sz="4800" b="1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з ООП. </a:t>
            </a: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Розвиток</a:t>
            </a:r>
            <a:r>
              <a:rPr lang="ru-RU" sz="4800" b="1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800" b="1" dirty="0" err="1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навичок</a:t>
            </a:r>
            <a:endParaRPr lang="x-none" sz="4800" b="1" dirty="0">
              <a:solidFill>
                <a:srgbClr val="D854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023320" y="243029"/>
            <a:ext cx="7321793" cy="987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</a:pPr>
            <a:r>
              <a:rPr lang="uk-UA" sz="6600" b="1" spc="-160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Робота з педагогами</a:t>
            </a:r>
            <a:endParaRPr lang="en-US" sz="6600" b="1" spc="-160" dirty="0">
              <a:solidFill>
                <a:srgbClr val="D854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sp>
        <p:nvSpPr>
          <p:cNvPr id="8" name="Freeform 8"/>
          <p:cNvSpPr/>
          <p:nvPr/>
        </p:nvSpPr>
        <p:spPr>
          <a:xfrm rot="1737559">
            <a:off x="12089480" y="7143791"/>
            <a:ext cx="4670260" cy="3259827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14173200" y="-2833674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8C7E658F-8737-011F-DFE5-B356627E3FEA}"/>
              </a:ext>
            </a:extLst>
          </p:cNvPr>
          <p:cNvSpPr/>
          <p:nvPr/>
        </p:nvSpPr>
        <p:spPr>
          <a:xfrm>
            <a:off x="-392070" y="-454754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44198" y="5572128"/>
            <a:ext cx="6539108" cy="4429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3"/>
          <p:cNvSpPr txBox="1"/>
          <p:nvPr/>
        </p:nvSpPr>
        <p:spPr>
          <a:xfrm flipH="1">
            <a:off x="4772259" y="9160486"/>
            <a:ext cx="542282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Вправа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«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Мозковий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штурм»</a:t>
            </a:r>
          </a:p>
        </p:txBody>
      </p:sp>
      <p:pic>
        <p:nvPicPr>
          <p:cNvPr id="14" name="Picture 2" descr="C:\Users\Домашний\Desktop\Новая папка\12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0787074" y="285716"/>
            <a:ext cx="6047758" cy="4535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3"/>
          <p:cNvSpPr txBox="1"/>
          <p:nvPr/>
        </p:nvSpPr>
        <p:spPr>
          <a:xfrm flipH="1">
            <a:off x="10001256" y="4714872"/>
            <a:ext cx="792961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Колаж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за методом арт-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терапії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«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Мої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ресурси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»</a:t>
            </a:r>
          </a:p>
        </p:txBody>
      </p:sp>
      <p:sp>
        <p:nvSpPr>
          <p:cNvPr id="11" name="Freeform 8"/>
          <p:cNvSpPr/>
          <p:nvPr/>
        </p:nvSpPr>
        <p:spPr>
          <a:xfrm rot="3709596">
            <a:off x="-867447" y="7556053"/>
            <a:ext cx="4670260" cy="3259827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71440" y="1285848"/>
            <a:ext cx="7715304" cy="3095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uk-UA" sz="6600" b="1" spc="-270" dirty="0" smtClean="0">
                <a:solidFill>
                  <a:srgbClr val="7030A0"/>
                </a:solidFill>
                <a:latin typeface="Gabriola" pitchFamily="82" charset="0"/>
                <a:ea typeface="Fibre"/>
                <a:cs typeface="Fibre"/>
                <a:sym typeface="Fibre"/>
              </a:rPr>
              <a:t>Розвиток  емоційно-вольової сфери  дітей  дошкільного  віку</a:t>
            </a:r>
            <a:endParaRPr lang="en-US" sz="6600" b="1" spc="-270" dirty="0" smtClean="0">
              <a:solidFill>
                <a:srgbClr val="7030A0"/>
              </a:solidFill>
              <a:latin typeface="Gabriola" pitchFamily="82" charset="0"/>
              <a:ea typeface="Fibre"/>
              <a:cs typeface="Fibre"/>
              <a:sym typeface="Fibre"/>
            </a:endParaRPr>
          </a:p>
          <a:p>
            <a:pPr marL="0" lvl="0" indent="0" algn="l">
              <a:lnSpc>
                <a:spcPts val="8320"/>
              </a:lnSpc>
            </a:pPr>
            <a:endParaRPr lang="en-US" sz="28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4" name="Freeform 4"/>
          <p:cNvSpPr/>
          <p:nvPr/>
        </p:nvSpPr>
        <p:spPr>
          <a:xfrm rot="1737559">
            <a:off x="11399277" y="7602862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5" name="Freeform 5"/>
          <p:cNvSpPr/>
          <p:nvPr/>
        </p:nvSpPr>
        <p:spPr>
          <a:xfrm flipH="1">
            <a:off x="-785882" y="8001020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6" name="Freeform 6"/>
          <p:cNvSpPr/>
          <p:nvPr/>
        </p:nvSpPr>
        <p:spPr>
          <a:xfrm>
            <a:off x="15089258" y="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7" name="Freeform 7"/>
          <p:cNvSpPr/>
          <p:nvPr/>
        </p:nvSpPr>
        <p:spPr>
          <a:xfrm rot="5400000">
            <a:off x="9306741" y="-80568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pic>
        <p:nvPicPr>
          <p:cNvPr id="1027" name="Picture 3" descr="C:\Users\Домашний\Desktop\Новая папка\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71572" y="4071930"/>
            <a:ext cx="6378540" cy="4938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3"/>
          <p:cNvSpPr txBox="1"/>
          <p:nvPr/>
        </p:nvSpPr>
        <p:spPr>
          <a:xfrm flipH="1">
            <a:off x="9215438" y="3000360"/>
            <a:ext cx="8143932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72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Даніель</a:t>
            </a:r>
            <a:r>
              <a:rPr lang="ru-RU" sz="72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72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Гоулман</a:t>
            </a:r>
            <a:endParaRPr lang="ru-RU" sz="7200" b="1" spc="61" dirty="0" smtClean="0">
              <a:solidFill>
                <a:srgbClr val="002060"/>
              </a:solidFill>
              <a:latin typeface="Gabriola" pitchFamily="82" charset="0"/>
              <a:ea typeface="Quicksand Semi-Bold"/>
              <a:cs typeface="Quicksand Semi-Bold"/>
              <a:sym typeface="Quicksand Semi-Bold"/>
            </a:endParaRPr>
          </a:p>
          <a:p>
            <a:r>
              <a:rPr lang="ru-RU" sz="72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«</a:t>
            </a:r>
            <a:r>
              <a:rPr lang="ru-RU" sz="72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Емоції</a:t>
            </a:r>
            <a:r>
              <a:rPr lang="ru-RU" sz="72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72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дитини</a:t>
            </a:r>
            <a:r>
              <a:rPr lang="ru-RU" sz="72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– </a:t>
            </a:r>
            <a:r>
              <a:rPr lang="ru-RU" sz="72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це</a:t>
            </a:r>
            <a:r>
              <a:rPr lang="ru-RU" sz="72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72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мова</a:t>
            </a:r>
            <a:r>
              <a:rPr lang="ru-RU" sz="72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72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її</a:t>
            </a:r>
            <a:r>
              <a:rPr lang="ru-RU" sz="72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72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внутрішнього</a:t>
            </a:r>
            <a:r>
              <a:rPr lang="ru-RU" sz="72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72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світу</a:t>
            </a:r>
            <a:r>
              <a:rPr lang="ru-RU" sz="72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, яку </a:t>
            </a:r>
            <a:r>
              <a:rPr lang="ru-RU" sz="72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дорослі</a:t>
            </a:r>
            <a:r>
              <a:rPr lang="ru-RU" sz="72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72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повинні</a:t>
            </a:r>
            <a:r>
              <a:rPr lang="ru-RU" sz="72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72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навчитися</a:t>
            </a:r>
            <a:r>
              <a:rPr lang="ru-RU" sz="72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72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чути</a:t>
            </a:r>
            <a:r>
              <a:rPr lang="ru-RU" sz="72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72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і</a:t>
            </a:r>
            <a:r>
              <a:rPr lang="ru-RU" sz="72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72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розуміти</a:t>
            </a:r>
            <a:r>
              <a:rPr lang="ru-RU" sz="72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»</a:t>
            </a:r>
            <a:endParaRPr lang="ru-RU" sz="7200" b="1" spc="61" dirty="0">
              <a:solidFill>
                <a:srgbClr val="002060"/>
              </a:solidFill>
              <a:latin typeface="Gabriola" pitchFamily="82" charset="0"/>
              <a:ea typeface="Quicksand Semi-Bold"/>
              <a:cs typeface="Quicksand Semi-Bold"/>
              <a:sym typeface="Quicksand Semi-Bold"/>
            </a:endParaRPr>
          </a:p>
        </p:txBody>
      </p:sp>
      <p:sp>
        <p:nvSpPr>
          <p:cNvPr id="10" name="TextBox 3"/>
          <p:cNvSpPr txBox="1"/>
          <p:nvPr/>
        </p:nvSpPr>
        <p:spPr>
          <a:xfrm flipH="1">
            <a:off x="2271399" y="9027663"/>
            <a:ext cx="593649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День ментального </a:t>
            </a:r>
            <a:r>
              <a:rPr lang="uk-UA" sz="48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здоров'я</a:t>
            </a:r>
            <a:r>
              <a:rPr lang="ru-RU" sz="48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endParaRPr lang="ru-RU" sz="4800" b="1" spc="61" dirty="0">
              <a:solidFill>
                <a:srgbClr val="002060"/>
              </a:solidFill>
              <a:latin typeface="Gabriola" pitchFamily="82" charset="0"/>
              <a:ea typeface="Quicksand Semi-Bold"/>
              <a:cs typeface="Quicksand Semi-Bold"/>
              <a:sym typeface="Quicksand Semi-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023320" y="554959"/>
            <a:ext cx="13033447" cy="212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</a:pPr>
            <a:r>
              <a:rPr lang="uk-UA" sz="8000" b="1" spc="-16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Методична студія практичних психологів </a:t>
            </a:r>
            <a:r>
              <a:rPr lang="uk-UA" sz="8000" b="1" spc="-16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Смолінської</a:t>
            </a:r>
            <a:r>
              <a:rPr lang="uk-UA" sz="8000" b="1" spc="-16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 ТГ</a:t>
            </a:r>
            <a:endParaRPr lang="en-US" sz="8000" b="1" spc="-16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471570" y="7843222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6" name="Freeform 6"/>
          <p:cNvSpPr/>
          <p:nvPr/>
        </p:nvSpPr>
        <p:spPr>
          <a:xfrm>
            <a:off x="15089258" y="-152209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7" name="Freeform 7"/>
          <p:cNvSpPr/>
          <p:nvPr/>
        </p:nvSpPr>
        <p:spPr>
          <a:xfrm rot="5400000">
            <a:off x="334115" y="-1496550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0184" y="2911253"/>
            <a:ext cx="7279824" cy="5459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0" name="Таблиця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59766423"/>
              </p:ext>
            </p:extLst>
          </p:nvPr>
        </p:nvGraphicFramePr>
        <p:xfrm>
          <a:off x="457200" y="2911253"/>
          <a:ext cx="9982945" cy="58056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4192">
                  <a:extLst>
                    <a:ext uri="{9D8B030D-6E8A-4147-A177-3AD203B41FA5}">
                      <a16:colId xmlns:a16="http://schemas.microsoft.com/office/drawing/2014/main" xmlns="" val="44122497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69786043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4013673087"/>
                    </a:ext>
                  </a:extLst>
                </a:gridCol>
                <a:gridCol w="1675820">
                  <a:extLst>
                    <a:ext uri="{9D8B030D-6E8A-4147-A177-3AD203B41FA5}">
                      <a16:colId xmlns:a16="http://schemas.microsoft.com/office/drawing/2014/main" xmlns="" val="2677874929"/>
                    </a:ext>
                  </a:extLst>
                </a:gridCol>
                <a:gridCol w="1996589">
                  <a:extLst>
                    <a:ext uri="{9D8B030D-6E8A-4147-A177-3AD203B41FA5}">
                      <a16:colId xmlns:a16="http://schemas.microsoft.com/office/drawing/2014/main" xmlns="" val="3329989959"/>
                    </a:ext>
                  </a:extLst>
                </a:gridCol>
              </a:tblGrid>
              <a:tr h="3447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Тематика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Форма проведення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Дата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Місце проведення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Відповідальна особа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extLst>
                  <a:ext uri="{0D108BD9-81ED-4DB2-BD59-A6C34878D82A}">
                    <a16:rowId xmlns:a16="http://schemas.microsoft.com/office/drawing/2014/main" xmlns="" val="3463455885"/>
                  </a:ext>
                </a:extLst>
              </a:tr>
              <a:tr h="857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1.Сучасні підходи до організації інклюзивного навчання 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Очна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(воркшоп)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27.08.2025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КУ “ІРЦ”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Доник С.С.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Король О.А.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extLst>
                  <a:ext uri="{0D108BD9-81ED-4DB2-BD59-A6C34878D82A}">
                    <a16:rowId xmlns:a16="http://schemas.microsoft.com/office/drawing/2014/main" xmlns="" val="596078900"/>
                  </a:ext>
                </a:extLst>
              </a:tr>
              <a:tr h="1113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2. Використання сучасних методик та технологій у корекційно-розвитковій роботі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Очна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(майстер-клас)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Жовтень 2025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КУ “ІРЦ”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Миронова Н.В.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</a:rPr>
                        <a:t>Жакун</a:t>
                      </a:r>
                      <a:r>
                        <a:rPr lang="uk-UA" sz="1800" dirty="0">
                          <a:effectLst/>
                        </a:rPr>
                        <a:t> Д.А</a:t>
                      </a:r>
                      <a:r>
                        <a:rPr lang="uk-UA" sz="1800" dirty="0" smtClean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Король О.А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extLst>
                  <a:ext uri="{0D108BD9-81ED-4DB2-BD59-A6C34878D82A}">
                    <a16:rowId xmlns:a16="http://schemas.microsoft.com/office/drawing/2014/main" xmlns="" val="3854004067"/>
                  </a:ext>
                </a:extLst>
              </a:tr>
              <a:tr h="1113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3. Атестація практичного психолога як засіб підвищення професійної компетентності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Очна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(майстер-клас)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Грудень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2025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ЗДО №3 «Ромашка»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Доник С.С.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Король О.А.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Миронова Н.В.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extLst>
                  <a:ext uri="{0D108BD9-81ED-4DB2-BD59-A6C34878D82A}">
                    <a16:rowId xmlns:a16="http://schemas.microsoft.com/office/drawing/2014/main" xmlns="" val="2929700338"/>
                  </a:ext>
                </a:extLst>
              </a:tr>
              <a:tr h="1113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4. Використання дидактичних ігор та арт-технік у роботі з дітьми з ООП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Очна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(майстер-клас)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Березень 2026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КУ “ІРЦ”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Доник С.С.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Король О.А.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extLst>
                  <a:ext uri="{0D108BD9-81ED-4DB2-BD59-A6C34878D82A}">
                    <a16:rowId xmlns:a16="http://schemas.microsoft.com/office/drawing/2014/main" xmlns="" val="2494230409"/>
                  </a:ext>
                </a:extLst>
              </a:tr>
              <a:tr h="857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5. Емоційне  вигорання: профілактика та самодопомога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Очна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(тренінг)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Травень 2026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КУ “ІРЦ”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Миронова Н.В.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34925" marT="34925" marB="34925"/>
                </a:tc>
                <a:extLst>
                  <a:ext uri="{0D108BD9-81ED-4DB2-BD59-A6C34878D82A}">
                    <a16:rowId xmlns:a16="http://schemas.microsoft.com/office/drawing/2014/main" xmlns="" val="81629346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D24E53-EFEE-7EB3-3036-5105B589E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/>
          <p:nvPr/>
        </p:nvSpPr>
        <p:spPr>
          <a:xfrm>
            <a:off x="663799" y="5739233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D5FC5F3F-0DE5-7E9A-FB6F-E167493C3394}"/>
              </a:ext>
            </a:extLst>
          </p:cNvPr>
          <p:cNvSpPr txBox="1"/>
          <p:nvPr/>
        </p:nvSpPr>
        <p:spPr>
          <a:xfrm>
            <a:off x="1655168" y="595525"/>
            <a:ext cx="13847032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</a:pPr>
            <a:r>
              <a:rPr lang="uk-UA" sz="8000" b="1" spc="-160" dirty="0" smtClean="0">
                <a:solidFill>
                  <a:srgbClr val="D85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Методичні розробки та ресурси</a:t>
            </a:r>
            <a:endParaRPr lang="en-US" sz="8000" b="1" spc="-160" dirty="0">
              <a:solidFill>
                <a:srgbClr val="D854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BF219162-D401-73C5-37F4-45911F11A0B7}"/>
              </a:ext>
            </a:extLst>
          </p:cNvPr>
          <p:cNvSpPr/>
          <p:nvPr/>
        </p:nvSpPr>
        <p:spPr>
          <a:xfrm rot="4113435">
            <a:off x="13572748" y="6380987"/>
            <a:ext cx="4670260" cy="3252199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C5F87B19-6484-C47C-54E4-F02A2A0C7CBF}"/>
              </a:ext>
            </a:extLst>
          </p:cNvPr>
          <p:cNvSpPr/>
          <p:nvPr/>
        </p:nvSpPr>
        <p:spPr>
          <a:xfrm>
            <a:off x="14976648" y="-2345644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1" name="Freeform 14"/>
          <p:cNvSpPr/>
          <p:nvPr/>
        </p:nvSpPr>
        <p:spPr>
          <a:xfrm rot="5400000">
            <a:off x="-61368" y="-946886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54" y="3357550"/>
            <a:ext cx="3352800" cy="493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1190" y="1928790"/>
            <a:ext cx="3295650" cy="475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06" y="1857352"/>
            <a:ext cx="3162300" cy="490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6546" y="5000624"/>
            <a:ext cx="3486150" cy="493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73222" y="1857352"/>
            <a:ext cx="3448050" cy="497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4396" y="5072062"/>
            <a:ext cx="3286148" cy="483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8724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3" name="Freeform 3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4" name="Freeform 4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5" name="Freeform 5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6" name="Freeform 6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7" name="Freeform 7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8" name="Freeform 8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0" name="Freeform 10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1" name="Freeform 11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2" name="Freeform 12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3" name="Freeform 13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4" name="Freeform 14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5" name="Freeform 15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6" name="TextBox 16"/>
          <p:cNvSpPr txBox="1"/>
          <p:nvPr/>
        </p:nvSpPr>
        <p:spPr>
          <a:xfrm>
            <a:off x="3714712" y="1028700"/>
            <a:ext cx="107157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5644"/>
              </a:lnSpc>
            </a:pPr>
            <a:r>
              <a:rPr lang="uk-UA" sz="11500" b="1" spc="-359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Підсумок</a:t>
            </a:r>
            <a:r>
              <a:rPr lang="en-US" sz="17981" spc="-359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</a:p>
        </p:txBody>
      </p:sp>
      <p:sp>
        <p:nvSpPr>
          <p:cNvPr id="17" name="Freeform 17"/>
          <p:cNvSpPr/>
          <p:nvPr/>
        </p:nvSpPr>
        <p:spPr>
          <a:xfrm>
            <a:off x="2071638" y="1214410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8" name="Freeform 18"/>
          <p:cNvSpPr/>
          <p:nvPr/>
        </p:nvSpPr>
        <p:spPr>
          <a:xfrm rot="-10800000">
            <a:off x="15073354" y="1285848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154EAE9-A4D8-127B-1025-886ACCCBB1A8}"/>
              </a:ext>
            </a:extLst>
          </p:cNvPr>
          <p:cNvSpPr txBox="1"/>
          <p:nvPr/>
        </p:nvSpPr>
        <p:spPr>
          <a:xfrm>
            <a:off x="9786942" y="2786046"/>
            <a:ext cx="6572296" cy="7197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4800" b="1" dirty="0" err="1" smtClean="0">
                <a:solidFill>
                  <a:srgbClr val="0070C0"/>
                </a:solidFill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Гармонійний</a:t>
            </a:r>
            <a:r>
              <a:rPr lang="ru-RU" sz="4800" b="1" dirty="0" smtClean="0">
                <a:solidFill>
                  <a:srgbClr val="0070C0"/>
                </a:solidFill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4800" b="1" dirty="0" smtClean="0">
                <a:solidFill>
                  <a:srgbClr val="0070C0"/>
                </a:solidFill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sz="4800" b="1" dirty="0" smtClean="0">
                <a:solidFill>
                  <a:srgbClr val="0070C0"/>
                </a:solidFill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4800" b="1" dirty="0" err="1" smtClean="0">
                <a:solidFill>
                  <a:srgbClr val="0070C0"/>
                </a:solidFill>
                <a:effectLst/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</a:t>
            </a:r>
            <a:r>
              <a:rPr lang="ru-RU" sz="4800" b="1" dirty="0" smtClean="0">
                <a:solidFill>
                  <a:srgbClr val="0070C0"/>
                </a:solidFill>
                <a:effectLst/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effectLst/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емоційного</a:t>
            </a:r>
            <a:r>
              <a:rPr lang="ru-RU" sz="4800" b="1" dirty="0" smtClean="0">
                <a:solidFill>
                  <a:srgbClr val="0070C0"/>
                </a:solidFill>
                <a:effectLst/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effectLst/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інтелекту</a:t>
            </a:r>
            <a:r>
              <a:rPr lang="ru-RU" sz="4800" b="1" dirty="0" smtClean="0">
                <a:solidFill>
                  <a:srgbClr val="0070C0"/>
                </a:solidFill>
                <a:effectLst/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4800" b="1" dirty="0" err="1" smtClean="0">
                <a:solidFill>
                  <a:srgbClr val="0070C0"/>
                </a:solidFill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4800" b="1" dirty="0" smtClean="0">
                <a:solidFill>
                  <a:srgbClr val="0070C0"/>
                </a:solidFill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вольових</a:t>
            </a:r>
            <a:r>
              <a:rPr lang="ru-RU" sz="4800" b="1" dirty="0" smtClean="0">
                <a:solidFill>
                  <a:srgbClr val="0070C0"/>
                </a:solidFill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якостей</a:t>
            </a:r>
            <a:r>
              <a:rPr lang="ru-RU" sz="4800" b="1" dirty="0" smtClean="0">
                <a:solidFill>
                  <a:srgbClr val="0070C0"/>
                </a:solidFill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4800" b="1" dirty="0" err="1" smtClean="0">
                <a:solidFill>
                  <a:srgbClr val="0070C0"/>
                </a:solidFill>
                <a:effectLst/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Створення</a:t>
            </a:r>
            <a:r>
              <a:rPr lang="ru-RU" sz="4800" b="1" dirty="0" smtClean="0">
                <a:solidFill>
                  <a:srgbClr val="0070C0"/>
                </a:solidFill>
                <a:effectLst/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effectLst/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психологічно</a:t>
            </a:r>
            <a:r>
              <a:rPr lang="ru-RU" sz="4800" b="1" dirty="0" smtClean="0">
                <a:solidFill>
                  <a:srgbClr val="0070C0"/>
                </a:solidFill>
                <a:effectLst/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комфортного </a:t>
            </a:r>
            <a:r>
              <a:rPr lang="ru-RU" sz="4800" b="1" dirty="0" err="1" smtClean="0">
                <a:solidFill>
                  <a:srgbClr val="0070C0"/>
                </a:solidFill>
                <a:effectLst/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освітнього</a:t>
            </a:r>
            <a:r>
              <a:rPr lang="ru-RU" sz="4800" b="1" dirty="0" smtClean="0">
                <a:solidFill>
                  <a:srgbClr val="0070C0"/>
                </a:solidFill>
                <a:effectLst/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effectLst/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середовища</a:t>
            </a:r>
            <a:r>
              <a:rPr lang="ru-RU" sz="4800" b="1" dirty="0" smtClean="0">
                <a:solidFill>
                  <a:srgbClr val="0070C0"/>
                </a:solidFill>
                <a:effectLst/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x-none" sz="4800" b="1" dirty="0">
              <a:solidFill>
                <a:srgbClr val="0070C0"/>
              </a:solidFill>
              <a:effectLst/>
              <a:latin typeface="Gabriola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Домашний\Desktop\Новая папка\13.jpg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714316" y="3500426"/>
            <a:ext cx="8484184" cy="5143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BE5C16-2C61-FB89-5785-635101A5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4A609AB8-3E8E-3CE2-7EF4-659CED0CED19}"/>
              </a:ext>
            </a:extLst>
          </p:cNvPr>
          <p:cNvSpPr/>
          <p:nvPr/>
        </p:nvSpPr>
        <p:spPr>
          <a:xfrm rot="1737559">
            <a:off x="3312745" y="789521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B6032246-C40B-8E57-4EE4-2640AF979A6E}"/>
              </a:ext>
            </a:extLst>
          </p:cNvPr>
          <p:cNvSpPr/>
          <p:nvPr/>
        </p:nvSpPr>
        <p:spPr>
          <a:xfrm>
            <a:off x="15755090" y="3410153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496EDCEE-D0E0-424F-6892-42B354AD2A7A}"/>
              </a:ext>
            </a:extLst>
          </p:cNvPr>
          <p:cNvSpPr/>
          <p:nvPr/>
        </p:nvSpPr>
        <p:spPr>
          <a:xfrm flipH="1">
            <a:off x="-287850" y="770049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34C3098D-F091-D848-B306-2190E4A21312}"/>
              </a:ext>
            </a:extLst>
          </p:cNvPr>
          <p:cNvSpPr/>
          <p:nvPr/>
        </p:nvSpPr>
        <p:spPr>
          <a:xfrm>
            <a:off x="14672962" y="5979198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1202AF04-7DC9-DE0F-3C76-A9031E6231BE}"/>
              </a:ext>
            </a:extLst>
          </p:cNvPr>
          <p:cNvSpPr/>
          <p:nvPr/>
        </p:nvSpPr>
        <p:spPr>
          <a:xfrm>
            <a:off x="-92588" y="4697062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F10CAFC6-1076-4881-0496-7857C34BD99C}"/>
              </a:ext>
            </a:extLst>
          </p:cNvPr>
          <p:cNvSpPr/>
          <p:nvPr/>
        </p:nvSpPr>
        <p:spPr>
          <a:xfrm>
            <a:off x="7608223" y="7192238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74483AAD-4341-907F-9BA1-B9D58E533FA4}"/>
              </a:ext>
            </a:extLst>
          </p:cNvPr>
          <p:cNvSpPr/>
          <p:nvPr/>
        </p:nvSpPr>
        <p:spPr>
          <a:xfrm>
            <a:off x="15723501" y="100913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3C9943B1-898E-117D-939A-A2EA1C89A34B}"/>
              </a:ext>
            </a:extLst>
          </p:cNvPr>
          <p:cNvSpPr/>
          <p:nvPr/>
        </p:nvSpPr>
        <p:spPr>
          <a:xfrm rot="-10800000">
            <a:off x="10514712" y="8347141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8C7E658F-8737-011F-DFE5-B356627E3FEA}"/>
              </a:ext>
            </a:extLst>
          </p:cNvPr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CBBF7805-3101-F23B-7664-0BA877F259D5}"/>
              </a:ext>
            </a:extLst>
          </p:cNvPr>
          <p:cNvSpPr/>
          <p:nvPr/>
        </p:nvSpPr>
        <p:spPr>
          <a:xfrm>
            <a:off x="2333236" y="-870047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F852C442-D3A5-F0E9-B455-660BBFA2A081}"/>
              </a:ext>
            </a:extLst>
          </p:cNvPr>
          <p:cNvSpPr/>
          <p:nvPr/>
        </p:nvSpPr>
        <p:spPr>
          <a:xfrm rot="4182716">
            <a:off x="5602047" y="-182364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2BB19EF7-9DC4-CF9F-ABD3-F951B3B92C03}"/>
              </a:ext>
            </a:extLst>
          </p:cNvPr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F64CAF40-0844-5F9E-FE42-3022433A287F}"/>
              </a:ext>
            </a:extLst>
          </p:cNvPr>
          <p:cNvSpPr/>
          <p:nvPr/>
        </p:nvSpPr>
        <p:spPr>
          <a:xfrm rot="5400000">
            <a:off x="10569797" y="-1214910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8AAF1096-1D7C-6CBF-549C-FB8E04C5CB3E}"/>
              </a:ext>
            </a:extLst>
          </p:cNvPr>
          <p:cNvSpPr/>
          <p:nvPr/>
        </p:nvSpPr>
        <p:spPr>
          <a:xfrm>
            <a:off x="135552" y="2285182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xmlns="" id="{A62CC926-D826-B504-F89F-D63B06047AC2}"/>
              </a:ext>
            </a:extLst>
          </p:cNvPr>
          <p:cNvSpPr txBox="1"/>
          <p:nvPr/>
        </p:nvSpPr>
        <p:spPr>
          <a:xfrm>
            <a:off x="4152631" y="2721434"/>
            <a:ext cx="9620177" cy="400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644"/>
              </a:lnSpc>
            </a:pPr>
            <a:r>
              <a:rPr lang="uk-UA" sz="17981" spc="-359" dirty="0">
                <a:solidFill>
                  <a:srgbClr val="D854BC"/>
                </a:solidFill>
                <a:latin typeface="Fibre"/>
                <a:ea typeface="Fibre"/>
                <a:cs typeface="Fibre"/>
                <a:sym typeface="Fibre"/>
              </a:rPr>
              <a:t>Дякую за увагу</a:t>
            </a:r>
            <a:r>
              <a:rPr lang="en-US" sz="17981" spc="-359" dirty="0">
                <a:solidFill>
                  <a:srgbClr val="D854BC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1CA31769-1E17-3022-729E-B6109335A3D5}"/>
              </a:ext>
            </a:extLst>
          </p:cNvPr>
          <p:cNvSpPr/>
          <p:nvPr/>
        </p:nvSpPr>
        <p:spPr>
          <a:xfrm>
            <a:off x="3000332" y="3357550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7EB6930B-02E6-A144-19B6-6409C0BB20B9}"/>
              </a:ext>
            </a:extLst>
          </p:cNvPr>
          <p:cNvSpPr/>
          <p:nvPr/>
        </p:nvSpPr>
        <p:spPr>
          <a:xfrm rot="-10800000">
            <a:off x="14001784" y="3643302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endParaRPr lang="x-none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xmlns="" id="{1CA31769-1E17-3022-729E-B6109335A3D5}"/>
              </a:ext>
            </a:extLst>
          </p:cNvPr>
          <p:cNvSpPr/>
          <p:nvPr/>
        </p:nvSpPr>
        <p:spPr>
          <a:xfrm rot="10800000">
            <a:off x="14073222" y="3286112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99068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00068" y="1000097"/>
            <a:ext cx="7715304" cy="3236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uk-UA" sz="7200" b="1" spc="-270" dirty="0" smtClean="0">
                <a:solidFill>
                  <a:srgbClr val="7030A0"/>
                </a:solidFill>
                <a:latin typeface="Gabriola" pitchFamily="82" charset="0"/>
                <a:ea typeface="Fibre"/>
                <a:cs typeface="Fibre"/>
                <a:sym typeface="Fibre"/>
              </a:rPr>
              <a:t>Актуальність теми:</a:t>
            </a:r>
            <a:endParaRPr lang="en-US" sz="7200" b="1" spc="-270" dirty="0" smtClean="0">
              <a:solidFill>
                <a:srgbClr val="7030A0"/>
              </a:solidFill>
              <a:latin typeface="Gabriola" pitchFamily="82" charset="0"/>
              <a:ea typeface="Fibre"/>
              <a:cs typeface="Fibre"/>
              <a:sym typeface="Fibre"/>
            </a:endParaRPr>
          </a:p>
          <a:p>
            <a:pPr marL="0" lvl="0" indent="0" algn="l">
              <a:lnSpc>
                <a:spcPts val="8320"/>
              </a:lnSpc>
            </a:pPr>
            <a:endParaRPr lang="uk-UA" sz="2800" spc="-160" dirty="0" smtClean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  <a:p>
            <a:pPr marL="0" lvl="0" indent="0" algn="l">
              <a:lnSpc>
                <a:spcPts val="8320"/>
              </a:lnSpc>
            </a:pPr>
            <a:endParaRPr lang="en-US" sz="28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4" name="Freeform 4"/>
          <p:cNvSpPr/>
          <p:nvPr/>
        </p:nvSpPr>
        <p:spPr>
          <a:xfrm rot="1737559">
            <a:off x="11399277" y="7602862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5" name="Freeform 5"/>
          <p:cNvSpPr/>
          <p:nvPr/>
        </p:nvSpPr>
        <p:spPr>
          <a:xfrm flipH="1">
            <a:off x="-785882" y="8001020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6" name="Freeform 6"/>
          <p:cNvSpPr/>
          <p:nvPr/>
        </p:nvSpPr>
        <p:spPr>
          <a:xfrm>
            <a:off x="15089258" y="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7" name="Freeform 7"/>
          <p:cNvSpPr/>
          <p:nvPr/>
        </p:nvSpPr>
        <p:spPr>
          <a:xfrm rot="5400000">
            <a:off x="9306741" y="-80568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pic>
        <p:nvPicPr>
          <p:cNvPr id="1028" name="Picture 4" descr="C:\Users\Домашний\Desktop\Новая папка\14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001124" y="1428724"/>
            <a:ext cx="7297762" cy="6914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3"/>
          <p:cNvSpPr txBox="1"/>
          <p:nvPr/>
        </p:nvSpPr>
        <p:spPr>
          <a:xfrm flipH="1">
            <a:off x="9936088" y="8475267"/>
            <a:ext cx="515317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Вправа</a:t>
            </a:r>
            <a:r>
              <a:rPr lang="ru-RU" sz="48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«</a:t>
            </a:r>
            <a:r>
              <a:rPr lang="ru-RU" sz="48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Добрі</a:t>
            </a:r>
            <a:r>
              <a:rPr lang="ru-RU" sz="48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8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справи</a:t>
            </a:r>
            <a:r>
              <a:rPr lang="ru-RU" sz="48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»</a:t>
            </a:r>
            <a:endParaRPr lang="ru-RU" sz="4800" b="1" spc="61" dirty="0">
              <a:solidFill>
                <a:srgbClr val="002060"/>
              </a:solidFill>
              <a:latin typeface="Gabriola" pitchFamily="82" charset="0"/>
              <a:ea typeface="Quicksand Semi-Bold"/>
              <a:cs typeface="Quicksand Semi-Bold"/>
              <a:sym typeface="Quicksand Semi-Bold"/>
            </a:endParaRPr>
          </a:p>
        </p:txBody>
      </p:sp>
      <p:sp>
        <p:nvSpPr>
          <p:cNvPr id="10" name="TextBox 3"/>
          <p:cNvSpPr txBox="1"/>
          <p:nvPr/>
        </p:nvSpPr>
        <p:spPr>
          <a:xfrm flipH="1">
            <a:off x="1357257" y="2357419"/>
            <a:ext cx="6850637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4000" b="1" dirty="0" smtClean="0">
                <a:solidFill>
                  <a:srgbClr val="002060"/>
                </a:solidFill>
                <a:latin typeface="Garamond" pitchFamily="18" charset="0"/>
                <a:cs typeface="Gautami" pitchFamily="34" charset="0"/>
              </a:rPr>
              <a:t>Емоційний розвиток є основою гармонійної особистості</a:t>
            </a:r>
          </a:p>
          <a:p>
            <a:pPr>
              <a:buFont typeface="Wingdings" pitchFamily="2" charset="2"/>
              <a:buChar char="ü"/>
            </a:pPr>
            <a:r>
              <a:rPr lang="uk-UA" sz="4000" b="1" dirty="0" smtClean="0">
                <a:solidFill>
                  <a:srgbClr val="002060"/>
                </a:solidFill>
                <a:latin typeface="Garamond" pitchFamily="18" charset="0"/>
                <a:cs typeface="Gautami" pitchFamily="34" charset="0"/>
              </a:rPr>
              <a:t>Зростання тривожності у дітей </a:t>
            </a:r>
          </a:p>
          <a:p>
            <a:pPr>
              <a:buFont typeface="Wingdings" pitchFamily="2" charset="2"/>
              <a:buChar char="ü"/>
            </a:pPr>
            <a:r>
              <a:rPr lang="uk-UA" sz="4000" b="1" dirty="0" smtClean="0">
                <a:solidFill>
                  <a:srgbClr val="002060"/>
                </a:solidFill>
                <a:latin typeface="Garamond" pitchFamily="18" charset="0"/>
                <a:cs typeface="Gautami" pitchFamily="34" charset="0"/>
              </a:rPr>
              <a:t>Прояви агресивної поведінки. </a:t>
            </a:r>
          </a:p>
          <a:p>
            <a:pPr>
              <a:buFont typeface="Wingdings" pitchFamily="2" charset="2"/>
              <a:buChar char="ü"/>
            </a:pPr>
            <a:r>
              <a:rPr lang="uk-UA" sz="4000" b="1" dirty="0" smtClean="0">
                <a:solidFill>
                  <a:srgbClr val="002060"/>
                </a:solidFill>
                <a:latin typeface="Garamond" pitchFamily="18" charset="0"/>
                <a:cs typeface="Gautami" pitchFamily="34" charset="0"/>
              </a:rPr>
              <a:t>Труднощі емоційної саморегуляції</a:t>
            </a:r>
          </a:p>
          <a:p>
            <a:pPr>
              <a:buFont typeface="Wingdings" pitchFamily="2" charset="2"/>
              <a:buChar char="ü"/>
            </a:pPr>
            <a:r>
              <a:rPr lang="uk-UA" sz="4000" b="1" dirty="0" smtClean="0">
                <a:solidFill>
                  <a:srgbClr val="002060"/>
                </a:solidFill>
                <a:latin typeface="Garamond" pitchFamily="18" charset="0"/>
                <a:cs typeface="Gautami" pitchFamily="34" charset="0"/>
              </a:rPr>
              <a:t>Необхідність психологічної підтримки в умовах воєнного стану</a:t>
            </a:r>
          </a:p>
        </p:txBody>
      </p:sp>
      <p:sp>
        <p:nvSpPr>
          <p:cNvPr id="12" name="Freeform 6"/>
          <p:cNvSpPr/>
          <p:nvPr/>
        </p:nvSpPr>
        <p:spPr>
          <a:xfrm>
            <a:off x="-928758" y="-714416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700" decel="100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700" decel="10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700" decel="100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700" decel="100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71468"/>
            <a:ext cx="11198912" cy="7941047"/>
          </a:xfrm>
          <a:custGeom>
            <a:avLst/>
            <a:gdLst/>
            <a:ahLst/>
            <a:cxnLst/>
            <a:rect l="l" t="t" r="r" b="b"/>
            <a:pathLst>
              <a:path w="11198912" h="7941047">
                <a:moveTo>
                  <a:pt x="0" y="0"/>
                </a:moveTo>
                <a:lnTo>
                  <a:pt x="11198912" y="0"/>
                </a:lnTo>
                <a:lnTo>
                  <a:pt x="11198912" y="7941046"/>
                </a:lnTo>
                <a:lnTo>
                  <a:pt x="0" y="79410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3" name="Freeform 3"/>
          <p:cNvSpPr/>
          <p:nvPr/>
        </p:nvSpPr>
        <p:spPr>
          <a:xfrm>
            <a:off x="-748704" y="-3236984"/>
            <a:ext cx="3554807" cy="5131612"/>
          </a:xfrm>
          <a:custGeom>
            <a:avLst/>
            <a:gdLst/>
            <a:ahLst/>
            <a:cxnLst/>
            <a:rect l="l" t="t" r="r" b="b"/>
            <a:pathLst>
              <a:path w="3554807" h="5131612">
                <a:moveTo>
                  <a:pt x="0" y="0"/>
                </a:moveTo>
                <a:lnTo>
                  <a:pt x="3554808" y="0"/>
                </a:lnTo>
                <a:lnTo>
                  <a:pt x="3554808" y="5131612"/>
                </a:lnTo>
                <a:lnTo>
                  <a:pt x="0" y="5131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4" name="Freeform 4"/>
          <p:cNvSpPr/>
          <p:nvPr/>
        </p:nvSpPr>
        <p:spPr>
          <a:xfrm>
            <a:off x="-748704" y="2552700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5" name="Freeform 5"/>
          <p:cNvSpPr/>
          <p:nvPr/>
        </p:nvSpPr>
        <p:spPr>
          <a:xfrm rot="4182716">
            <a:off x="16663466" y="7802025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8"/>
                </a:lnTo>
                <a:lnTo>
                  <a:pt x="0" y="4006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6" name="Freeform 6"/>
          <p:cNvSpPr/>
          <p:nvPr/>
        </p:nvSpPr>
        <p:spPr>
          <a:xfrm>
            <a:off x="11930082" y="6560573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7" name="Freeform 7"/>
          <p:cNvSpPr/>
          <p:nvPr/>
        </p:nvSpPr>
        <p:spPr>
          <a:xfrm rot="1737559">
            <a:off x="1405806" y="8364915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8" name="Freeform 8"/>
          <p:cNvSpPr/>
          <p:nvPr/>
        </p:nvSpPr>
        <p:spPr>
          <a:xfrm>
            <a:off x="15316200" y="-419100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1" y="0"/>
                </a:lnTo>
                <a:lnTo>
                  <a:pt x="2781341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9" name="TextBox 9"/>
          <p:cNvSpPr txBox="1"/>
          <p:nvPr/>
        </p:nvSpPr>
        <p:spPr>
          <a:xfrm>
            <a:off x="1044691" y="2571733"/>
            <a:ext cx="9193961" cy="5816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uk-UA" sz="5400" b="1" dirty="0" smtClean="0">
                <a:solidFill>
                  <a:srgbClr val="002060"/>
                </a:solidFill>
                <a:latin typeface="Gabriola" pitchFamily="82" charset="0"/>
              </a:rPr>
              <a:t>Дослідження емоційної сфери</a:t>
            </a:r>
          </a:p>
          <a:p>
            <a:pPr algn="ctr">
              <a:buFont typeface="Wingdings" pitchFamily="2" charset="2"/>
              <a:buChar char="Ø"/>
            </a:pPr>
            <a:r>
              <a:rPr lang="uk-UA" sz="5400" b="1" dirty="0" smtClean="0">
                <a:solidFill>
                  <a:srgbClr val="002060"/>
                </a:solidFill>
                <a:latin typeface="Gabriola" pitchFamily="82" charset="0"/>
              </a:rPr>
              <a:t>Формування емоційної компетентності</a:t>
            </a:r>
          </a:p>
          <a:p>
            <a:pPr algn="ctr">
              <a:buFont typeface="Wingdings" pitchFamily="2" charset="2"/>
              <a:buChar char="Ø"/>
            </a:pPr>
            <a:r>
              <a:rPr lang="uk-UA" sz="5400" b="1" dirty="0" smtClean="0">
                <a:solidFill>
                  <a:srgbClr val="002060"/>
                </a:solidFill>
                <a:latin typeface="Gabriola" pitchFamily="82" charset="0"/>
              </a:rPr>
              <a:t>Розвиток вольових якостей</a:t>
            </a:r>
          </a:p>
          <a:p>
            <a:pPr algn="ctr">
              <a:buFont typeface="Wingdings" pitchFamily="2" charset="2"/>
              <a:buChar char="Ø"/>
            </a:pPr>
            <a:r>
              <a:rPr lang="uk-UA" sz="5400" b="1" dirty="0" smtClean="0">
                <a:solidFill>
                  <a:srgbClr val="002060"/>
                </a:solidFill>
                <a:latin typeface="Gabriola" pitchFamily="82" charset="0"/>
              </a:rPr>
              <a:t>Співпраця з педагогами</a:t>
            </a:r>
          </a:p>
          <a:p>
            <a:pPr algn="ctr">
              <a:buFont typeface="Wingdings" pitchFamily="2" charset="2"/>
              <a:buChar char="Ø"/>
            </a:pPr>
            <a:r>
              <a:rPr lang="uk-UA" sz="5400" b="1" dirty="0" smtClean="0">
                <a:solidFill>
                  <a:srgbClr val="002060"/>
                </a:solidFill>
                <a:latin typeface="Gabriola" pitchFamily="82" charset="0"/>
              </a:rPr>
              <a:t>Впроваджувати сучасні психологічні технології</a:t>
            </a:r>
            <a:endParaRPr lang="x-none" sz="5400" b="1" dirty="0">
              <a:solidFill>
                <a:srgbClr val="002060"/>
              </a:solidFill>
              <a:latin typeface="Gabriola" pitchFamily="8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44691" y="552152"/>
            <a:ext cx="9020563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</a:pPr>
            <a:r>
              <a:rPr lang="uk-UA" sz="7500" b="1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Завдання </a:t>
            </a:r>
            <a:endParaRPr lang="en-US" sz="7500" b="1" spc="-1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pic>
        <p:nvPicPr>
          <p:cNvPr id="6146" name="Picture 2" descr="C:\Users\Домашний\Desktop\Новая папка\8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215702" y="1643038"/>
            <a:ext cx="6567601" cy="5880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3"/>
          <p:cNvSpPr txBox="1"/>
          <p:nvPr/>
        </p:nvSpPr>
        <p:spPr>
          <a:xfrm flipH="1">
            <a:off x="11930081" y="7673969"/>
            <a:ext cx="542282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Кольоровий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тиждень</a:t>
            </a:r>
            <a:r>
              <a:rPr lang="ru-RU" sz="4000" b="1" spc="61" dirty="0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в </a:t>
            </a:r>
            <a:r>
              <a:rPr lang="ru-RU" sz="4000" b="1" spc="61" dirty="0" err="1" smtClean="0">
                <a:solidFill>
                  <a:srgbClr val="00206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садочку</a:t>
            </a:r>
            <a:endParaRPr lang="ru-RU" sz="4000" b="1" spc="61" dirty="0" smtClean="0">
              <a:solidFill>
                <a:srgbClr val="002060"/>
              </a:solidFill>
              <a:latin typeface="Gabriola" pitchFamily="82" charset="0"/>
              <a:ea typeface="Quicksand Semi-Bold"/>
              <a:cs typeface="Quicksand Semi-Bold"/>
              <a:sym typeface="Quicksand Semi-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 rot="15230399">
            <a:off x="5615886" y="7359747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8" name="TextBox 8"/>
          <p:cNvSpPr txBox="1"/>
          <p:nvPr/>
        </p:nvSpPr>
        <p:spPr>
          <a:xfrm>
            <a:off x="6643670" y="7286640"/>
            <a:ext cx="4975325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</a:pPr>
            <a:r>
              <a:rPr lang="ru-RU" sz="5400" b="1" dirty="0" err="1">
                <a:solidFill>
                  <a:srgbClr val="0070C0"/>
                </a:solidFill>
                <a:latin typeface="Gabriola" pitchFamily="82" charset="0"/>
              </a:rPr>
              <a:t>Основні</a:t>
            </a:r>
            <a:r>
              <a:rPr lang="ru-RU" sz="5400" b="1" dirty="0">
                <a:solidFill>
                  <a:srgbClr val="0070C0"/>
                </a:solidFill>
                <a:latin typeface="Gabriola" pitchFamily="82" charset="0"/>
              </a:rPr>
              <a:t> </a:t>
            </a:r>
            <a:r>
              <a:rPr lang="ru-RU" sz="5400" b="1" dirty="0" err="1">
                <a:solidFill>
                  <a:srgbClr val="0070C0"/>
                </a:solidFill>
                <a:latin typeface="Gabriola" pitchFamily="82" charset="0"/>
              </a:rPr>
              <a:t>напрями</a:t>
            </a:r>
            <a:r>
              <a:rPr lang="ru-RU" sz="5400" b="1" dirty="0">
                <a:solidFill>
                  <a:srgbClr val="0070C0"/>
                </a:solidFill>
                <a:latin typeface="Gabriola" pitchFamily="82" charset="0"/>
              </a:rPr>
              <a:t> </a:t>
            </a:r>
            <a:r>
              <a:rPr lang="ru-RU" sz="5400" b="1" dirty="0" err="1" smtClean="0">
                <a:solidFill>
                  <a:srgbClr val="0070C0"/>
                </a:solidFill>
                <a:latin typeface="Gabriola" pitchFamily="82" charset="0"/>
              </a:rPr>
              <a:t>діяльності</a:t>
            </a:r>
            <a:endParaRPr lang="en-US" sz="5400" dirty="0">
              <a:solidFill>
                <a:srgbClr val="0070C0"/>
              </a:solidFill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6161155" y="4555517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8"/>
                </a:lnTo>
                <a:lnTo>
                  <a:pt x="0" y="372642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9" name="Freeform 19"/>
          <p:cNvSpPr/>
          <p:nvPr/>
        </p:nvSpPr>
        <p:spPr>
          <a:xfrm>
            <a:off x="-571568" y="357154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2" y="0"/>
                </a:lnTo>
                <a:lnTo>
                  <a:pt x="2781342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6" name="Freeform 16"/>
          <p:cNvSpPr/>
          <p:nvPr/>
        </p:nvSpPr>
        <p:spPr>
          <a:xfrm rot="2049277">
            <a:off x="10837878" y="6442613"/>
            <a:ext cx="2943750" cy="3630186"/>
          </a:xfrm>
          <a:custGeom>
            <a:avLst/>
            <a:gdLst/>
            <a:ahLst/>
            <a:cxnLst/>
            <a:rect l="l" t="t" r="r" b="b"/>
            <a:pathLst>
              <a:path w="2943750" h="3630186">
                <a:moveTo>
                  <a:pt x="0" y="0"/>
                </a:moveTo>
                <a:lnTo>
                  <a:pt x="2943751" y="0"/>
                </a:lnTo>
                <a:lnTo>
                  <a:pt x="2943751" y="3630186"/>
                </a:lnTo>
                <a:lnTo>
                  <a:pt x="0" y="363018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20" name="Freeform 7"/>
          <p:cNvSpPr/>
          <p:nvPr/>
        </p:nvSpPr>
        <p:spPr>
          <a:xfrm>
            <a:off x="-857320" y="7286640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2" name="Freeform 2"/>
          <p:cNvSpPr/>
          <p:nvPr/>
        </p:nvSpPr>
        <p:spPr>
          <a:xfrm>
            <a:off x="1142944" y="3071798"/>
            <a:ext cx="4494794" cy="3031943"/>
          </a:xfrm>
          <a:custGeom>
            <a:avLst/>
            <a:gdLst/>
            <a:ahLst/>
            <a:cxnLst/>
            <a:rect l="l" t="t" r="r" b="b"/>
            <a:pathLst>
              <a:path w="4494794" h="3031943">
                <a:moveTo>
                  <a:pt x="0" y="0"/>
                </a:moveTo>
                <a:lnTo>
                  <a:pt x="4494794" y="0"/>
                </a:lnTo>
                <a:lnTo>
                  <a:pt x="4494794" y="3031943"/>
                </a:lnTo>
                <a:lnTo>
                  <a:pt x="0" y="303194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3" name="Freeform 3"/>
          <p:cNvSpPr/>
          <p:nvPr/>
        </p:nvSpPr>
        <p:spPr>
          <a:xfrm>
            <a:off x="1071506" y="785782"/>
            <a:ext cx="4447958" cy="2390747"/>
          </a:xfrm>
          <a:custGeom>
            <a:avLst/>
            <a:gdLst/>
            <a:ahLst/>
            <a:cxnLst/>
            <a:rect l="l" t="t" r="r" b="b"/>
            <a:pathLst>
              <a:path w="4494794" h="2508913">
                <a:moveTo>
                  <a:pt x="0" y="0"/>
                </a:moveTo>
                <a:lnTo>
                  <a:pt x="4494794" y="0"/>
                </a:lnTo>
                <a:lnTo>
                  <a:pt x="4494794" y="2508913"/>
                </a:lnTo>
                <a:lnTo>
                  <a:pt x="0" y="250891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algn="ctr"/>
            <a:endParaRPr lang="en-US" dirty="0">
              <a:latin typeface="Fibre" panose="020B0604020202020204" charset="-52"/>
            </a:endParaRPr>
          </a:p>
          <a:p>
            <a:pPr algn="ctr"/>
            <a:endParaRPr lang="en-US" dirty="0">
              <a:latin typeface="Fibre" panose="020B0604020202020204" charset="-52"/>
            </a:endParaRPr>
          </a:p>
          <a:p>
            <a:pPr algn="ctr"/>
            <a:endParaRPr lang="en-US" dirty="0">
              <a:latin typeface="Fibre" panose="020B0604020202020204" charset="-52"/>
            </a:endParaRPr>
          </a:p>
          <a:p>
            <a:pPr algn="ctr"/>
            <a:endParaRPr lang="en-US" dirty="0">
              <a:latin typeface="Fibre" panose="020B0604020202020204" charset="-52"/>
            </a:endParaRPr>
          </a:p>
          <a:p>
            <a:pPr algn="ctr"/>
            <a:endParaRPr lang="x-none" sz="3600" b="1" dirty="0">
              <a:latin typeface="Gabriola" pitchFamily="82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124142" y="6418731"/>
            <a:ext cx="4494794" cy="3187218"/>
          </a:xfrm>
          <a:custGeom>
            <a:avLst/>
            <a:gdLst/>
            <a:ahLst/>
            <a:cxnLst/>
            <a:rect l="l" t="t" r="r" b="b"/>
            <a:pathLst>
              <a:path w="4494794" h="3187218">
                <a:moveTo>
                  <a:pt x="0" y="0"/>
                </a:moveTo>
                <a:lnTo>
                  <a:pt x="4494794" y="0"/>
                </a:lnTo>
                <a:lnTo>
                  <a:pt x="4494794" y="3187218"/>
                </a:lnTo>
                <a:lnTo>
                  <a:pt x="0" y="31872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5" name="Freeform 5"/>
          <p:cNvSpPr/>
          <p:nvPr/>
        </p:nvSpPr>
        <p:spPr>
          <a:xfrm>
            <a:off x="12733452" y="681051"/>
            <a:ext cx="4494794" cy="3187218"/>
          </a:xfrm>
          <a:custGeom>
            <a:avLst/>
            <a:gdLst/>
            <a:ahLst/>
            <a:cxnLst/>
            <a:rect l="l" t="t" r="r" b="b"/>
            <a:pathLst>
              <a:path w="4494794" h="3187218">
                <a:moveTo>
                  <a:pt x="0" y="0"/>
                </a:moveTo>
                <a:lnTo>
                  <a:pt x="4494794" y="0"/>
                </a:lnTo>
                <a:lnTo>
                  <a:pt x="4494794" y="3187218"/>
                </a:lnTo>
                <a:lnTo>
                  <a:pt x="0" y="318721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6" name="Freeform 6"/>
          <p:cNvSpPr/>
          <p:nvPr/>
        </p:nvSpPr>
        <p:spPr>
          <a:xfrm>
            <a:off x="12733452" y="4017800"/>
            <a:ext cx="4494794" cy="2508913"/>
          </a:xfrm>
          <a:custGeom>
            <a:avLst/>
            <a:gdLst/>
            <a:ahLst/>
            <a:cxnLst/>
            <a:rect l="l" t="t" r="r" b="b"/>
            <a:pathLst>
              <a:path w="4494794" h="2508913">
                <a:moveTo>
                  <a:pt x="0" y="0"/>
                </a:moveTo>
                <a:lnTo>
                  <a:pt x="4494794" y="0"/>
                </a:lnTo>
                <a:lnTo>
                  <a:pt x="4494794" y="2508913"/>
                </a:lnTo>
                <a:lnTo>
                  <a:pt x="0" y="250891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7" name="Freeform 7"/>
          <p:cNvSpPr/>
          <p:nvPr/>
        </p:nvSpPr>
        <p:spPr>
          <a:xfrm>
            <a:off x="12669064" y="6496368"/>
            <a:ext cx="4494794" cy="3031943"/>
          </a:xfrm>
          <a:custGeom>
            <a:avLst/>
            <a:gdLst/>
            <a:ahLst/>
            <a:cxnLst/>
            <a:rect l="l" t="t" r="r" b="b"/>
            <a:pathLst>
              <a:path w="4494794" h="3031943">
                <a:moveTo>
                  <a:pt x="0" y="0"/>
                </a:moveTo>
                <a:lnTo>
                  <a:pt x="4494794" y="0"/>
                </a:lnTo>
                <a:lnTo>
                  <a:pt x="4494794" y="3031944"/>
                </a:lnTo>
                <a:lnTo>
                  <a:pt x="0" y="303194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660927" y="3857616"/>
            <a:ext cx="322082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b="1" dirty="0" err="1" smtClean="0">
                <a:latin typeface="Gabriola" pitchFamily="82" charset="0"/>
                <a:ea typeface="Lazydog"/>
                <a:cs typeface="Lazydog"/>
                <a:sym typeface="Lazydog"/>
              </a:rPr>
              <a:t>Корекційно-розвиткова</a:t>
            </a:r>
            <a:r>
              <a:rPr lang="ru-RU" sz="4400" b="1" dirty="0" smtClean="0">
                <a:latin typeface="Gabriola" pitchFamily="82" charset="0"/>
                <a:ea typeface="Lazydog"/>
                <a:cs typeface="Lazydog"/>
                <a:sym typeface="Lazydog"/>
              </a:rPr>
              <a:t> робота</a:t>
            </a:r>
            <a:endParaRPr lang="en-US" sz="4400" b="1" dirty="0">
              <a:latin typeface="Gabriola" pitchFamily="82" charset="0"/>
              <a:ea typeface="Lazydog"/>
              <a:cs typeface="Lazydog"/>
              <a:sym typeface="Lazydog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60927" y="7358079"/>
            <a:ext cx="322082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303030"/>
                </a:solidFill>
                <a:latin typeface="Gabriola" pitchFamily="82" charset="0"/>
                <a:ea typeface="Lazydog"/>
                <a:cs typeface="Lazydog"/>
                <a:sym typeface="Lazydog"/>
              </a:rPr>
              <a:t>Психологічна</a:t>
            </a:r>
            <a:r>
              <a:rPr lang="ru-RU" sz="4400" b="1" dirty="0" smtClean="0">
                <a:solidFill>
                  <a:srgbClr val="303030"/>
                </a:solidFill>
                <a:latin typeface="Gabriola" pitchFamily="82" charset="0"/>
                <a:ea typeface="Lazydog"/>
                <a:cs typeface="Lazydog"/>
                <a:sym typeface="Lazydog"/>
              </a:rPr>
              <a:t> </a:t>
            </a:r>
            <a:r>
              <a:rPr lang="ru-RU" sz="4400" b="1" dirty="0" err="1" smtClean="0">
                <a:solidFill>
                  <a:srgbClr val="303030"/>
                </a:solidFill>
                <a:latin typeface="Gabriola" pitchFamily="82" charset="0"/>
                <a:ea typeface="Lazydog"/>
                <a:cs typeface="Lazydog"/>
                <a:sym typeface="Lazydog"/>
              </a:rPr>
              <a:t>просвіта</a:t>
            </a:r>
            <a:r>
              <a:rPr lang="ru-RU" sz="4400" b="1" dirty="0" smtClean="0">
                <a:solidFill>
                  <a:srgbClr val="303030"/>
                </a:solidFill>
                <a:latin typeface="Gabriola" pitchFamily="82" charset="0"/>
                <a:ea typeface="Lazydog"/>
                <a:cs typeface="Lazydog"/>
                <a:sym typeface="Lazydog"/>
              </a:rPr>
              <a:t> </a:t>
            </a:r>
            <a:r>
              <a:rPr lang="ru-RU" sz="4400" b="1" dirty="0" err="1" smtClean="0">
                <a:solidFill>
                  <a:srgbClr val="303030"/>
                </a:solidFill>
                <a:latin typeface="Gabriola" pitchFamily="82" charset="0"/>
                <a:ea typeface="Lazydog"/>
                <a:cs typeface="Lazydog"/>
                <a:sym typeface="Lazydog"/>
              </a:rPr>
              <a:t>з</a:t>
            </a:r>
            <a:r>
              <a:rPr lang="ru-RU" sz="4400" b="1" dirty="0" smtClean="0">
                <a:solidFill>
                  <a:srgbClr val="303030"/>
                </a:solidFill>
                <a:latin typeface="Gabriola" pitchFamily="82" charset="0"/>
                <a:ea typeface="Lazydog"/>
                <a:cs typeface="Lazydog"/>
                <a:sym typeface="Lazydog"/>
              </a:rPr>
              <a:t> педагогами</a:t>
            </a:r>
            <a:endParaRPr lang="en-US" sz="4400" b="1" dirty="0">
              <a:solidFill>
                <a:srgbClr val="303030"/>
              </a:solidFill>
              <a:latin typeface="Gabriola" pitchFamily="82" charset="0"/>
              <a:ea typeface="Lazydog"/>
              <a:cs typeface="Lazydog"/>
              <a:sym typeface="Lazydog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430280" y="7000888"/>
            <a:ext cx="328614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b="1" dirty="0" smtClean="0">
                <a:latin typeface="Gabriola" pitchFamily="82" charset="0"/>
              </a:rPr>
              <a:t>Участь у </a:t>
            </a:r>
            <a:r>
              <a:rPr lang="ru-RU" sz="4400" b="1" dirty="0" err="1" smtClean="0">
                <a:latin typeface="Gabriola" pitchFamily="82" charset="0"/>
              </a:rPr>
              <a:t>соціально</a:t>
            </a:r>
            <a:r>
              <a:rPr lang="ru-RU" sz="4400" b="1" dirty="0" smtClean="0">
                <a:latin typeface="Gabriola" pitchFamily="82" charset="0"/>
              </a:rPr>
              <a:t> </a:t>
            </a:r>
            <a:r>
              <a:rPr lang="ru-RU" sz="4400" b="1" dirty="0" err="1" smtClean="0">
                <a:latin typeface="Gabriola" pitchFamily="82" charset="0"/>
              </a:rPr>
              <a:t>значущих</a:t>
            </a:r>
            <a:r>
              <a:rPr lang="ru-RU" sz="4400" b="1" dirty="0" smtClean="0">
                <a:latin typeface="Gabriola" pitchFamily="82" charset="0"/>
              </a:rPr>
              <a:t> заходах</a:t>
            </a:r>
            <a:endParaRPr lang="en-US" sz="4400" b="1" dirty="0">
              <a:solidFill>
                <a:srgbClr val="303030"/>
              </a:solidFill>
              <a:latin typeface="Gabriola" pitchFamily="82" charset="0"/>
              <a:ea typeface="Lazydog"/>
              <a:cs typeface="Lazydog"/>
              <a:sym typeface="Lazydog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184664" y="4643434"/>
            <a:ext cx="353176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b="1" dirty="0" err="1" smtClean="0">
                <a:latin typeface="Gabriola" pitchFamily="82" charset="0"/>
                <a:sym typeface="Lazydog"/>
              </a:rPr>
              <a:t>Методичні</a:t>
            </a:r>
            <a:r>
              <a:rPr lang="ru-RU" sz="4400" b="1" dirty="0" smtClean="0">
                <a:latin typeface="Gabriola" pitchFamily="82" charset="0"/>
                <a:sym typeface="Lazydog"/>
              </a:rPr>
              <a:t> </a:t>
            </a:r>
            <a:r>
              <a:rPr lang="ru-RU" sz="4400" b="1" dirty="0" err="1" smtClean="0">
                <a:latin typeface="Gabriola" pitchFamily="82" charset="0"/>
                <a:sym typeface="Lazydog"/>
              </a:rPr>
              <a:t>розробки</a:t>
            </a:r>
            <a:r>
              <a:rPr lang="ru-RU" sz="4400" b="1" dirty="0" smtClean="0">
                <a:latin typeface="Gabriola" pitchFamily="82" charset="0"/>
                <a:sym typeface="Lazydog"/>
              </a:rPr>
              <a:t> та </a:t>
            </a:r>
            <a:r>
              <a:rPr lang="ru-RU" sz="4400" b="1" dirty="0" err="1" smtClean="0">
                <a:latin typeface="Gabriola" pitchFamily="82" charset="0"/>
                <a:sym typeface="Lazydog"/>
              </a:rPr>
              <a:t>ресурси</a:t>
            </a:r>
            <a:endParaRPr lang="en-US" sz="4400" b="1" dirty="0">
              <a:solidFill>
                <a:srgbClr val="303030"/>
              </a:solidFill>
              <a:latin typeface="Gabriola" pitchFamily="82" charset="0"/>
              <a:ea typeface="Lazydog"/>
              <a:cs typeface="Lazydog"/>
              <a:sym typeface="Lazydog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306047" y="1500163"/>
            <a:ext cx="322082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303030"/>
                </a:solidFill>
                <a:latin typeface="Gabriola" pitchFamily="82" charset="0"/>
                <a:ea typeface="Lazydog"/>
                <a:cs typeface="Lazydog"/>
                <a:sym typeface="Lazydog"/>
              </a:rPr>
              <a:t>Профілактична</a:t>
            </a:r>
            <a:r>
              <a:rPr lang="ru-RU" sz="4400" b="1" dirty="0" smtClean="0">
                <a:solidFill>
                  <a:srgbClr val="303030"/>
                </a:solidFill>
                <a:latin typeface="Gabriola" pitchFamily="82" charset="0"/>
                <a:ea typeface="Lazydog"/>
                <a:cs typeface="Lazydog"/>
                <a:sym typeface="Lazydog"/>
              </a:rPr>
              <a:t> робота </a:t>
            </a:r>
            <a:r>
              <a:rPr lang="ru-RU" sz="4400" b="1" dirty="0" err="1" smtClean="0">
                <a:solidFill>
                  <a:srgbClr val="303030"/>
                </a:solidFill>
                <a:latin typeface="Gabriola" pitchFamily="82" charset="0"/>
                <a:ea typeface="Lazydog"/>
                <a:cs typeface="Lazydog"/>
                <a:sym typeface="Lazydog"/>
              </a:rPr>
              <a:t>з</a:t>
            </a:r>
            <a:r>
              <a:rPr lang="ru-RU" sz="4400" b="1" dirty="0" smtClean="0">
                <a:solidFill>
                  <a:srgbClr val="303030"/>
                </a:solidFill>
                <a:latin typeface="Gabriola" pitchFamily="82" charset="0"/>
                <a:ea typeface="Lazydog"/>
                <a:cs typeface="Lazydog"/>
                <a:sym typeface="Lazydog"/>
              </a:rPr>
              <a:t> батьками</a:t>
            </a:r>
            <a:endParaRPr lang="en-US" sz="4400" b="1" dirty="0">
              <a:solidFill>
                <a:srgbClr val="303030"/>
              </a:solidFill>
              <a:latin typeface="Gabriola" pitchFamily="82" charset="0"/>
              <a:ea typeface="Lazydog"/>
              <a:cs typeface="Lazydog"/>
              <a:sym typeface="Lazydog"/>
            </a:endParaRPr>
          </a:p>
        </p:txBody>
      </p:sp>
      <p:pic>
        <p:nvPicPr>
          <p:cNvPr id="2050" name="Picture 2" descr="C:\Users\Домашний\Desktop\Новая папка\3.jpg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156105" y="571468"/>
            <a:ext cx="5498047" cy="6715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10"/>
          <p:cNvSpPr txBox="1"/>
          <p:nvPr/>
        </p:nvSpPr>
        <p:spPr>
          <a:xfrm>
            <a:off x="1785886" y="1285848"/>
            <a:ext cx="3220828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b="1" dirty="0" err="1" smtClean="0">
                <a:latin typeface="Gabriola" pitchFamily="82" charset="0"/>
                <a:ea typeface="Lazydog"/>
                <a:cs typeface="Lazydog"/>
                <a:sym typeface="Lazydog"/>
              </a:rPr>
              <a:t>Діагностична</a:t>
            </a:r>
            <a:r>
              <a:rPr lang="ru-RU" sz="4400" b="1" dirty="0" smtClean="0">
                <a:latin typeface="Gabriola" pitchFamily="82" charset="0"/>
                <a:ea typeface="Lazydog"/>
                <a:cs typeface="Lazydog"/>
                <a:sym typeface="Lazydog"/>
              </a:rPr>
              <a:t> робота</a:t>
            </a:r>
            <a:endParaRPr lang="en-US" sz="4400" b="1" dirty="0">
              <a:latin typeface="Gabriola" pitchFamily="82" charset="0"/>
              <a:ea typeface="Lazydog"/>
              <a:cs typeface="Lazydog"/>
              <a:sym typeface="Lazydog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6096000" y="-2661054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3" name="TextBox 3"/>
          <p:cNvSpPr txBox="1"/>
          <p:nvPr/>
        </p:nvSpPr>
        <p:spPr>
          <a:xfrm>
            <a:off x="714316" y="428592"/>
            <a:ext cx="8353756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</a:pPr>
            <a:r>
              <a:rPr lang="uk-UA" sz="8000" b="1" spc="-16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Діагностична </a:t>
            </a:r>
            <a:r>
              <a:rPr lang="uk-UA" sz="8000" b="1" spc="-16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робота</a:t>
            </a:r>
            <a:endParaRPr lang="en-US" sz="8000" b="1" spc="-16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sp>
        <p:nvSpPr>
          <p:cNvPr id="5" name="Freeform 5"/>
          <p:cNvSpPr/>
          <p:nvPr/>
        </p:nvSpPr>
        <p:spPr>
          <a:xfrm rot="1737559">
            <a:off x="1310868" y="7734374"/>
            <a:ext cx="4670260" cy="3252199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grpSp>
        <p:nvGrpSpPr>
          <p:cNvPr id="7" name="Group 7"/>
          <p:cNvGrpSpPr/>
          <p:nvPr/>
        </p:nvGrpSpPr>
        <p:grpSpPr>
          <a:xfrm>
            <a:off x="10144132" y="1142972"/>
            <a:ext cx="6998061" cy="1830099"/>
            <a:chOff x="0" y="0"/>
            <a:chExt cx="2342659" cy="8574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0" y="0"/>
                  </a:moveTo>
                  <a:lnTo>
                    <a:pt x="2342659" y="0"/>
                  </a:lnTo>
                  <a:lnTo>
                    <a:pt x="2342659" y="857492"/>
                  </a:lnTo>
                  <a:lnTo>
                    <a:pt x="0" y="857492"/>
                  </a:lnTo>
                  <a:close/>
                </a:path>
              </a:pathLst>
            </a:custGeom>
            <a:solidFill>
              <a:srgbClr val="FFDB5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x-non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44132" y="3214674"/>
            <a:ext cx="6998061" cy="1781218"/>
            <a:chOff x="0" y="0"/>
            <a:chExt cx="2342659" cy="8574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0" y="0"/>
                  </a:moveTo>
                  <a:lnTo>
                    <a:pt x="2342659" y="0"/>
                  </a:lnTo>
                  <a:lnTo>
                    <a:pt x="2342659" y="857492"/>
                  </a:lnTo>
                  <a:lnTo>
                    <a:pt x="0" y="857492"/>
                  </a:lnTo>
                  <a:close/>
                </a:path>
              </a:pathLst>
            </a:custGeom>
            <a:solidFill>
              <a:srgbClr val="FFDB5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x-non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072694" y="5357814"/>
            <a:ext cx="6998061" cy="1664363"/>
            <a:chOff x="0" y="0"/>
            <a:chExt cx="2342659" cy="85749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0" y="0"/>
                  </a:moveTo>
                  <a:lnTo>
                    <a:pt x="2342659" y="0"/>
                  </a:lnTo>
                  <a:lnTo>
                    <a:pt x="2342659" y="857492"/>
                  </a:lnTo>
                  <a:lnTo>
                    <a:pt x="0" y="857492"/>
                  </a:lnTo>
                  <a:close/>
                </a:path>
              </a:pathLst>
            </a:custGeom>
            <a:solidFill>
              <a:srgbClr val="FFDB5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x-non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787074" y="1428724"/>
            <a:ext cx="621510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800" b="1" dirty="0" smtClean="0">
                <a:latin typeface="Gabriola" pitchFamily="82" charset="0"/>
              </a:rPr>
              <a:t>Психологічне спостереження</a:t>
            </a:r>
            <a:endParaRPr lang="x-none" sz="4800" b="1" dirty="0">
              <a:latin typeface="Gabriola" pitchFamily="82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929950" y="3428988"/>
            <a:ext cx="578303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800" b="1" dirty="0" err="1" smtClean="0">
                <a:latin typeface="Gabriola" pitchFamily="82" charset="0"/>
              </a:rPr>
              <a:t>Індивідуальні</a:t>
            </a:r>
            <a:r>
              <a:rPr lang="ru-RU" sz="4800" b="1" dirty="0" smtClean="0">
                <a:latin typeface="Gabriola" pitchFamily="82" charset="0"/>
              </a:rPr>
              <a:t> </a:t>
            </a:r>
            <a:r>
              <a:rPr lang="ru-RU" sz="4800" b="1" dirty="0" err="1" smtClean="0">
                <a:latin typeface="Gabriola" pitchFamily="82" charset="0"/>
              </a:rPr>
              <a:t>бесіди</a:t>
            </a:r>
            <a:r>
              <a:rPr lang="ru-RU" sz="4800" b="1" dirty="0" smtClean="0">
                <a:latin typeface="Gabriola" pitchFamily="82" charset="0"/>
              </a:rPr>
              <a:t> </a:t>
            </a:r>
            <a:r>
              <a:rPr lang="ru-RU" sz="4800" b="1" dirty="0" err="1" smtClean="0">
                <a:latin typeface="Gabriola" pitchFamily="82" charset="0"/>
              </a:rPr>
              <a:t>з</a:t>
            </a:r>
            <a:r>
              <a:rPr lang="ru-RU" sz="4800" b="1" dirty="0" smtClean="0">
                <a:latin typeface="Gabriola" pitchFamily="82" charset="0"/>
              </a:rPr>
              <a:t> </a:t>
            </a:r>
            <a:r>
              <a:rPr lang="ru-RU" sz="4800" b="1" dirty="0" err="1" smtClean="0">
                <a:latin typeface="Gabriola" pitchFamily="82" charset="0"/>
              </a:rPr>
              <a:t>дітьми</a:t>
            </a:r>
            <a:endParaRPr lang="x-none" sz="4800" b="1" dirty="0">
              <a:latin typeface="Gabriola" pitchFamily="82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072826" y="5857880"/>
            <a:ext cx="521153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 err="1" smtClean="0">
                <a:latin typeface="Gabriola" pitchFamily="82" charset="0"/>
              </a:rPr>
              <a:t>Проективні</a:t>
            </a:r>
            <a:r>
              <a:rPr lang="ru-RU" sz="4800" b="1" dirty="0" smtClean="0">
                <a:latin typeface="Gabriola" pitchFamily="82" charset="0"/>
              </a:rPr>
              <a:t> методики</a:t>
            </a:r>
            <a:r>
              <a:rPr lang="ru-RU" sz="4000" b="1" dirty="0" smtClean="0">
                <a:latin typeface="Gabriola" pitchFamily="82" charset="0"/>
              </a:rPr>
              <a:t> </a:t>
            </a:r>
            <a:endParaRPr lang="x-none" sz="4000" b="1" dirty="0">
              <a:latin typeface="Gabriola" pitchFamily="82" charset="0"/>
            </a:endParaRPr>
          </a:p>
        </p:txBody>
      </p:sp>
      <p:pic>
        <p:nvPicPr>
          <p:cNvPr id="5122" name="Picture 2" descr="C:\Users\Домашний\Desktop\Новая папка\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5602" y="2579065"/>
            <a:ext cx="4922861" cy="3630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3"/>
          <p:cNvSpPr txBox="1"/>
          <p:nvPr/>
        </p:nvSpPr>
        <p:spPr>
          <a:xfrm flipH="1">
            <a:off x="5720473" y="3214674"/>
            <a:ext cx="405805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spc="61" dirty="0" err="1" smtClean="0">
                <a:solidFill>
                  <a:srgbClr val="0070C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Проективна</a:t>
            </a:r>
            <a:r>
              <a:rPr lang="ru-RU" sz="4000" b="1" spc="61" dirty="0" smtClean="0">
                <a:solidFill>
                  <a:srgbClr val="0070C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методика «</a:t>
            </a:r>
            <a:r>
              <a:rPr lang="ru-RU" sz="4000" b="1" spc="61" dirty="0" err="1" smtClean="0">
                <a:solidFill>
                  <a:srgbClr val="0070C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Який</a:t>
            </a:r>
            <a:r>
              <a:rPr lang="ru-RU" sz="4000" b="1" spc="61" dirty="0" smtClean="0">
                <a:solidFill>
                  <a:srgbClr val="0070C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70C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настрій</a:t>
            </a:r>
            <a:r>
              <a:rPr lang="ru-RU" sz="4000" b="1" spc="61" dirty="0" smtClean="0">
                <a:solidFill>
                  <a:srgbClr val="0070C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?»</a:t>
            </a:r>
            <a:endParaRPr lang="ru-RU" sz="4000" b="1" spc="61" dirty="0">
              <a:solidFill>
                <a:srgbClr val="0070C0"/>
              </a:solidFill>
              <a:latin typeface="Gabriola" pitchFamily="82" charset="0"/>
              <a:ea typeface="Quicksand Semi-Bold"/>
              <a:cs typeface="Quicksand Semi-Bold"/>
              <a:sym typeface="Quicksand Semi-Bold"/>
            </a:endParaRPr>
          </a:p>
        </p:txBody>
      </p:sp>
      <p:sp>
        <p:nvSpPr>
          <p:cNvPr id="23" name="TextBox 3"/>
          <p:cNvSpPr txBox="1"/>
          <p:nvPr/>
        </p:nvSpPr>
        <p:spPr>
          <a:xfrm flipH="1">
            <a:off x="428562" y="6786574"/>
            <a:ext cx="378621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spc="61" dirty="0" err="1" smtClean="0">
                <a:solidFill>
                  <a:srgbClr val="0070C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Ігрова</a:t>
            </a:r>
            <a:r>
              <a:rPr lang="ru-RU" sz="4000" b="1" spc="61" dirty="0" smtClean="0">
                <a:solidFill>
                  <a:srgbClr val="0070C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70C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діагностична</a:t>
            </a:r>
            <a:r>
              <a:rPr lang="ru-RU" sz="4000" b="1" spc="61" dirty="0" smtClean="0">
                <a:solidFill>
                  <a:srgbClr val="0070C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4000" b="1" spc="61" dirty="0" err="1" smtClean="0">
                <a:solidFill>
                  <a:srgbClr val="0070C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вправа</a:t>
            </a:r>
            <a:endParaRPr lang="ru-RU" sz="4000" b="1" spc="61" dirty="0" smtClean="0">
              <a:solidFill>
                <a:srgbClr val="0070C0"/>
              </a:solidFill>
              <a:latin typeface="Gabriola" pitchFamily="82" charset="0"/>
              <a:ea typeface="Quicksand Semi-Bold"/>
              <a:cs typeface="Quicksand Semi-Bold"/>
              <a:sym typeface="Quicksand Semi-Bold"/>
            </a:endParaRPr>
          </a:p>
          <a:p>
            <a:pPr algn="ctr"/>
            <a:r>
              <a:rPr lang="ru-RU" sz="4000" b="1" spc="61" dirty="0" smtClean="0">
                <a:solidFill>
                  <a:srgbClr val="0070C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 «Покажи </a:t>
            </a:r>
            <a:r>
              <a:rPr lang="ru-RU" sz="4000" b="1" spc="61" dirty="0" err="1" smtClean="0">
                <a:solidFill>
                  <a:srgbClr val="0070C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емоцію</a:t>
            </a:r>
            <a:r>
              <a:rPr lang="ru-RU" sz="4000" b="1" spc="61" dirty="0" smtClean="0">
                <a:solidFill>
                  <a:srgbClr val="0070C0"/>
                </a:solidFill>
                <a:latin typeface="Gabriola" pitchFamily="82" charset="0"/>
                <a:ea typeface="Quicksand Semi-Bold"/>
                <a:cs typeface="Quicksand Semi-Bold"/>
                <a:sym typeface="Quicksand Semi-Bold"/>
              </a:rPr>
              <a:t>»</a:t>
            </a:r>
            <a:endParaRPr lang="ru-RU" sz="4000" b="1" spc="61" dirty="0">
              <a:solidFill>
                <a:srgbClr val="0070C0"/>
              </a:solidFill>
              <a:latin typeface="Gabriola" pitchFamily="82" charset="0"/>
              <a:ea typeface="Quicksand Semi-Bold"/>
              <a:cs typeface="Quicksand Semi-Bold"/>
              <a:sym typeface="Quicksand Semi-Bold"/>
            </a:endParaRPr>
          </a:p>
        </p:txBody>
      </p:sp>
      <p:grpSp>
        <p:nvGrpSpPr>
          <p:cNvPr id="24" name="Group 14"/>
          <p:cNvGrpSpPr/>
          <p:nvPr/>
        </p:nvGrpSpPr>
        <p:grpSpPr>
          <a:xfrm>
            <a:off x="10144132" y="7500954"/>
            <a:ext cx="6998061" cy="1664363"/>
            <a:chOff x="0" y="0"/>
            <a:chExt cx="2342659" cy="857492"/>
          </a:xfrm>
        </p:grpSpPr>
        <p:sp>
          <p:nvSpPr>
            <p:cNvPr id="25" name="Freeform 15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0" y="0"/>
                  </a:moveTo>
                  <a:lnTo>
                    <a:pt x="2342659" y="0"/>
                  </a:lnTo>
                  <a:lnTo>
                    <a:pt x="2342659" y="857492"/>
                  </a:lnTo>
                  <a:lnTo>
                    <a:pt x="0" y="857492"/>
                  </a:lnTo>
                  <a:close/>
                </a:path>
              </a:pathLst>
            </a:custGeom>
            <a:solidFill>
              <a:srgbClr val="FFDB5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x-none"/>
            </a:p>
          </p:txBody>
        </p:sp>
        <p:sp>
          <p:nvSpPr>
            <p:cNvPr id="26" name="TextBox 16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TextBox 21"/>
          <p:cNvSpPr txBox="1"/>
          <p:nvPr/>
        </p:nvSpPr>
        <p:spPr>
          <a:xfrm>
            <a:off x="10787074" y="7929582"/>
            <a:ext cx="572112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 err="1" smtClean="0">
                <a:latin typeface="Gabriola" pitchFamily="82" charset="0"/>
              </a:rPr>
              <a:t>Ігрові</a:t>
            </a:r>
            <a:r>
              <a:rPr lang="ru-RU" sz="4800" b="1" dirty="0" smtClean="0">
                <a:latin typeface="Gabriola" pitchFamily="82" charset="0"/>
              </a:rPr>
              <a:t> </a:t>
            </a:r>
            <a:r>
              <a:rPr lang="ru-RU" sz="4800" b="1" dirty="0" err="1" smtClean="0">
                <a:latin typeface="Gabriola" pitchFamily="82" charset="0"/>
              </a:rPr>
              <a:t>діагностичні</a:t>
            </a:r>
            <a:r>
              <a:rPr lang="ru-RU" sz="4800" b="1" dirty="0" smtClean="0">
                <a:latin typeface="Gabriola" pitchFamily="82" charset="0"/>
              </a:rPr>
              <a:t> </a:t>
            </a:r>
            <a:r>
              <a:rPr lang="ru-RU" sz="4800" b="1" dirty="0" err="1" smtClean="0">
                <a:latin typeface="Gabriola" pitchFamily="82" charset="0"/>
              </a:rPr>
              <a:t>вправи</a:t>
            </a:r>
            <a:r>
              <a:rPr lang="ru-RU" sz="4000" b="1" dirty="0" smtClean="0">
                <a:latin typeface="Gabriola" pitchFamily="82" charset="0"/>
              </a:rPr>
              <a:t> </a:t>
            </a:r>
            <a:endParaRPr lang="x-none" sz="4000" b="1" dirty="0">
              <a:latin typeface="Gabriola" pitchFamily="82" charset="0"/>
            </a:endParaRPr>
          </a:p>
        </p:txBody>
      </p:sp>
      <p:sp>
        <p:nvSpPr>
          <p:cNvPr id="10242" name="AutoShape 2" descr="https://photos.fife.usercontent.google.com/pw/AP1GczNOObfpJlRjJUV489EW0UeA1d44m19a7B6QueF27bDG1SUO-CKGA2zysg=w876-h657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43" name="Picture 3" descr="C:\Users\Домашний\Desktop\IMG_351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9158" y="6072194"/>
            <a:ext cx="4883177" cy="3663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00" decel="100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68384" y="1300814"/>
            <a:ext cx="11390656" cy="8009124"/>
          </a:xfrm>
          <a:custGeom>
            <a:avLst/>
            <a:gdLst/>
            <a:ahLst/>
            <a:cxnLst/>
            <a:rect l="l" t="t" r="r" b="b"/>
            <a:pathLst>
              <a:path w="11198912" h="7941047">
                <a:moveTo>
                  <a:pt x="0" y="0"/>
                </a:moveTo>
                <a:lnTo>
                  <a:pt x="11198912" y="0"/>
                </a:lnTo>
                <a:lnTo>
                  <a:pt x="11198912" y="7941046"/>
                </a:lnTo>
                <a:lnTo>
                  <a:pt x="0" y="79410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3" name="Freeform 3"/>
          <p:cNvSpPr/>
          <p:nvPr/>
        </p:nvSpPr>
        <p:spPr>
          <a:xfrm>
            <a:off x="316801" y="-2141828"/>
            <a:ext cx="3554807" cy="5131612"/>
          </a:xfrm>
          <a:custGeom>
            <a:avLst/>
            <a:gdLst/>
            <a:ahLst/>
            <a:cxnLst/>
            <a:rect l="l" t="t" r="r" b="b"/>
            <a:pathLst>
              <a:path w="3554807" h="5131612">
                <a:moveTo>
                  <a:pt x="0" y="0"/>
                </a:moveTo>
                <a:lnTo>
                  <a:pt x="3554808" y="0"/>
                </a:lnTo>
                <a:lnTo>
                  <a:pt x="3554808" y="5131612"/>
                </a:lnTo>
                <a:lnTo>
                  <a:pt x="0" y="5131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4" name="Freeform 4"/>
          <p:cNvSpPr/>
          <p:nvPr/>
        </p:nvSpPr>
        <p:spPr>
          <a:xfrm>
            <a:off x="428564" y="4071930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5" name="Freeform 5"/>
          <p:cNvSpPr/>
          <p:nvPr/>
        </p:nvSpPr>
        <p:spPr>
          <a:xfrm rot="4182716">
            <a:off x="15319671" y="6715865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8"/>
                </a:lnTo>
                <a:lnTo>
                  <a:pt x="0" y="4006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6" name="Freeform 6"/>
          <p:cNvSpPr/>
          <p:nvPr/>
        </p:nvSpPr>
        <p:spPr>
          <a:xfrm>
            <a:off x="15216230" y="3500426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7" name="Freeform 7"/>
          <p:cNvSpPr/>
          <p:nvPr/>
        </p:nvSpPr>
        <p:spPr>
          <a:xfrm rot="1737559">
            <a:off x="1379877" y="8014202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8" name="Freeform 8"/>
          <p:cNvSpPr/>
          <p:nvPr/>
        </p:nvSpPr>
        <p:spPr>
          <a:xfrm>
            <a:off x="14734680" y="156051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1" y="0"/>
                </a:lnTo>
                <a:lnTo>
                  <a:pt x="2781341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9" name="TextBox 9"/>
          <p:cNvSpPr txBox="1"/>
          <p:nvPr/>
        </p:nvSpPr>
        <p:spPr>
          <a:xfrm>
            <a:off x="4876800" y="3714740"/>
            <a:ext cx="9193961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uk-UA" sz="4400" b="1" dirty="0" smtClean="0">
                <a:solidFill>
                  <a:srgbClr val="002060"/>
                </a:solidFill>
                <a:latin typeface="Gabriola" pitchFamily="82" charset="0"/>
              </a:rPr>
              <a:t>Емоційна сфера – здатність розпізнавати та виражати емоції</a:t>
            </a:r>
          </a:p>
          <a:p>
            <a:pPr>
              <a:buFont typeface="Wingdings" pitchFamily="2" charset="2"/>
              <a:buChar char="v"/>
            </a:pPr>
            <a:r>
              <a:rPr lang="uk-UA" sz="4400" b="1" dirty="0" smtClean="0">
                <a:solidFill>
                  <a:srgbClr val="002060"/>
                </a:solidFill>
                <a:latin typeface="Gabriola" pitchFamily="82" charset="0"/>
              </a:rPr>
              <a:t>Саморегуляція – уміння контролювати власну поведінку</a:t>
            </a:r>
          </a:p>
          <a:p>
            <a:pPr>
              <a:buFont typeface="Wingdings" pitchFamily="2" charset="2"/>
              <a:buChar char="v"/>
            </a:pPr>
            <a:r>
              <a:rPr lang="uk-UA" sz="4400" b="1" dirty="0" smtClean="0">
                <a:solidFill>
                  <a:srgbClr val="002060"/>
                </a:solidFill>
                <a:latin typeface="Gabriola" pitchFamily="82" charset="0"/>
              </a:rPr>
              <a:t>Соціальні емоції – емпатія, співпереживання</a:t>
            </a:r>
          </a:p>
          <a:p>
            <a:pPr>
              <a:buFont typeface="Wingdings" pitchFamily="2" charset="2"/>
              <a:buChar char="v"/>
            </a:pPr>
            <a:r>
              <a:rPr lang="uk-UA" sz="4400" b="1" dirty="0" smtClean="0">
                <a:solidFill>
                  <a:srgbClr val="002060"/>
                </a:solidFill>
                <a:latin typeface="Gabriola" pitchFamily="82" charset="0"/>
              </a:rPr>
              <a:t>Вольові якості – наполегливість, доведення справи до кінця</a:t>
            </a:r>
            <a:endParaRPr lang="x-none" sz="4400" b="1" dirty="0">
              <a:solidFill>
                <a:srgbClr val="002060"/>
              </a:solidFill>
              <a:latin typeface="Gabriola" pitchFamily="8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803814" y="1300814"/>
            <a:ext cx="6680372" cy="212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</a:pPr>
            <a:r>
              <a:rPr lang="uk-UA" sz="8000" b="1" spc="-16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Досліджувались такі показники</a:t>
            </a:r>
            <a:endParaRPr lang="en-US" sz="8000" b="1" spc="-16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Fibre"/>
              <a:cs typeface="Fibre"/>
              <a:sym typeface="Fibr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37559">
            <a:off x="2525349" y="7564485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3" name="Freeform 3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4" name="Freeform 4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5" name="Freeform 5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6" name="Freeform 6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7" name="Freeform 7"/>
          <p:cNvSpPr/>
          <p:nvPr/>
        </p:nvSpPr>
        <p:spPr>
          <a:xfrm>
            <a:off x="6429356" y="8143896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8" name="Freeform 8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0" name="Freeform 10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1" name="Freeform 11"/>
          <p:cNvSpPr/>
          <p:nvPr/>
        </p:nvSpPr>
        <p:spPr>
          <a:xfrm>
            <a:off x="2285952" y="-714416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2" name="Freeform 12"/>
          <p:cNvSpPr/>
          <p:nvPr/>
        </p:nvSpPr>
        <p:spPr>
          <a:xfrm rot="4182716">
            <a:off x="5889855" y="-2003348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3" name="Freeform 13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4" name="Freeform 14"/>
          <p:cNvSpPr/>
          <p:nvPr/>
        </p:nvSpPr>
        <p:spPr>
          <a:xfrm rot="5400000">
            <a:off x="10947305" y="-1160398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5" name="Freeform 15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6" name="TextBox 16"/>
          <p:cNvSpPr txBox="1"/>
          <p:nvPr/>
        </p:nvSpPr>
        <p:spPr>
          <a:xfrm>
            <a:off x="4309874" y="1028700"/>
            <a:ext cx="9620177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644"/>
              </a:lnSpc>
            </a:pPr>
            <a:r>
              <a:rPr lang="uk-UA" sz="8000" b="1" spc="-359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Форми  роботи  з  дітьми</a:t>
            </a:r>
            <a:r>
              <a:rPr lang="en-US" sz="8000" spc="-359" dirty="0" smtClean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endParaRPr lang="en-US" sz="8000" spc="-359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714448" y="1071534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8" name="Freeform 18"/>
          <p:cNvSpPr/>
          <p:nvPr/>
        </p:nvSpPr>
        <p:spPr>
          <a:xfrm rot="-10800000">
            <a:off x="15573420" y="1142972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154EAE9-A4D8-127B-1025-886ACCCBB1A8}"/>
              </a:ext>
            </a:extLst>
          </p:cNvPr>
          <p:cNvSpPr txBox="1"/>
          <p:nvPr/>
        </p:nvSpPr>
        <p:spPr>
          <a:xfrm>
            <a:off x="7715240" y="2928922"/>
            <a:ext cx="7786742" cy="1882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Font typeface="Wingdings" pitchFamily="2" charset="2"/>
              <a:buChar char="Ø"/>
            </a:pPr>
            <a:r>
              <a:rPr lang="uk-UA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Групові психологічні заняття</a:t>
            </a:r>
          </a:p>
          <a:p>
            <a:pPr>
              <a:spcAft>
                <a:spcPts val="1000"/>
              </a:spcAft>
              <a:buFont typeface="Wingdings" pitchFamily="2" charset="2"/>
              <a:buChar char="Ø"/>
            </a:pPr>
            <a:r>
              <a:rPr lang="uk-UA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Індивідуальна робота з дітьми</a:t>
            </a:r>
            <a:endParaRPr lang="x-none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Домашний\Desktop\Новая папка\13.jpg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785754" y="3714740"/>
            <a:ext cx="6687808" cy="40544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854B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0" name="Picture 2" descr="C:\Users\Домашний\Desktop\IMG_4099.jpg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715504" y="5143500"/>
            <a:ext cx="6000792" cy="4674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854B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4144660" y="-3071870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6" name="TextBox 6"/>
          <p:cNvSpPr txBox="1"/>
          <p:nvPr/>
        </p:nvSpPr>
        <p:spPr>
          <a:xfrm>
            <a:off x="1500134" y="500030"/>
            <a:ext cx="15716360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uk-UA" sz="8000" b="1" spc="-16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Казкотерапія</a:t>
            </a:r>
            <a:r>
              <a:rPr lang="uk-UA" sz="8000" b="1" spc="-16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 – корекція емоційних труднощів</a:t>
            </a:r>
            <a:endParaRPr lang="en-US" sz="8000" b="1" spc="-16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sp>
        <p:nvSpPr>
          <p:cNvPr id="8" name="Freeform 8"/>
          <p:cNvSpPr/>
          <p:nvPr/>
        </p:nvSpPr>
        <p:spPr>
          <a:xfrm rot="1737559">
            <a:off x="182876" y="968254"/>
            <a:ext cx="4984227" cy="3813278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x-none"/>
          </a:p>
        </p:txBody>
      </p:sp>
      <p:sp>
        <p:nvSpPr>
          <p:cNvPr id="10" name="Freeform 8"/>
          <p:cNvSpPr/>
          <p:nvPr/>
        </p:nvSpPr>
        <p:spPr>
          <a:xfrm>
            <a:off x="-1443073" y="-428664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pic>
        <p:nvPicPr>
          <p:cNvPr id="28674" name="Picture 2" descr="C:\Users\Домашний\Desktop\34469152-3EAA-48B5-8284-F8FC70A32C78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2946014" y="1567956"/>
            <a:ext cx="4500594" cy="6750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6"/>
          <p:cNvSpPr txBox="1"/>
          <p:nvPr/>
        </p:nvSpPr>
        <p:spPr>
          <a:xfrm>
            <a:off x="13358842" y="9001152"/>
            <a:ext cx="4071966" cy="987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</a:pPr>
            <a:r>
              <a:rPr lang="uk-UA" sz="6600" b="1" spc="-16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Ігри </a:t>
            </a:r>
            <a:r>
              <a:rPr lang="uk-UA" sz="6600" b="1" spc="-16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пазли</a:t>
            </a:r>
            <a:r>
              <a:rPr lang="uk-UA" sz="6600" b="1" spc="-16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  </a:t>
            </a:r>
            <a:endParaRPr lang="en-US" sz="6600" b="1" spc="-16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pic>
        <p:nvPicPr>
          <p:cNvPr id="28675" name="Picture 3" descr="C:\Users\Домашний\Desktop\IMG_4924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000728" y="3770944"/>
            <a:ext cx="6467475" cy="601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6"/>
          <p:cNvSpPr txBox="1"/>
          <p:nvPr/>
        </p:nvSpPr>
        <p:spPr>
          <a:xfrm>
            <a:off x="6000728" y="2143104"/>
            <a:ext cx="6429420" cy="97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</a:pPr>
            <a:r>
              <a:rPr lang="uk-UA" sz="6000" b="1" spc="-16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Ведмедик в гостях у дітей  </a:t>
            </a:r>
            <a:endParaRPr lang="en-US" sz="6000" b="1" spc="-16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Fibre"/>
              <a:cs typeface="Fibre"/>
              <a:sym typeface="Fibre"/>
            </a:endParaRPr>
          </a:p>
        </p:txBody>
      </p:sp>
      <p:pic>
        <p:nvPicPr>
          <p:cNvPr id="28676" name="Picture 4" descr="C:\Users\Домашний\Desktop\263058FE-231F-4705-B43C-7AE44F4A1AD2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14316" y="1714476"/>
            <a:ext cx="4619657" cy="6929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6"/>
          <p:cNvSpPr txBox="1"/>
          <p:nvPr/>
        </p:nvSpPr>
        <p:spPr>
          <a:xfrm>
            <a:off x="500002" y="8786838"/>
            <a:ext cx="5357850" cy="97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</a:pPr>
            <a:r>
              <a:rPr lang="uk-UA" sz="6000" b="1" spc="-16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Fibre"/>
                <a:cs typeface="Fibre"/>
                <a:sym typeface="Fibre"/>
              </a:rPr>
              <a:t>Впізнай емоцію  </a:t>
            </a:r>
            <a:endParaRPr lang="en-US" sz="6000" b="1" spc="-16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Fibre"/>
              <a:cs typeface="Fibre"/>
              <a:sym typeface="Fibr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609</Words>
  <Application>Microsoft Office PowerPoint</Application>
  <PresentationFormat>Произвольный</PresentationFormat>
  <Paragraphs>150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Arial</vt:lpstr>
      <vt:lpstr>Calibri</vt:lpstr>
      <vt:lpstr>Gabriola</vt:lpstr>
      <vt:lpstr>Fibre</vt:lpstr>
      <vt:lpstr>Quicksand Semi-Bold</vt:lpstr>
      <vt:lpstr>Garamond</vt:lpstr>
      <vt:lpstr>Gautami</vt:lpstr>
      <vt:lpstr>Wingdings</vt:lpstr>
      <vt:lpstr>Lazydog</vt:lpstr>
      <vt:lpstr>Times New Roman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Organic Child Psychology Presentation</dc:title>
  <dc:creator>Домашний</dc:creator>
  <cp:lastModifiedBy>Домашний</cp:lastModifiedBy>
  <cp:revision>130</cp:revision>
  <dcterms:created xsi:type="dcterms:W3CDTF">2006-08-16T00:00:00Z</dcterms:created>
  <dcterms:modified xsi:type="dcterms:W3CDTF">2026-03-18T12:33:51Z</dcterms:modified>
  <dc:identifier>DAG7e5AaLv0</dc:identifier>
</cp:coreProperties>
</file>