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2"/>
  </p:notesMasterIdLst>
  <p:sldIdLst>
    <p:sldId id="282" r:id="rId2"/>
    <p:sldId id="298" r:id="rId3"/>
    <p:sldId id="264" r:id="rId4"/>
    <p:sldId id="259" r:id="rId5"/>
    <p:sldId id="266" r:id="rId6"/>
    <p:sldId id="289" r:id="rId7"/>
    <p:sldId id="285" r:id="rId8"/>
    <p:sldId id="299" r:id="rId9"/>
    <p:sldId id="284" r:id="rId10"/>
    <p:sldId id="260" r:id="rId11"/>
    <p:sldId id="267" r:id="rId12"/>
    <p:sldId id="287" r:id="rId13"/>
    <p:sldId id="290" r:id="rId14"/>
    <p:sldId id="268" r:id="rId15"/>
    <p:sldId id="261" r:id="rId16"/>
    <p:sldId id="270" r:id="rId17"/>
    <p:sldId id="271" r:id="rId18"/>
    <p:sldId id="272" r:id="rId19"/>
    <p:sldId id="291" r:id="rId20"/>
    <p:sldId id="274" r:id="rId21"/>
    <p:sldId id="273" r:id="rId22"/>
    <p:sldId id="276" r:id="rId23"/>
    <p:sldId id="275" r:id="rId24"/>
    <p:sldId id="278" r:id="rId25"/>
    <p:sldId id="292" r:id="rId26"/>
    <p:sldId id="280" r:id="rId27"/>
    <p:sldId id="281" r:id="rId28"/>
    <p:sldId id="293" r:id="rId29"/>
    <p:sldId id="294" r:id="rId30"/>
    <p:sldId id="296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72C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 autoAdjust="0"/>
    <p:restoredTop sz="94624" autoAdjust="0"/>
  </p:normalViewPr>
  <p:slideViewPr>
    <p:cSldViewPr snapToGrid="0">
      <p:cViewPr varScale="1">
        <p:scale>
          <a:sx n="69" d="100"/>
          <a:sy n="69" d="100"/>
        </p:scale>
        <p:origin x="-750" y="-61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505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4C6E54-30DB-4A7F-91BD-7EEE7A1CA8B9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3EF7B3-592E-48B2-B3B5-D86EAC01E2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90888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3EF7B3-592E-48B2-B3B5-D86EAC01E237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0747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22AEB51-02E6-4F4A-AE6A-FF917F18DF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5A94646-D518-44F2-A038-B35770B358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1D4DBD3-86A1-42E2-BBA3-13AC77F3B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42324-FDDC-45F9-91D5-E78971DDDBB1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EFD48CE-A2FA-47BE-A65D-2701FF3EB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3F66512-6E97-4AAE-9F4A-8E71D44B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6513A-DA11-44F5-8114-790EFDA6E3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991174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706AC9-53FC-4B4E-AADE-89BB6A951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16C9372-304B-4A3F-8A15-D61BCDC0F7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206F110-8C06-44C1-AF63-275CF3866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42324-FDDC-45F9-91D5-E78971DDDBB1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2A0B0A8-3C58-4224-957F-DCE835BD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82BA848-E905-4186-86A6-D5402BAD5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6513A-DA11-44F5-8114-790EFDA6E3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32177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CE548337-E4D7-4A27-B09F-DFBA2C0761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3E81D79-2F4D-44F7-978A-90B5E12558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3A834C4-F753-4AEF-931C-8F5C2E8AA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42324-FDDC-45F9-91D5-E78971DDDBB1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FCA46D7-D672-4737-9DD1-B4EE3A65D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255479F-457A-4ADB-9E14-EFCAE155B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6513A-DA11-44F5-8114-790EFDA6E3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8418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916986E-9B0A-41FE-A737-908CE0A94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D4C8A4C-7553-4617-88BE-083A0F628B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E7B38E8-E08E-4320-90AB-09D828A7F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42324-FDDC-45F9-91D5-E78971DDDBB1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EAEAC3B-9185-4FD1-9F00-5D4DFC04B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7D645BD-1A30-4239-9386-47E5BA2E7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6513A-DA11-44F5-8114-790EFDA6E3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65190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9C40FA7-ADE9-4B95-A2A6-EDF2EEA51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A8F8FD0-72DA-46BB-9A93-1503B37C06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8C5C7DD-BFFF-4974-B653-3FCA93CA8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42324-FDDC-45F9-91D5-E78971DDDBB1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8AB15AC-712A-4719-9064-2A649789B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0003FAA-D687-432E-8C22-105E6CD50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6513A-DA11-44F5-8114-790EFDA6E3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8295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F2D9AAB-D888-4BD8-929D-ACC7FD224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261F48E-AC02-41AE-9660-F547B6D1FE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8C54BBA-1975-4DFD-A1E0-4DA7814AB9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567BB06-36B7-4836-A54F-5FA07E3E2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42324-FDDC-45F9-91D5-E78971DDDBB1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DDF8646-11F1-453C-8386-7342E728A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5D32645-B45E-494D-AD31-8B050D5D0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6513A-DA11-44F5-8114-790EFDA6E3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6852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BC8888F-03DF-4CF2-9CE1-D25F4E541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40B7FCB-B507-4DC4-B860-1500B0BAD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9970C45F-1C47-43B4-8AA6-EDDEDEB962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4149E970-1675-4775-B7E5-142A8FC514F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0EFF2334-4B79-4476-BB79-A92E76F8D4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8F54718D-BE25-4648-8776-795B0DFFD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42324-FDDC-45F9-91D5-E78971DDDBB1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19ACDC80-B85E-45B3-AF0C-C88E4645B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80955C7A-5494-408D-8F51-58B260F24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6513A-DA11-44F5-8114-790EFDA6E3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71328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EF12A7F-FB93-476D-BD36-3C29051BB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93ECDEBF-306A-4AD4-ACAF-777D44B13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42324-FDDC-45F9-91D5-E78971DDDBB1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4A521841-7CF5-479A-98DA-F6FCA0C5A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6E4DC2D8-CEA2-47E7-B891-E41DD7CF0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6513A-DA11-44F5-8114-790EFDA6E3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67611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3FF31D05-4FD9-45FE-A4DE-C1CEF0173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42324-FDDC-45F9-91D5-E78971DDDBB1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18C22AD-7F3E-404D-808C-AD915397D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D0FCB59D-E741-463F-8BDB-E248C7C33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6513A-DA11-44F5-8114-790EFDA6E3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69840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C8F9E61-8EA2-41B6-A3D9-1B4641748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2C54671-25FA-449A-8378-80F0D3C30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2FF2FFA-F1D2-4229-9F78-4613B4CB5C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AE493DC-FFA7-4978-B6B9-24C0CD341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42324-FDDC-45F9-91D5-E78971DDDBB1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2CCBB9C-136D-4B8A-8F95-E8D54D3BF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C603901-A6AD-4642-9BF4-6195C1BC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6513A-DA11-44F5-8114-790EFDA6E3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80921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A052B6C-5A75-45A1-83CB-FA86143C6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B0BCE278-AD5F-48F9-A73E-1B8045C174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FF4E5520-39DA-4DD1-B426-633BAF6E7B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03C4246-2730-48CE-8C56-456350DBF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42324-FDDC-45F9-91D5-E78971DDDBB1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4CD8A836-CCFB-404F-A1AB-F026AC39E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6B50C91-E0D2-48A2-9AD2-997581370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D6513A-DA11-44F5-8114-790EFDA6E3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38264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52D19FB-A247-45F8-AC0E-3A0B4A498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A27E18B-8B6B-4C77-95F7-299F36EA1B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46846EC-6DE3-4344-AAD0-432D2C0381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42324-FDDC-45F9-91D5-E78971DDDBB1}" type="datetimeFigureOut">
              <a:rPr lang="ru-RU" smtClean="0"/>
              <a:pPr/>
              <a:t>27.02.2023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19BC8C5-4266-466B-86D0-1EBD16F01C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0C69C7D-3D6D-47E8-9797-14B1D59D88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6513A-DA11-44F5-8114-790EFDA6E36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1350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jpeg"/><Relationship Id="rId7" Type="http://schemas.openxmlformats.org/officeDocument/2006/relationships/image" Target="../media/image8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jpeg"/><Relationship Id="rId4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65F5B85-24D5-4CCE-BD89-32003B68A6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8F00393-854F-4779-B554-8787F237A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102" y="1"/>
            <a:ext cx="9877698" cy="940526"/>
          </a:xfrm>
        </p:spPr>
        <p:txBody>
          <a:bodyPr>
            <a:normAutofit/>
          </a:bodyPr>
          <a:lstStyle/>
          <a:p>
            <a:pPr algn="ctr"/>
            <a:r>
              <a:rPr lang="uk-UA" sz="2400" dirty="0" err="1" smtClean="0">
                <a:solidFill>
                  <a:srgbClr val="002060"/>
                </a:solidFill>
                <a:latin typeface="Arial Black" panose="020B0A04020102020204" pitchFamily="34" charset="0"/>
              </a:rPr>
              <a:t>Смолінський</a:t>
            </a:r>
            <a:r>
              <a:rPr lang="uk-UA" sz="24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 заклад дошкільної освіти №3 «Ромашка»</a:t>
            </a:r>
            <a:endParaRPr lang="uk-UA" sz="24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6B5B79D-3C64-4DA2-ACB0-CBE162F1EB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509" y="836022"/>
            <a:ext cx="11286307" cy="5042263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endParaRPr lang="ru-RU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marL="0" indent="0">
              <a:buNone/>
            </a:pPr>
            <a:r>
              <a:rPr lang="ru-RU" dirty="0">
                <a:solidFill>
                  <a:srgbClr val="C00000"/>
                </a:solidFill>
                <a:latin typeface="Arial Black" panose="020B0A04020102020204" pitchFamily="34" charset="0"/>
              </a:rPr>
              <a:t>           </a:t>
            </a:r>
          </a:p>
          <a:p>
            <a:pPr marL="0" indent="0">
              <a:buNone/>
            </a:pPr>
            <a:r>
              <a:rPr lang="ru-RU" sz="4000" dirty="0">
                <a:solidFill>
                  <a:srgbClr val="C00000"/>
                </a:solidFill>
                <a:latin typeface="Arial Black" panose="020B0A04020102020204" pitchFamily="34" charset="0"/>
              </a:rPr>
              <a:t>         </a:t>
            </a:r>
          </a:p>
          <a:p>
            <a:pPr marL="0" indent="0">
              <a:buNone/>
            </a:pPr>
            <a:r>
              <a:rPr lang="uk-UA" sz="72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                           </a:t>
            </a:r>
          </a:p>
          <a:p>
            <a:pPr marL="457200" lvl="1" indent="0">
              <a:buNone/>
            </a:pPr>
            <a:r>
              <a:rPr lang="uk-UA" sz="12800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Духовно-моральне виховання</a:t>
            </a:r>
          </a:p>
          <a:p>
            <a:pPr marL="457200" lvl="1" indent="0">
              <a:buNone/>
            </a:pPr>
            <a:endParaRPr lang="uk-UA" sz="12800" dirty="0" smtClean="0">
              <a:solidFill>
                <a:srgbClr val="FF000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457200" lvl="1" indent="0">
              <a:buNone/>
            </a:pPr>
            <a:r>
              <a:rPr lang="uk-UA" sz="12800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дітей дошкільного віку на </a:t>
            </a:r>
          </a:p>
          <a:p>
            <a:pPr marL="457200" lvl="1" indent="0">
              <a:buNone/>
            </a:pPr>
            <a:endParaRPr lang="uk-UA" sz="12800" dirty="0" smtClean="0">
              <a:solidFill>
                <a:srgbClr val="FF000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457200" lvl="1" indent="0">
              <a:buNone/>
            </a:pPr>
            <a:r>
              <a:rPr lang="uk-UA" sz="12800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християнських цінностях</a:t>
            </a:r>
          </a:p>
          <a:p>
            <a:pPr marL="457200" lvl="1" indent="0">
              <a:buNone/>
            </a:pPr>
            <a:r>
              <a:rPr lang="uk-UA" sz="12800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</a:p>
          <a:p>
            <a:pPr marL="457200" lvl="1" indent="0">
              <a:buNone/>
            </a:pPr>
            <a:r>
              <a:rPr lang="uk-UA" sz="12800" dirty="0" smtClean="0">
                <a:solidFill>
                  <a:srgbClr val="C0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 </a:t>
            </a:r>
            <a:r>
              <a:rPr lang="uk-UA" sz="12800" dirty="0" smtClean="0">
                <a:solidFill>
                  <a:srgbClr val="FF0000"/>
                </a:solidFill>
                <a:latin typeface="Arial Black" panose="020B0A04020102020204" pitchFamily="34" charset="0"/>
                <a:cs typeface="Aharoni" panose="02010803020104030203" pitchFamily="2" charset="-79"/>
              </a:rPr>
              <a:t>“ Стежина доброти ”            </a:t>
            </a:r>
          </a:p>
          <a:p>
            <a:pPr marL="457200" lvl="1" indent="0">
              <a:buNone/>
            </a:pPr>
            <a:endParaRPr lang="uk-UA" sz="12800" dirty="0" smtClean="0">
              <a:solidFill>
                <a:srgbClr val="FF000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457200" lvl="1" indent="0" algn="r">
              <a:buNone/>
            </a:pPr>
            <a:r>
              <a:rPr lang="ru-RU" sz="12800" dirty="0" err="1" smtClean="0">
                <a:solidFill>
                  <a:srgbClr val="002060"/>
                </a:solidFill>
                <a:cs typeface="Aharoni" panose="02010803020104030203" pitchFamily="2" charset="-79"/>
              </a:rPr>
              <a:t>Вихователь</a:t>
            </a:r>
            <a:endParaRPr lang="ru-RU" sz="12800" dirty="0">
              <a:solidFill>
                <a:srgbClr val="002060"/>
              </a:solidFill>
              <a:cs typeface="Aharoni" panose="02010803020104030203" pitchFamily="2" charset="-79"/>
            </a:endParaRPr>
          </a:p>
          <a:p>
            <a:pPr marL="457200" lvl="1" indent="0">
              <a:buNone/>
            </a:pPr>
            <a:r>
              <a:rPr lang="ru-RU" sz="12800" dirty="0">
                <a:solidFill>
                  <a:srgbClr val="002060"/>
                </a:solidFill>
                <a:cs typeface="Aharoni" panose="02010803020104030203" pitchFamily="2" charset="-79"/>
              </a:rPr>
              <a:t>                                                                                    </a:t>
            </a:r>
            <a:r>
              <a:rPr lang="ru-RU" sz="12800" dirty="0" smtClean="0">
                <a:solidFill>
                  <a:srgbClr val="002060"/>
                </a:solidFill>
                <a:cs typeface="Aharoni" panose="02010803020104030203" pitchFamily="2" charset="-79"/>
              </a:rPr>
              <a:t>  Мостовщик </a:t>
            </a:r>
            <a:r>
              <a:rPr lang="ru-RU" sz="12800" dirty="0">
                <a:solidFill>
                  <a:srgbClr val="002060"/>
                </a:solidFill>
                <a:cs typeface="Aharoni" panose="02010803020104030203" pitchFamily="2" charset="-79"/>
              </a:rPr>
              <a:t>В.П</a:t>
            </a:r>
          </a:p>
          <a:p>
            <a:pPr marL="457200" lvl="1" indent="0">
              <a:buNone/>
            </a:pPr>
            <a:endParaRPr lang="ru-RU" sz="12800" dirty="0">
              <a:solidFill>
                <a:srgbClr val="C00000"/>
              </a:solidFill>
              <a:latin typeface="Arial Black" panose="020B0A04020102020204" pitchFamily="34" charset="0"/>
              <a:cs typeface="Aharoni" panose="02010803020104030203" pitchFamily="2" charset="-79"/>
            </a:endParaRPr>
          </a:p>
          <a:p>
            <a:pPr marL="0" indent="0" algn="ctr">
              <a:buNone/>
            </a:pPr>
            <a:r>
              <a:rPr lang="ru-RU" sz="4800" dirty="0"/>
              <a:t>                                                                        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3D9CDE4-327D-4643-A07C-861EBB276B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5417" t="9256" r="12776" b="266"/>
          <a:stretch/>
        </p:blipFill>
        <p:spPr>
          <a:xfrm>
            <a:off x="8254134" y="976699"/>
            <a:ext cx="3370216" cy="372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74138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791168E-77D0-42B9-9E4F-89C28A22D2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71421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624E6BB-5374-40ED-A585-3E93AF0CBDEF}"/>
              </a:ext>
            </a:extLst>
          </p:cNvPr>
          <p:cNvSpPr txBox="1"/>
          <p:nvPr/>
        </p:nvSpPr>
        <p:spPr>
          <a:xfrm>
            <a:off x="872197" y="332508"/>
            <a:ext cx="11000935" cy="606319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uk-UA" sz="3200" dirty="0">
              <a:latin typeface="Arial Black" panose="020B0A04020102020204" pitchFamily="34" charset="0"/>
            </a:endParaRPr>
          </a:p>
          <a:p>
            <a:pPr algn="ctr"/>
            <a:r>
              <a:rPr lang="uk-UA" sz="3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Black" panose="020B0A04020102020204" pitchFamily="34" charset="0"/>
              </a:rPr>
              <a:t>Тематичні розділи </a:t>
            </a:r>
            <a:r>
              <a:rPr lang="uk-UA" sz="3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Black" panose="020B0A04020102020204" pitchFamily="34" charset="0"/>
              </a:rPr>
              <a:t>програми</a:t>
            </a:r>
          </a:p>
          <a:p>
            <a:pPr marL="514350" indent="-514350" algn="ctr">
              <a:buFont typeface="+mj-lt"/>
              <a:buAutoNum type="arabicPeriod"/>
            </a:pPr>
            <a:endParaRPr lang="uk-UA" sz="2600" b="1" dirty="0" smtClean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Black" panose="020B0A040201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uk-UA" sz="26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 Black" panose="020B0A04020102020204" pitchFamily="34" charset="0"/>
              </a:rPr>
              <a:t>“ Світ - чудовий задум Творця ”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6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 Black" panose="020B0A04020102020204" pitchFamily="34" charset="0"/>
              </a:rPr>
              <a:t>“ Дитина – Боже творіння ”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6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 Black" panose="020B0A04020102020204" pitchFamily="34" charset="0"/>
              </a:rPr>
              <a:t>“ Любов - найвища заповідь Христа ”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6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 Black" panose="020B0A04020102020204" pitchFamily="34" charset="0"/>
              </a:rPr>
              <a:t>“ Моральні закони Святого письма ”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6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 Black" panose="020B0A04020102020204" pitchFamily="34" charset="0"/>
              </a:rPr>
              <a:t>“ Моральні чесноти у старозавітних образах ”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6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 Black" panose="020B0A04020102020204" pitchFamily="34" charset="0"/>
              </a:rPr>
              <a:t>“ Любов і милосердя в земному житті Ісуса Христа ”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6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 Black" panose="020B0A04020102020204" pitchFamily="34" charset="0"/>
              </a:rPr>
              <a:t>“ Християнські свята у культурі українського народу ”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6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Arial Black" panose="020B0A04020102020204" pitchFamily="34" charset="0"/>
              </a:rPr>
              <a:t>“ Виховання патріотизму на прикладах духовної національної культури ”</a:t>
            </a:r>
          </a:p>
          <a:p>
            <a:pPr algn="ctr"/>
            <a:r>
              <a:rPr lang="uk-UA" sz="32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Black" panose="020B0A04020102020204" pitchFamily="34" charset="0"/>
              </a:rPr>
              <a:t> </a:t>
            </a:r>
          </a:p>
          <a:p>
            <a:pPr algn="ctr"/>
            <a:endParaRPr lang="ru-RU" sz="32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726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B1BA357-1CC0-4918-B551-683DCC40E5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356947" cy="7701337"/>
          </a:xfrm>
          <a:prstGeom prst="rect">
            <a:avLst/>
          </a:prstGeom>
        </p:spPr>
      </p:pic>
      <p:sp>
        <p:nvSpPr>
          <p:cNvPr id="5" name="Лента: наклоненная вниз 4">
            <a:extLst>
              <a:ext uri="{FF2B5EF4-FFF2-40B4-BE49-F238E27FC236}">
                <a16:creationId xmlns:a16="http://schemas.microsoft.com/office/drawing/2014/main" xmlns="" id="{D789A942-A78E-41DD-8EA2-CDAAF06DD6CE}"/>
              </a:ext>
            </a:extLst>
          </p:cNvPr>
          <p:cNvSpPr/>
          <p:nvPr/>
        </p:nvSpPr>
        <p:spPr>
          <a:xfrm>
            <a:off x="3635830" y="301251"/>
            <a:ext cx="8556170" cy="1460500"/>
          </a:xfrm>
          <a:prstGeom prst="ribbon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C71C821-6A17-4AEB-A03B-120AADB11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5830" y="522514"/>
            <a:ext cx="8042364" cy="1018903"/>
          </a:xfrm>
        </p:spPr>
        <p:txBody>
          <a:bodyPr>
            <a:normAutofit/>
          </a:bodyPr>
          <a:lstStyle/>
          <a:p>
            <a:pPr algn="ctr"/>
            <a:r>
              <a:rPr lang="uk-UA" dirty="0"/>
              <a:t>     </a:t>
            </a:r>
            <a:r>
              <a:rPr lang="uk-UA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Світ-</a:t>
            </a:r>
            <a:r>
              <a:rPr lang="uk-UA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uk-UA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чудовий задум творця </a:t>
            </a:r>
            <a:endParaRPr lang="ru-RU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1840FBA-0995-4882-A73A-97F088B09A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031" y="1825625"/>
            <a:ext cx="10931769" cy="4351338"/>
          </a:xfrm>
        </p:spPr>
        <p:txBody>
          <a:bodyPr/>
          <a:lstStyle/>
          <a:p>
            <a:r>
              <a:rPr lang="uk-UA" b="1" i="1" dirty="0">
                <a:solidFill>
                  <a:srgbClr val="002060"/>
                </a:solidFill>
                <a:cs typeface="Aharoni" panose="02010803020104030203" pitchFamily="2" charset="-79"/>
              </a:rPr>
              <a:t>Ознайомити дітей з Біблією , розвивати здатність реагувати на зміст біблійних текстів, </a:t>
            </a:r>
            <a:r>
              <a:rPr lang="uk-UA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ілюстрацій</a:t>
            </a:r>
            <a:r>
              <a:rPr lang="uk-UA" b="1" i="1" dirty="0">
                <a:solidFill>
                  <a:srgbClr val="002060"/>
                </a:solidFill>
                <a:cs typeface="Aharoni" panose="02010803020104030203" pitchFamily="2" charset="-79"/>
              </a:rPr>
              <a:t>.</a:t>
            </a:r>
            <a:endParaRPr lang="ru-RU" b="1" i="1" dirty="0">
              <a:solidFill>
                <a:srgbClr val="002060"/>
              </a:solidFill>
              <a:cs typeface="Aharoni" panose="02010803020104030203" pitchFamily="2" charset="-79"/>
            </a:endParaRPr>
          </a:p>
          <a:p>
            <a:r>
              <a:rPr lang="uk-UA" b="1" i="1" dirty="0">
                <a:solidFill>
                  <a:srgbClr val="002060"/>
                </a:solidFill>
                <a:cs typeface="Aharoni" panose="02010803020104030203" pitchFamily="2" charset="-79"/>
              </a:rPr>
              <a:t>Дати уявлення про природу , світло , воду , як творіння Боже .</a:t>
            </a:r>
          </a:p>
          <a:p>
            <a:r>
              <a:rPr lang="uk-UA" b="1" i="1" dirty="0">
                <a:solidFill>
                  <a:srgbClr val="002060"/>
                </a:solidFill>
                <a:cs typeface="Aharoni" panose="02010803020104030203" pitchFamily="2" charset="-79"/>
              </a:rPr>
              <a:t>Формувати уявлення про закономірності Світу: частини доби , пори року.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309F31B-3000-492C-9552-373D360D438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78727" y="3742927"/>
            <a:ext cx="6517565" cy="380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581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DA46AB8-F651-4FB3-9DDB-C54469B650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645879" cy="74911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88F1B69-0579-44D8-92CB-3A83B73248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45" t="36573" r="6205" b="1904"/>
          <a:stretch/>
        </p:blipFill>
        <p:spPr>
          <a:xfrm>
            <a:off x="6565520" y="1696518"/>
            <a:ext cx="4282589" cy="5161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8F21733-296A-4EF8-A1AC-C3F9C0ACF1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 rot="21143781">
            <a:off x="1246665" y="2304368"/>
            <a:ext cx="3141005" cy="4237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Облачко с текстом: прямоугольное со скругленными углами 11">
            <a:extLst>
              <a:ext uri="{FF2B5EF4-FFF2-40B4-BE49-F238E27FC236}">
                <a16:creationId xmlns:a16="http://schemas.microsoft.com/office/drawing/2014/main" xmlns="" id="{114F8045-DF98-48C0-A6B0-C3DC09480B94}"/>
              </a:ext>
            </a:extLst>
          </p:cNvPr>
          <p:cNvSpPr/>
          <p:nvPr/>
        </p:nvSpPr>
        <p:spPr>
          <a:xfrm>
            <a:off x="1000541" y="277090"/>
            <a:ext cx="10083096" cy="1177637"/>
          </a:xfrm>
          <a:prstGeom prst="wedgeRoundRect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6000" b="1" dirty="0">
                <a:solidFill>
                  <a:srgbClr val="C00000"/>
                </a:solidFill>
                <a:cs typeface="Aharoni" panose="02010803020104030203" pitchFamily="2" charset="-79"/>
              </a:rPr>
              <a:t>Створення світу</a:t>
            </a:r>
            <a:endParaRPr lang="ru-RU" sz="6000" b="1" dirty="0">
              <a:solidFill>
                <a:srgbClr val="C00000"/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876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08C84A4-75B8-49E7-B46B-DB5DECF24A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25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BDC8AC6-AE3F-4D2D-9A9B-931A5339C6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762" b="8192"/>
          <a:stretch/>
        </p:blipFill>
        <p:spPr>
          <a:xfrm>
            <a:off x="4561555" y="3407231"/>
            <a:ext cx="2984900" cy="3305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7C0F84D-5487-4B5E-90AF-8C85033D90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6666"/>
          <a:stretch/>
        </p:blipFill>
        <p:spPr>
          <a:xfrm>
            <a:off x="8338406" y="416551"/>
            <a:ext cx="3488883" cy="28035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1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FDFE545-3E4F-46E6-8AD1-214C3DD604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4030" y="3835831"/>
            <a:ext cx="3785320" cy="28389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4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F6104CC-84F5-414F-86AD-ED8A1F59FF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38699" y="3709844"/>
            <a:ext cx="3953301" cy="2964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5D70539A-E262-4416-B90E-1823F3684FD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276" y="381127"/>
            <a:ext cx="3785320" cy="28389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92D050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Взрыв: 8 точек 1">
            <a:extLst>
              <a:ext uri="{FF2B5EF4-FFF2-40B4-BE49-F238E27FC236}">
                <a16:creationId xmlns:a16="http://schemas.microsoft.com/office/drawing/2014/main" xmlns="" id="{0FBCF27C-DCD3-487C-94E4-FBD135ECC6EB}"/>
              </a:ext>
            </a:extLst>
          </p:cNvPr>
          <p:cNvSpPr/>
          <p:nvPr/>
        </p:nvSpPr>
        <p:spPr>
          <a:xfrm>
            <a:off x="4119351" y="145584"/>
            <a:ext cx="3964836" cy="2609492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>
                <a:latin typeface="Arial Black" panose="020B0A04020102020204" pitchFamily="34" charset="0"/>
              </a:rPr>
              <a:t>Сюжетно – рольова  гра:  «Ветеринарна лікарня»</a:t>
            </a:r>
            <a:endParaRPr lang="ru-RU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128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DE3654A-F0B7-4242-8ADE-7ECEC0B317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7837714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BE8B12-FBD5-4670-88C6-3B15015A6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ysClr val="windowText" lastClr="000000"/>
                </a:solidFill>
              </a:rPr>
              <a:t>Дитина – Боже творіння 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ysClr val="windowText" lastClr="000000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97C0C7D-C092-4F43-B75C-9A93ABABF0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i="1" dirty="0">
                <a:solidFill>
                  <a:srgbClr val="7030A0"/>
                </a:solidFill>
                <a:cs typeface="Aharoni" panose="02010803020104030203" pitchFamily="2" charset="-79"/>
              </a:rPr>
              <a:t>Ознайомити дітей з християнським віровченням – людина творіння Боже з образом та подобою Його .</a:t>
            </a:r>
            <a:endParaRPr lang="ru-RU" i="1" dirty="0">
              <a:solidFill>
                <a:srgbClr val="7030A0"/>
              </a:solidFill>
              <a:cs typeface="Aharoni" panose="02010803020104030203" pitchFamily="2" charset="-79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7D33E77-B887-469B-8A49-D764E005BD8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42758" y="2832738"/>
            <a:ext cx="565132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80042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C6217B9-49E4-4E01-9903-4017D44E8E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5876" y="0"/>
            <a:ext cx="12367876" cy="6858000"/>
          </a:xfrm>
          <a:prstGeom prst="rect">
            <a:avLst/>
          </a:prstGeom>
        </p:spPr>
      </p:pic>
      <p:pic>
        <p:nvPicPr>
          <p:cNvPr id="2" name="Picture 4" descr="C:\Users\Администратор\Desktop\Ліля\11\5.jpg">
            <a:extLst>
              <a:ext uri="{FF2B5EF4-FFF2-40B4-BE49-F238E27FC236}">
                <a16:creationId xmlns:a16="http://schemas.microsoft.com/office/drawing/2014/main" xmlns="" id="{0F217448-017B-421B-8BC3-A5E2D7A06D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08331" y="125550"/>
            <a:ext cx="2932619" cy="39101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3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 descr="C:\Users\Администратор\Desktop\Новая папка\екскурсія до храму\IMG_7969.JPG">
            <a:extLst>
              <a:ext uri="{FF2B5EF4-FFF2-40B4-BE49-F238E27FC236}">
                <a16:creationId xmlns:a16="http://schemas.microsoft.com/office/drawing/2014/main" xmlns="" id="{636F52A5-B22E-46D7-BE18-6F11608C1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699" y="3504268"/>
            <a:ext cx="3840426" cy="2880320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0099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perspectiveContrastingRightFacing"/>
            <a:lightRig rig="threePt" dir="t"/>
          </a:scene3d>
        </p:spPr>
      </p:pic>
      <p:pic>
        <p:nvPicPr>
          <p:cNvPr id="4" name="Picture 2" descr="C:\Users\Администратор\Desktop\Ліля\Церква листопад 2018\20181027_143326.jpg">
            <a:extLst>
              <a:ext uri="{FF2B5EF4-FFF2-40B4-BE49-F238E27FC236}">
                <a16:creationId xmlns:a16="http://schemas.microsoft.com/office/drawing/2014/main" xmlns="" id="{6DE55DA7-0540-4AFA-805B-88AB09B90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b="25000"/>
          <a:stretch>
            <a:fillRect/>
          </a:stretch>
        </p:blipFill>
        <p:spPr bwMode="auto">
          <a:xfrm>
            <a:off x="8821298" y="101375"/>
            <a:ext cx="2552170" cy="3402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6FF3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HeroicExtremeLeftFacing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3ABA89E-679C-45C7-A3D0-BE430E812964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75876" y="-48130"/>
            <a:ext cx="4334632" cy="3401863"/>
          </a:xfrm>
          <a:prstGeom prst="rect">
            <a:avLst/>
          </a:prstGeom>
          <a:scene3d>
            <a:camera prst="perspectiveHeroicExtremeRightFacing"/>
            <a:lightRig rig="threePt" dir="t"/>
          </a:scene3d>
        </p:spPr>
      </p:pic>
      <p:pic>
        <p:nvPicPr>
          <p:cNvPr id="9" name="Picture 4" descr="E:\презентація Мостовщик\екскурсія до храму\IMG_7989.JPG">
            <a:extLst>
              <a:ext uri="{FF2B5EF4-FFF2-40B4-BE49-F238E27FC236}">
                <a16:creationId xmlns:a16="http://schemas.microsoft.com/office/drawing/2014/main" xmlns="" id="{E2AB1467-58CC-4AE2-8B26-8ADCF1A58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241628" y="4035708"/>
            <a:ext cx="3131840" cy="2348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HeroicExtremeLeftFacing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Блок-схема: знак завершения 5">
            <a:extLst>
              <a:ext uri="{FF2B5EF4-FFF2-40B4-BE49-F238E27FC236}">
                <a16:creationId xmlns:a16="http://schemas.microsoft.com/office/drawing/2014/main" xmlns="" id="{76232118-3891-4876-9ED9-6E34793AB198}"/>
              </a:ext>
            </a:extLst>
          </p:cNvPr>
          <p:cNvSpPr/>
          <p:nvPr/>
        </p:nvSpPr>
        <p:spPr>
          <a:xfrm>
            <a:off x="3443844" y="4773882"/>
            <a:ext cx="4963885" cy="1021276"/>
          </a:xfrm>
          <a:prstGeom prst="flowChartTerminator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latin typeface="Arial Black" panose="020B0A04020102020204" pitchFamily="34" charset="0"/>
              </a:rPr>
              <a:t>Подорож до храму </a:t>
            </a:r>
            <a:endParaRPr lang="ru-RU" sz="32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358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A60669A-4C69-41AC-B5B9-1BBEC6376D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C2BD58D-B359-4089-A63B-BFFE86FA6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>
                <a:solidFill>
                  <a:srgbClr val="002060"/>
                </a:solidFill>
                <a:latin typeface="Arial Black" panose="020B0A04020102020204" pitchFamily="34" charset="0"/>
              </a:rPr>
              <a:t>Любов – найвища заповідь </a:t>
            </a:r>
            <a:r>
              <a:rPr lang="uk-UA" dirty="0" err="1">
                <a:solidFill>
                  <a:srgbClr val="002060"/>
                </a:solidFill>
                <a:latin typeface="Arial Black" panose="020B0A04020102020204" pitchFamily="34" charset="0"/>
              </a:rPr>
              <a:t>христа</a:t>
            </a:r>
            <a:r>
              <a:rPr lang="uk-UA" dirty="0">
                <a:solidFill>
                  <a:srgbClr val="002060"/>
                </a:solidFill>
                <a:latin typeface="Arial Black" panose="020B0A04020102020204" pitchFamily="34" charset="0"/>
              </a:rPr>
              <a:t> </a:t>
            </a:r>
            <a:endParaRPr lang="ru-RU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CECCEC2-BF76-4AF4-839C-8DE2785B4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uk-UA" b="1" i="1" dirty="0">
                <a:solidFill>
                  <a:srgbClr val="7030A0"/>
                </a:solidFill>
                <a:latin typeface="Arial Black" panose="020B0A04020102020204" pitchFamily="34" charset="0"/>
              </a:rPr>
              <a:t>Формувати навички спілкування у соціумі за християнськими принципами ;</a:t>
            </a:r>
          </a:p>
          <a:p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62EBDC3-6489-4E2E-85E0-2E0FBEDCB4A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69711" y="2969302"/>
            <a:ext cx="4615072" cy="3548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971124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6CAEBA85-FB3B-4005-8AF3-92C45A44FA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8729" y="-16965"/>
            <a:ext cx="12270153" cy="810486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BA2F96F-BB00-41F1-B4A7-F1BA2AF36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3800104" y="3428999"/>
            <a:ext cx="1158721" cy="216725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4BE6B77-C077-4F90-B920-64F149956C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03906" y="526895"/>
            <a:ext cx="3542294" cy="47230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pic>
        <p:nvPicPr>
          <p:cNvPr id="6" name="Picture 2" descr="E:\презентація Мостовщик\екскурсія до храму\IMG_8048.JPG">
            <a:extLst>
              <a:ext uri="{FF2B5EF4-FFF2-40B4-BE49-F238E27FC236}">
                <a16:creationId xmlns:a16="http://schemas.microsoft.com/office/drawing/2014/main" xmlns="" id="{01549133-F42D-4E34-AFCA-796B2B285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8343" y="1473248"/>
            <a:ext cx="5582776" cy="41870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RelaxedModerately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19BAE49-E352-418F-8D9A-63BB8A81CF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387" y="656206"/>
            <a:ext cx="3226526" cy="43479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ContrastingRightFacing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</p:pic>
      <p:sp>
        <p:nvSpPr>
          <p:cNvPr id="9" name="Взрыв: 8 точек 8">
            <a:extLst>
              <a:ext uri="{FF2B5EF4-FFF2-40B4-BE49-F238E27FC236}">
                <a16:creationId xmlns:a16="http://schemas.microsoft.com/office/drawing/2014/main" xmlns="" id="{3C054E3F-B636-4F97-8FBA-8D7F371A52AF}"/>
              </a:ext>
            </a:extLst>
          </p:cNvPr>
          <p:cNvSpPr/>
          <p:nvPr/>
        </p:nvSpPr>
        <p:spPr>
          <a:xfrm>
            <a:off x="826802" y="5488042"/>
            <a:ext cx="3081110" cy="1258784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Храм – Дім Божий </a:t>
            </a:r>
            <a:endParaRPr lang="ru-RU" sz="2400" b="1" dirty="0"/>
          </a:p>
        </p:txBody>
      </p:sp>
      <p:sp>
        <p:nvSpPr>
          <p:cNvPr id="10" name="Взрыв: 8 точек 9">
            <a:extLst>
              <a:ext uri="{FF2B5EF4-FFF2-40B4-BE49-F238E27FC236}">
                <a16:creationId xmlns:a16="http://schemas.microsoft.com/office/drawing/2014/main" xmlns="" id="{FB7E16B7-226F-44B8-921B-C65DEA36BAF8}"/>
              </a:ext>
            </a:extLst>
          </p:cNvPr>
          <p:cNvSpPr/>
          <p:nvPr/>
        </p:nvSpPr>
        <p:spPr>
          <a:xfrm>
            <a:off x="7895675" y="5494615"/>
            <a:ext cx="3307849" cy="1363385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latin typeface="Arial Black" panose="020B0A04020102020204" pitchFamily="34" charset="0"/>
              </a:rPr>
              <a:t>Подарунок друзям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sp>
        <p:nvSpPr>
          <p:cNvPr id="11" name="Взрыв: 8 точек 10">
            <a:extLst>
              <a:ext uri="{FF2B5EF4-FFF2-40B4-BE49-F238E27FC236}">
                <a16:creationId xmlns:a16="http://schemas.microsoft.com/office/drawing/2014/main" xmlns="" id="{25AF8578-C649-4775-A74A-46BD51E43ACD}"/>
              </a:ext>
            </a:extLst>
          </p:cNvPr>
          <p:cNvSpPr/>
          <p:nvPr/>
        </p:nvSpPr>
        <p:spPr>
          <a:xfrm>
            <a:off x="4088094" y="180781"/>
            <a:ext cx="3807581" cy="1505515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latin typeface="Arial Black" panose="020B0A04020102020204" pitchFamily="34" charset="0"/>
              </a:rPr>
              <a:t>Подарунок для храму </a:t>
            </a:r>
            <a:endParaRPr lang="ru-RU" sz="20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915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E3947BC-5434-44CB-A78F-F301D88B21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21" y="0"/>
            <a:ext cx="12288140" cy="7386451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940AE5E-3D1A-4FD1-A731-9AC2449C9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prstTxWarp prst="textDeflateBottom">
              <a:avLst/>
            </a:prstTxWarp>
          </a:bodyPr>
          <a:lstStyle/>
          <a:p>
            <a:pPr algn="ctr"/>
            <a:r>
              <a:rPr lang="uk-UA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 Black" panose="020B0A04020102020204" pitchFamily="34" charset="0"/>
              </a:rPr>
              <a:t>Моральні закони Святого Письма</a:t>
            </a:r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E2AE5C1-4B13-4BDE-B649-23EA676C90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uk-UA" b="1" i="1" dirty="0">
                <a:solidFill>
                  <a:schemeClr val="accent2">
                    <a:lumMod val="50000"/>
                  </a:schemeClr>
                </a:solidFill>
              </a:rPr>
              <a:t>Формувати духовно – моральні якості на основі Божих заповідей.</a:t>
            </a:r>
            <a:endParaRPr lang="ru-RU" b="1" i="1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4" name="Picture 3" descr="Z:\Мостовщик В.П\гурток християнской етики\гурток фото\Крижалі\Фото2041.jpg">
            <a:extLst>
              <a:ext uri="{FF2B5EF4-FFF2-40B4-BE49-F238E27FC236}">
                <a16:creationId xmlns:a16="http://schemas.microsoft.com/office/drawing/2014/main" xmlns="" id="{A84F2AA4-57D4-4589-8915-0C56FF814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71522" y="2788721"/>
            <a:ext cx="5905998" cy="4429497"/>
          </a:xfrm>
          <a:prstGeom prst="rect">
            <a:avLst/>
          </a:prstGeom>
          <a:ln w="889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xmlns="" val="3482579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9365ABD-7FFE-4BAF-945F-880614269C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247123" cy="736987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ECE3901-E9E3-4C8B-ACD4-26C762913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7584" y="874765"/>
            <a:ext cx="3256215" cy="81592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C002E49B-8B2D-4224-BF86-18E820E8A4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3255363"/>
            <a:ext cx="3799371" cy="2849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A7FAF3E-3B44-4474-BBA3-B39CF8BC349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722" b="12665"/>
          <a:stretch/>
        </p:blipFill>
        <p:spPr>
          <a:xfrm>
            <a:off x="7839889" y="68575"/>
            <a:ext cx="3513910" cy="2933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 descr="C:\Users\Администратор\Desktop\1\20190212_153327.jpg">
            <a:extLst>
              <a:ext uri="{FF2B5EF4-FFF2-40B4-BE49-F238E27FC236}">
                <a16:creationId xmlns:a16="http://schemas.microsoft.com/office/drawing/2014/main" xmlns="" id="{1F6AAD60-37F3-487A-B194-07A50A3F2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349" y="4243604"/>
            <a:ext cx="5065828" cy="2849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2" descr="C:\Users\Администратор\Desktop\Ліля\20190325_16112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420886">
            <a:off x="2159650" y="359430"/>
            <a:ext cx="3802290" cy="28798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: скругленные верхние углы 2">
            <a:extLst>
              <a:ext uri="{FF2B5EF4-FFF2-40B4-BE49-F238E27FC236}">
                <a16:creationId xmlns:a16="http://schemas.microsoft.com/office/drawing/2014/main" xmlns="" id="{468273D7-F39A-449A-9FA2-869A56269BC4}"/>
              </a:ext>
            </a:extLst>
          </p:cNvPr>
          <p:cNvSpPr/>
          <p:nvPr/>
        </p:nvSpPr>
        <p:spPr>
          <a:xfrm>
            <a:off x="437611" y="3157452"/>
            <a:ext cx="4219303" cy="755821"/>
          </a:xfrm>
          <a:prstGeom prst="round2SameRect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Знайомство з заповідями божими</a:t>
            </a:r>
            <a:endParaRPr lang="ru-RU" sz="2400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8239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318F793-9111-450D-B1C4-6E2261C016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18978" y="492369"/>
            <a:ext cx="11085342" cy="72327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АКТУАЛЬНІСТЬ ПРОБЛЕМИ</a:t>
            </a:r>
          </a:p>
          <a:p>
            <a:pPr>
              <a:buFont typeface="Arial" pitchFamily="34" charset="0"/>
              <a:buChar char="•"/>
            </a:pPr>
            <a:r>
              <a:rPr lang="uk-UA" sz="3600" b="1" dirty="0" smtClean="0">
                <a:solidFill>
                  <a:schemeClr val="accent5">
                    <a:lumMod val="50000"/>
                  </a:schemeClr>
                </a:solidFill>
              </a:rPr>
              <a:t>Україна - колиска християнства у Східній Європі .</a:t>
            </a:r>
          </a:p>
          <a:p>
            <a:pPr>
              <a:buFont typeface="Arial" pitchFamily="34" charset="0"/>
              <a:buChar char="•"/>
            </a:pPr>
            <a:r>
              <a:rPr lang="uk-UA" sz="3600" b="1" dirty="0" err="1" smtClean="0">
                <a:solidFill>
                  <a:schemeClr val="accent5">
                    <a:lumMod val="50000"/>
                  </a:schemeClr>
                </a:solidFill>
              </a:rPr>
              <a:t>Хритиянська</a:t>
            </a:r>
            <a:r>
              <a:rPr lang="uk-UA" sz="3600" b="1" dirty="0" smtClean="0">
                <a:solidFill>
                  <a:schemeClr val="accent5">
                    <a:lumMod val="50000"/>
                  </a:schemeClr>
                </a:solidFill>
              </a:rPr>
              <a:t> релігія - найкраща світова релігія, заснована на любові.</a:t>
            </a:r>
          </a:p>
          <a:p>
            <a:pPr>
              <a:buFont typeface="Arial" pitchFamily="34" charset="0"/>
              <a:buChar char="•"/>
            </a:pPr>
            <a:r>
              <a:rPr lang="uk-UA" sz="3600" b="1" dirty="0" smtClean="0">
                <a:solidFill>
                  <a:schemeClr val="accent5">
                    <a:lumMod val="50000"/>
                  </a:schemeClr>
                </a:solidFill>
              </a:rPr>
              <a:t>Стан  духовної культури і моралі суспільства сьогодні викликає занепокоєння.                                                                                                                                                                               Потреба  віри, духовного самовдосконалення є вродженою.</a:t>
            </a:r>
          </a:p>
          <a:p>
            <a:pPr>
              <a:buFont typeface="Arial" pitchFamily="34" charset="0"/>
              <a:buChar char="•"/>
            </a:pPr>
            <a:r>
              <a:rPr lang="uk-UA" sz="3600" b="1" dirty="0" smtClean="0">
                <a:solidFill>
                  <a:schemeClr val="accent5">
                    <a:lumMod val="50000"/>
                  </a:schemeClr>
                </a:solidFill>
              </a:rPr>
              <a:t>Складова здорового способу життя  -  духовно-моральне здоров’я.</a:t>
            </a:r>
          </a:p>
          <a:p>
            <a:endParaRPr lang="ru-RU" sz="3600" dirty="0" smtClean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r>
              <a:rPr lang="ru-RU" sz="36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 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36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B38ABA7-E020-4853-A17E-7936E983A8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3232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000C8F-CAE8-4D38-98DA-188E29C07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Black" panose="020B0A04020102020204" pitchFamily="34" charset="0"/>
              </a:rPr>
              <a:t>Моральні чесноти у старозавітних образах.</a:t>
            </a:r>
            <a:endParaRPr lang="ru-RU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EC90394-1FB7-43D4-A8B5-7D803F75FA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uk-UA" b="1" i="1" dirty="0">
                <a:solidFill>
                  <a:srgbClr val="7030A0"/>
                </a:solidFill>
              </a:rPr>
              <a:t>Ознайомити дітей з чеснотами : вірність , терплячість , милосердя, через ознайомлення із життям та вчинками біблійних персонажів. </a:t>
            </a:r>
            <a:endParaRPr lang="ru-RU" b="1" i="1" dirty="0">
              <a:solidFill>
                <a:srgbClr val="7030A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4E2EAD4-32AB-44F5-B194-EFA541E157B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00733" y="3220186"/>
            <a:ext cx="6357122" cy="3816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8613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CCBD0E9-D8B2-4C10-ABF8-3775376922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486" y="143691"/>
            <a:ext cx="12540344" cy="685799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1B31AB9-C125-4669-9B30-DE11E054A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26880" y="1149531"/>
            <a:ext cx="2026920" cy="541157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B07DCB91-404C-48D4-8C69-A28AC3E83D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151" r="6020"/>
          <a:stretch/>
        </p:blipFill>
        <p:spPr>
          <a:xfrm>
            <a:off x="379525" y="2619498"/>
            <a:ext cx="3903894" cy="3622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ContrastingRightFacing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EF3D550-64DC-41FB-B497-AB2E626C0E8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017" b="5324"/>
          <a:stretch/>
        </p:blipFill>
        <p:spPr>
          <a:xfrm>
            <a:off x="7342581" y="416784"/>
            <a:ext cx="4249567" cy="3154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perspectiveHeroicExtremeLeftFacing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57513" y="4430664"/>
            <a:ext cx="3605385" cy="216323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9798"/>
          <a:stretch/>
        </p:blipFill>
        <p:spPr>
          <a:xfrm>
            <a:off x="4342190" y="3014501"/>
            <a:ext cx="3000391" cy="3010494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80A0C725-D955-4571-8367-06A217E9FEE3}"/>
              </a:ext>
            </a:extLst>
          </p:cNvPr>
          <p:cNvSpPr/>
          <p:nvPr/>
        </p:nvSpPr>
        <p:spPr>
          <a:xfrm>
            <a:off x="599852" y="616170"/>
            <a:ext cx="6872102" cy="1421636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Виховання моральних цінностей за допомогою </a:t>
            </a:r>
            <a:r>
              <a:rPr lang="uk-UA" sz="2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творів </a:t>
            </a:r>
            <a:endParaRPr lang="uk-UA" sz="2800" b="1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uk-UA" sz="2800" b="1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В. </a:t>
            </a:r>
            <a:r>
              <a:rPr lang="uk-UA" sz="28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</a:rPr>
              <a:t>О. Сухомлинського</a:t>
            </a:r>
            <a:endParaRPr lang="ru-RU" sz="2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5432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94801D6-B610-4B21-B0D5-07B53AE65B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23" y="0"/>
            <a:ext cx="12093554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81609A9-3334-4BBE-A995-7EDFFB007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 Black" panose="020B0A04020102020204" pitchFamily="34" charset="0"/>
              </a:rPr>
              <a:t>Любов і милосердя у земному житті Ісуса Христа.</a:t>
            </a:r>
            <a:endParaRPr lang="ru-RU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10B006C-BA45-45EB-8A50-E115176B61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uk-UA" b="1" i="1" dirty="0">
                <a:solidFill>
                  <a:schemeClr val="accent2">
                    <a:lumMod val="50000"/>
                  </a:schemeClr>
                </a:solidFill>
                <a:latin typeface="Arial Black" panose="020B0A04020102020204" pitchFamily="34" charset="0"/>
              </a:rPr>
              <a:t>Формувати чесноти чуйності та милосердя, довести до свідомості що добро і милосердя чиняться безкорисливо.</a:t>
            </a:r>
            <a:endParaRPr lang="ru-RU" b="1" i="1" dirty="0">
              <a:solidFill>
                <a:schemeClr val="accent2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974CFD0-9895-4817-A99D-3643FAAA8AA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96053" y="3095897"/>
            <a:ext cx="4543726" cy="350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49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462BF94-6A29-4010-924C-D25C753912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1952513" cy="716936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1818F2C-1CEC-4ACA-85B8-9AE63EE3F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4411" y="1698171"/>
            <a:ext cx="2220685" cy="1730829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516796F-9989-49D3-B6EE-3DA819165E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0289" y="20677"/>
            <a:ext cx="3814361" cy="5085815"/>
          </a:xfrm>
          <a:prstGeom prst="rect">
            <a:avLst/>
          </a:prstGeom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xmlns="" id="{74CD38F4-1903-4604-8BD9-6FB88CF70F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30261" y="2960297"/>
            <a:ext cx="3156797" cy="4209063"/>
          </a:xfr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9487" y="2656114"/>
            <a:ext cx="4063998" cy="3047999"/>
          </a:xfrm>
          <a:prstGeom prst="rect">
            <a:avLst/>
          </a:prstGeom>
        </p:spPr>
      </p:pic>
      <p:sp>
        <p:nvSpPr>
          <p:cNvPr id="5" name="Блок-схема: знак завершения 4">
            <a:extLst>
              <a:ext uri="{FF2B5EF4-FFF2-40B4-BE49-F238E27FC236}">
                <a16:creationId xmlns:a16="http://schemas.microsoft.com/office/drawing/2014/main" xmlns="" id="{A9855D81-F3DF-4B92-90A5-22CDB54930A1}"/>
              </a:ext>
            </a:extLst>
          </p:cNvPr>
          <p:cNvSpPr/>
          <p:nvPr/>
        </p:nvSpPr>
        <p:spPr>
          <a:xfrm>
            <a:off x="8234651" y="783771"/>
            <a:ext cx="3717862" cy="1358538"/>
          </a:xfrm>
          <a:prstGeom prst="flowChartTerminator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 Black" panose="020B0A04020102020204" pitchFamily="34" charset="0"/>
              </a:rPr>
              <a:t>Технологія</a:t>
            </a:r>
          </a:p>
          <a:p>
            <a:pPr algn="ctr"/>
            <a:r>
              <a:rPr lang="uk-UA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 Black" panose="020B0A04020102020204" pitchFamily="34" charset="0"/>
              </a:rPr>
              <a:t>«</a:t>
            </a:r>
            <a:r>
              <a:rPr lang="uk-UA" sz="32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 Black" panose="020B0A04020102020204" pitchFamily="34" charset="0"/>
              </a:rPr>
              <a:t>Сторітелінг</a:t>
            </a:r>
            <a:r>
              <a:rPr lang="uk-UA" sz="32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 Black" panose="020B0A04020102020204" pitchFamily="34" charset="0"/>
              </a:rPr>
              <a:t>»</a:t>
            </a:r>
            <a:endParaRPr lang="ru-RU" sz="32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Блок-схема: знак завершения 5">
            <a:extLst>
              <a:ext uri="{FF2B5EF4-FFF2-40B4-BE49-F238E27FC236}">
                <a16:creationId xmlns:a16="http://schemas.microsoft.com/office/drawing/2014/main" xmlns="" id="{63AF1AA7-32B4-47B2-B8A4-585A52A5AFCB}"/>
              </a:ext>
            </a:extLst>
          </p:cNvPr>
          <p:cNvSpPr/>
          <p:nvPr/>
        </p:nvSpPr>
        <p:spPr>
          <a:xfrm>
            <a:off x="239487" y="1190868"/>
            <a:ext cx="4045137" cy="860002"/>
          </a:xfrm>
          <a:prstGeom prst="flowChartTermina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atin typeface="Arial Black" panose="020B0A04020102020204" pitchFamily="34" charset="0"/>
              </a:rPr>
              <a:t>Пісочні фантазії </a:t>
            </a:r>
            <a:endParaRPr lang="ru-RU" sz="2800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360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0817EB2-A338-482D-B2F2-946BC3E6F9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488091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E0FF8B6-ADBD-493C-9F37-ED6322F40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Християнські свята у культурі українського народу.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E6E513D-4A06-459D-B119-FAE4C693A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uk-UA" b="1" i="1" dirty="0">
                <a:solidFill>
                  <a:schemeClr val="accent3">
                    <a:lumMod val="50000"/>
                  </a:schemeClr>
                </a:solidFill>
                <a:latin typeface="Arial Black" panose="020B0A04020102020204" pitchFamily="34" charset="0"/>
              </a:rPr>
              <a:t>Виховувати повагу до національних та християнських свят, залучати дітей та батьків до підготовки та участі у святкових заходах .</a:t>
            </a:r>
            <a:endParaRPr lang="ru-RU" b="1" i="1" dirty="0">
              <a:solidFill>
                <a:schemeClr val="accent3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CC474C9-D582-4948-843A-E115D498FEB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3236" y="3285434"/>
            <a:ext cx="4761389" cy="357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22598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E372182-DF68-4275-93BF-DA77423EB8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03018"/>
            <a:ext cx="12192000" cy="6858000"/>
          </a:xfrm>
          <a:prstGeom prst="rect">
            <a:avLst/>
          </a:prstGeom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xmlns="" id="{B5573887-7A6E-450B-9D69-10668C2D6A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07475" y="6088063"/>
            <a:ext cx="66675" cy="88900"/>
          </a:xfrm>
        </p:spPr>
      </p:pic>
      <p:pic>
        <p:nvPicPr>
          <p:cNvPr id="5" name="Picture 2" descr="E:\презентація Мостовщик\Виступ ангелів\FB_IMG_1578509653742.jpg">
            <a:extLst>
              <a:ext uri="{FF2B5EF4-FFF2-40B4-BE49-F238E27FC236}">
                <a16:creationId xmlns:a16="http://schemas.microsoft.com/office/drawing/2014/main" xmlns="" id="{0A99A8C4-04BC-4DCC-B3B1-CDFD32BCD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6019" y="3154898"/>
            <a:ext cx="4412312" cy="29170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C:\Users\Администратор\Desktop\Ліля\IMG_5553.JPG">
            <a:extLst>
              <a:ext uri="{FF2B5EF4-FFF2-40B4-BE49-F238E27FC236}">
                <a16:creationId xmlns:a16="http://schemas.microsoft.com/office/drawing/2014/main" xmlns="" id="{8C677233-9BD4-463D-B653-194864BAB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42333" y="375807"/>
            <a:ext cx="4492100" cy="22134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4" descr="Z:\Мостовщик В.П\гурток християнской етики\гурток фото\фото з церкви Вербна неділя\CSC_2058.JPG">
            <a:extLst>
              <a:ext uri="{FF2B5EF4-FFF2-40B4-BE49-F238E27FC236}">
                <a16:creationId xmlns:a16="http://schemas.microsoft.com/office/drawing/2014/main" xmlns="" id="{2AB32F59-3BE2-4FC7-B331-9E4FAF08A0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21741" y="3993446"/>
            <a:ext cx="4344549" cy="28986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Нет описания фото.">
            <a:extLst>
              <a:ext uri="{FF2B5EF4-FFF2-40B4-BE49-F238E27FC236}">
                <a16:creationId xmlns:a16="http://schemas.microsoft.com/office/drawing/2014/main" xmlns="" id="{B4E6C042-E5EF-49D4-8167-ABF062339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3015" y="275341"/>
            <a:ext cx="3669850" cy="2589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8C1F861-6349-441A-995B-50EBB63B3B0D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366290" y="2923505"/>
            <a:ext cx="3797049" cy="24303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5403273" y="3216625"/>
            <a:ext cx="47936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dirty="0" smtClean="0">
                <a:solidFill>
                  <a:srgbClr val="FF0000"/>
                </a:solidFill>
              </a:rPr>
              <a:t>Наші свята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xmlns="" val="367475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DB16F59-6A93-43B2-9FA6-FF532DA319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2767A61-9229-43DA-AF17-05E90D827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dirty="0">
                <a:solidFill>
                  <a:srgbClr val="002060"/>
                </a:solidFill>
                <a:latin typeface="Arial Black" panose="020B0A04020102020204" pitchFamily="34" charset="0"/>
              </a:rPr>
              <a:t>Виховання патріотизму на прикладах духовної національної культури</a:t>
            </a:r>
            <a:endParaRPr lang="ru-RU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C3F2AC7-727B-4C46-A435-61BD3DE3B6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uk-UA" dirty="0">
                <a:solidFill>
                  <a:srgbClr val="FF0000"/>
                </a:solidFill>
              </a:rPr>
              <a:t>Виховувати повагу до національної культури , традицій, державних національних символів , предметів культури , побуту.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30" name="Picture 6" descr="Возможно, это изображение 12 человек, ребенок, люди стоят и в помещении">
            <a:extLst>
              <a:ext uri="{FF2B5EF4-FFF2-40B4-BE49-F238E27FC236}">
                <a16:creationId xmlns:a16="http://schemas.microsoft.com/office/drawing/2014/main" xmlns="" id="{774F9A3B-BCE7-43AD-9C99-9289E82361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5054" y="2779704"/>
            <a:ext cx="5115625" cy="3923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27312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7939AD1-E7F1-4AF5-8196-FA4CADBEBF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5528" y="0"/>
            <a:ext cx="1243584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084F9AC-807A-49F7-80A2-497330536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1668" y="365126"/>
            <a:ext cx="2902131" cy="131998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4052C85-37C0-4A82-B3F4-D18FCF83F2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1214" y="2989341"/>
            <a:ext cx="2600158" cy="34668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isometricOffAxis1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551A36E-E884-48FF-9F92-CFA25E82FE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05238" y="245804"/>
            <a:ext cx="4386762" cy="3290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isometricOffAxis2Lef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6262" b="13940"/>
          <a:stretch/>
        </p:blipFill>
        <p:spPr>
          <a:xfrm>
            <a:off x="7065309" y="3588035"/>
            <a:ext cx="4023503" cy="320796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79D3A2C-0036-4D87-AFD6-70FEE99FC6A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60219" y="540326"/>
            <a:ext cx="2913459" cy="21392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E0F2264-9A4F-42BB-86F7-3DCB99B9144D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72642" y="3826838"/>
            <a:ext cx="3661196" cy="2507880"/>
          </a:xfrm>
          <a:prstGeom prst="rect">
            <a:avLst/>
          </a:prstGeom>
        </p:spPr>
      </p:pic>
      <p:pic>
        <p:nvPicPr>
          <p:cNvPr id="12" name="Объект 11">
            <a:extLst>
              <a:ext uri="{FF2B5EF4-FFF2-40B4-BE49-F238E27FC236}">
                <a16:creationId xmlns:a16="http://schemas.microsoft.com/office/drawing/2014/main" xmlns="" id="{27E972B9-9EF8-49FF-900E-80CBD6807A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print"/>
          <a:stretch>
            <a:fillRect/>
          </a:stretch>
        </p:blipFill>
        <p:spPr>
          <a:xfrm>
            <a:off x="3660518" y="523282"/>
            <a:ext cx="4272506" cy="2541472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743200" y="2964872"/>
            <a:ext cx="57357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 smtClean="0"/>
              <a:t> </a:t>
            </a:r>
            <a:r>
              <a:rPr lang="uk-UA" sz="4000" b="1" dirty="0" smtClean="0">
                <a:solidFill>
                  <a:srgbClr val="FF0000"/>
                </a:solidFill>
              </a:rPr>
              <a:t>“З Україною у серці “</a:t>
            </a:r>
            <a:endParaRPr lang="ru-RU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900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343B23A-4D5B-4652-A1E9-B1207CAF78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35931"/>
            <a:ext cx="12192000" cy="7493000"/>
          </a:xfrm>
          <a:prstGeom prst="rect">
            <a:avLst/>
          </a:prstGeom>
        </p:spPr>
      </p:pic>
      <p:pic>
        <p:nvPicPr>
          <p:cNvPr id="2" name="Picture 2" descr="G:\для призентації\DSC056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38605" y="4398699"/>
            <a:ext cx="3279068" cy="24593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73749" y="3294933"/>
            <a:ext cx="3979275" cy="3356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bliqueTopRigh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G:\для призентації\IMG_11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6811" y="1555038"/>
            <a:ext cx="3923446" cy="2615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DD1FD8F-2589-466E-9905-29FC1FE3F08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90409" y="356279"/>
            <a:ext cx="4930268" cy="2772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Облако 7">
            <a:extLst>
              <a:ext uri="{FF2B5EF4-FFF2-40B4-BE49-F238E27FC236}">
                <a16:creationId xmlns:a16="http://schemas.microsoft.com/office/drawing/2014/main" xmlns="" id="{5B1CAA84-E051-4E62-8834-48932D08B7A9}"/>
              </a:ext>
            </a:extLst>
          </p:cNvPr>
          <p:cNvSpPr/>
          <p:nvPr/>
        </p:nvSpPr>
        <p:spPr>
          <a:xfrm>
            <a:off x="1482436" y="104503"/>
            <a:ext cx="4902036" cy="1377933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 Black" panose="020B0A04020102020204" pitchFamily="34" charset="0"/>
              </a:rPr>
              <a:t>Виставка родинної творчості </a:t>
            </a:r>
            <a:endParaRPr lang="ru-RU" sz="24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581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AC41CAD-747A-4B42-8D8F-3FBA26A18DF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-1246821"/>
            <a:ext cx="12338462" cy="900140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858982" y="-725598"/>
            <a:ext cx="10931236" cy="6863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40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Наші</a:t>
            </a:r>
            <a:r>
              <a:rPr kumimoji="0" lang="uk-UA" sz="4000" b="1" i="0" u="sng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досягнення</a:t>
            </a:r>
            <a:r>
              <a:rPr kumimoji="0" lang="uk-UA" sz="4000" b="1" i="0" u="sng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</a:t>
            </a:r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ошкільники </a:t>
            </a:r>
            <a:r>
              <a:rPr kumimoji="0" lang="uk-UA" sz="4000" b="1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оволоділи морально-етичними зразками поведінки;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uk-UA" sz="4000" b="1" strike="noStrike" normalizeH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у дітей </a:t>
            </a:r>
            <a:r>
              <a:rPr kumimoji="0" lang="uk-UA" sz="4000" b="1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розвинулось  уміння надавати та приймати допомогу, здійснювати моральні вчинки;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kumimoji="0" lang="uk-UA" sz="4000" b="1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вихованці засвоїли навички  вміння розуміти інших людей, допомагати їм,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uk-UA" sz="4000" b="1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обирати відповідні ситуації спілкування та спільної діяльності,</a:t>
            </a:r>
            <a:r>
              <a:rPr kumimoji="0" lang="uk-UA" sz="4000" b="1" strike="noStrike" normalizeH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4000" b="1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бути толерантними та справедливими до </a:t>
            </a:r>
            <a:r>
              <a:rPr kumimoji="0" lang="uk-UA" sz="4000" b="1" i="0" strike="noStrike" normalizeH="0" baseline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людей.</a:t>
            </a:r>
            <a:endParaRPr kumimoji="0" lang="uk-UA" sz="4000" b="1" i="0" strike="noStrike" normalizeH="0" baseline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07819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318F793-9111-450D-B1C4-6E2261C016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1AF7644-7E80-4414-B08D-85326FDD1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134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solidFill>
                  <a:srgbClr val="7030A0"/>
                </a:solidFill>
                <a:latin typeface="Arial Black" panose="020B0A04020102020204" pitchFamily="34" charset="0"/>
              </a:rPr>
              <a:t/>
            </a:r>
            <a:br>
              <a:rPr lang="ru-RU" sz="3600" dirty="0">
                <a:solidFill>
                  <a:srgbClr val="7030A0"/>
                </a:solidFill>
                <a:latin typeface="Arial Black" panose="020B0A04020102020204" pitchFamily="34" charset="0"/>
              </a:rPr>
            </a:br>
            <a:r>
              <a:rPr lang="ru-R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 </a:t>
            </a:r>
            <a:r>
              <a:rPr lang="ru-RU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ЗАВДАННЯ 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91D71F0-EF31-4593-BF91-AD57C4364A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817" y="1136470"/>
            <a:ext cx="11183983" cy="50404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dirty="0">
                <a:solidFill>
                  <a:srgbClr val="7030A0"/>
                </a:solidFill>
              </a:rPr>
              <a:t> . </a:t>
            </a:r>
            <a:r>
              <a:rPr lang="uk-UA" b="1" dirty="0"/>
              <a:t>Ознайомити дітей із християнськими духовно – моральними цінностями та зразками християнської культури – життєвим надбанням національної культури українців ;</a:t>
            </a:r>
          </a:p>
          <a:p>
            <a:r>
              <a:rPr lang="uk-UA" b="1" dirty="0"/>
              <a:t>Навчати правилам доброчесної поведінки ;</a:t>
            </a:r>
          </a:p>
          <a:p>
            <a:r>
              <a:rPr lang="uk-UA" b="1" dirty="0"/>
              <a:t>Сприяти духовно-моральному розвитку старших дошкільників шляхом залучення до вітчизняної духовної традиції через християнські культурні цінності;</a:t>
            </a:r>
          </a:p>
          <a:p>
            <a:r>
              <a:rPr lang="uk-UA" b="1" dirty="0"/>
              <a:t>Виховувати в дітей любов до Бога , людей ,Батьківщини ,повагу до батьків, старших , працьовитість, безкорисливість , доброзичливість, милосердя , вдячність та інші риси, що сприяють особистісному                 зростанню.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8597165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4CE3692-56CB-4EA5-BB95-50CFCE17DD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783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8226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3915A58-94BA-4BE8-B65E-443A0D5070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67340"/>
            <a:ext cx="12192000" cy="712128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3D33041-94D7-4AAA-BE50-871DD497EC8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60544" y="0"/>
            <a:ext cx="5584420" cy="237764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F4941EA-9AB4-481C-B152-EAA3D14B72A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59731" y="3127671"/>
            <a:ext cx="2712955" cy="154851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4F2D4AF-3116-44EA-B110-9CCE54E135B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9977" y="4999706"/>
            <a:ext cx="2322777" cy="154851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CFB756B-4DC6-4AD6-B0B4-BDD19AEA19BF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14650" y="4930415"/>
            <a:ext cx="2639797" cy="139610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1EEEB93-53F3-4780-BB9D-DBA41B0911F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631458" y="741048"/>
            <a:ext cx="2560542" cy="1469263"/>
          </a:xfrm>
          <a:prstGeom prst="rect">
            <a:avLst/>
          </a:prstGeom>
        </p:spPr>
      </p:pic>
      <p:sp>
        <p:nvSpPr>
          <p:cNvPr id="9" name="Звезда: 7 точек 8">
            <a:extLst>
              <a:ext uri="{FF2B5EF4-FFF2-40B4-BE49-F238E27FC236}">
                <a16:creationId xmlns:a16="http://schemas.microsoft.com/office/drawing/2014/main" xmlns="" id="{51423F83-8D4D-43E7-9DD2-EE4F82FDF800}"/>
              </a:ext>
            </a:extLst>
          </p:cNvPr>
          <p:cNvSpPr/>
          <p:nvPr/>
        </p:nvSpPr>
        <p:spPr>
          <a:xfrm>
            <a:off x="4972483" y="2444987"/>
            <a:ext cx="2560542" cy="2127014"/>
          </a:xfrm>
          <a:prstGeom prst="star7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>
                <a:latin typeface="Arial Black" panose="020B0A04020102020204" pitchFamily="34" charset="0"/>
              </a:rPr>
              <a:t>екскурсії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11" name="Взрыв: 8 точек 10">
            <a:extLst>
              <a:ext uri="{FF2B5EF4-FFF2-40B4-BE49-F238E27FC236}">
                <a16:creationId xmlns:a16="http://schemas.microsoft.com/office/drawing/2014/main" xmlns="" id="{C5CBA3DC-B607-4160-A5FE-B3773AC3D775}"/>
              </a:ext>
            </a:extLst>
          </p:cNvPr>
          <p:cNvSpPr/>
          <p:nvPr/>
        </p:nvSpPr>
        <p:spPr>
          <a:xfrm>
            <a:off x="612348" y="658266"/>
            <a:ext cx="2560541" cy="2256459"/>
          </a:xfrm>
          <a:prstGeom prst="irregularSeal1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dirty="0">
                <a:latin typeface="Arial Black" panose="020B0A04020102020204" pitchFamily="34" charset="0"/>
              </a:rPr>
              <a:t>заняття</a:t>
            </a:r>
            <a:endParaRPr lang="ru-RU" sz="2000" dirty="0">
              <a:latin typeface="Arial Black" panose="020B0A04020102020204" pitchFamily="34" charset="0"/>
            </a:endParaRPr>
          </a:p>
        </p:txBody>
      </p:sp>
      <p:sp>
        <p:nvSpPr>
          <p:cNvPr id="12" name="Взрыв: 8 точек 11">
            <a:extLst>
              <a:ext uri="{FF2B5EF4-FFF2-40B4-BE49-F238E27FC236}">
                <a16:creationId xmlns:a16="http://schemas.microsoft.com/office/drawing/2014/main" xmlns="" id="{0EE23866-8378-45A7-BF33-922E94E218F7}"/>
              </a:ext>
            </a:extLst>
          </p:cNvPr>
          <p:cNvSpPr/>
          <p:nvPr/>
        </p:nvSpPr>
        <p:spPr>
          <a:xfrm>
            <a:off x="8634548" y="2832338"/>
            <a:ext cx="3161211" cy="1931595"/>
          </a:xfrm>
          <a:prstGeom prst="irregularSeal1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latin typeface="Arial Black" panose="020B0A04020102020204" pitchFamily="34" charset="0"/>
              </a:rPr>
              <a:t>Робота з батьками</a:t>
            </a:r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11916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6CD57B7C-4AB9-44E6-93F0-A2B84A94A3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891631" cy="7256108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3267474-ED80-4E58-B403-12887240B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8774" y="208371"/>
            <a:ext cx="7753054" cy="497024"/>
          </a:xfrm>
          <a:scene3d>
            <a:camera prst="perspectiveFront"/>
            <a:lightRig rig="threePt" dir="t"/>
          </a:scene3d>
        </p:spPr>
        <p:txBody>
          <a:bodyPr>
            <a:normAutofit fontScale="90000"/>
          </a:bodyPr>
          <a:lstStyle/>
          <a:p>
            <a:pPr algn="ctr"/>
            <a:r>
              <a:rPr lang="uk-UA" dirty="0"/>
              <a:t>Матеріали 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A2DA2420-311F-495F-8B37-31E834029F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7908" y="3890168"/>
            <a:ext cx="2128258" cy="271781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26AB32D-F04F-4955-8493-2AF8064E4A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36228" y="806656"/>
            <a:ext cx="1783080" cy="227685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D222122-5869-4DF5-9F31-709A286C76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880" r="-30" b="8255"/>
          <a:stretch/>
        </p:blipFill>
        <p:spPr>
          <a:xfrm>
            <a:off x="10272403" y="208371"/>
            <a:ext cx="2128258" cy="288709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509FCEF-7479-460E-A6A7-EE3547ED465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142"/>
          <a:stretch/>
        </p:blipFill>
        <p:spPr>
          <a:xfrm>
            <a:off x="7531645" y="1613312"/>
            <a:ext cx="1660017" cy="22768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97804BA-D88F-4AB2-98A8-8A12E6CCEB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06259" y="3993023"/>
            <a:ext cx="1660016" cy="236552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42FF71F-5928-4691-AB3F-7FF96541148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72691" y="4673938"/>
            <a:ext cx="1660016" cy="2338051"/>
          </a:xfrm>
          <a:prstGeom prst="rect">
            <a:avLst/>
          </a:prstGeom>
        </p:spPr>
      </p:pic>
      <p:sp>
        <p:nvSpPr>
          <p:cNvPr id="3" name="Лента: наклоненная вниз 2">
            <a:extLst>
              <a:ext uri="{FF2B5EF4-FFF2-40B4-BE49-F238E27FC236}">
                <a16:creationId xmlns:a16="http://schemas.microsoft.com/office/drawing/2014/main" xmlns="" id="{0FD14308-8BF8-409E-88BC-421BA5E662FD}"/>
              </a:ext>
            </a:extLst>
          </p:cNvPr>
          <p:cNvSpPr/>
          <p:nvPr/>
        </p:nvSpPr>
        <p:spPr>
          <a:xfrm>
            <a:off x="3775165" y="91439"/>
            <a:ext cx="4833258" cy="1136469"/>
          </a:xfrm>
          <a:prstGeom prst="ribbon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dirty="0">
                <a:latin typeface="Arial Black" panose="020B0A04020102020204" pitchFamily="34" charset="0"/>
              </a:rPr>
              <a:t>Література </a:t>
            </a:r>
            <a:endParaRPr lang="ru-RU" sz="2800" dirty="0">
              <a:latin typeface="Arial Black" panose="020B0A040201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C83964E-243C-435C-9D1A-7C7F9F57E69E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304188" y="2413485"/>
            <a:ext cx="2728156" cy="365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4379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Блок-схема: перфолента 7">
            <a:extLst>
              <a:ext uri="{FF2B5EF4-FFF2-40B4-BE49-F238E27FC236}">
                <a16:creationId xmlns:a16="http://schemas.microsoft.com/office/drawing/2014/main" xmlns="" id="{98158A3D-F352-44ED-ACD1-1B8F7DB5046F}"/>
              </a:ext>
            </a:extLst>
          </p:cNvPr>
          <p:cNvSpPr/>
          <p:nvPr/>
        </p:nvSpPr>
        <p:spPr>
          <a:xfrm>
            <a:off x="2612571" y="666206"/>
            <a:ext cx="7276012" cy="80467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00C3123-6E35-422A-866E-85D5009280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76338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3502C44-2D6B-467F-A01D-8B696062E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0970" y="116404"/>
            <a:ext cx="9352223" cy="103539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uk-UA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Матеріали та обладнання</a:t>
            </a:r>
            <a:br>
              <a:rPr lang="uk-UA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r>
              <a:rPr lang="uk-UA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Дидактичні ігри  </a:t>
            </a:r>
            <a:endParaRPr lang="ru-RU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6BFC55C2-07F9-4179-A83E-9231DC3D2C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96383" y="1268206"/>
            <a:ext cx="3835020" cy="5113361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EE8EBB6-174E-4CA3-A650-EFCB1F7BA4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92253" y="1502068"/>
            <a:ext cx="3703320" cy="493776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606F51F-355E-495B-8CBE-F8958297B0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6717" y="1570514"/>
            <a:ext cx="3507377" cy="467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764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>
            <a:extLst>
              <a:ext uri="{FF2B5EF4-FFF2-40B4-BE49-F238E27FC236}">
                <a16:creationId xmlns:a16="http://schemas.microsoft.com/office/drawing/2014/main" xmlns="" id="{ADE6A68C-8A94-4283-8E12-9D4F9FEC6B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56754" y="0"/>
            <a:ext cx="12348754" cy="6723154"/>
          </a:xfr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001BF9-BD85-4022-BFD5-1F41E6DF3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10978"/>
          </a:xfrm>
          <a:ln w="38100">
            <a:solidFill>
              <a:schemeClr val="tx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>
            <a:normAutofit fontScale="90000"/>
          </a:bodyPr>
          <a:lstStyle/>
          <a:p>
            <a:pPr algn="ctr"/>
            <a:r>
              <a:rPr lang="uk-UA" b="1" dirty="0">
                <a:solidFill>
                  <a:srgbClr val="002060"/>
                </a:solidFill>
              </a:rPr>
              <a:t>Зустріч викладачів християнської етики з автором програми </a:t>
            </a:r>
            <a:r>
              <a:rPr lang="uk-UA" b="1" dirty="0" err="1">
                <a:solidFill>
                  <a:srgbClr val="002060"/>
                </a:solidFill>
              </a:rPr>
              <a:t>В.М.Жуковським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xmlns="" id="{E15049DE-9C35-4EEC-8629-F8FDE9E11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5407" b="1355"/>
          <a:stretch>
            <a:fillRect/>
          </a:stretch>
        </p:blipFill>
        <p:spPr bwMode="auto">
          <a:xfrm>
            <a:off x="4221522" y="1943661"/>
            <a:ext cx="2993069" cy="4162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1AF6FA1-1499-47AC-8B4F-421690858D3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5241" y="2104719"/>
            <a:ext cx="2883658" cy="3840813"/>
          </a:xfrm>
          <a:prstGeom prst="rect">
            <a:avLst/>
          </a:prstGeom>
        </p:spPr>
      </p:pic>
      <p:pic>
        <p:nvPicPr>
          <p:cNvPr id="14" name="Picture 3" descr="Z:\Лиля Непоможець\Валя\20190314_152537.jpg">
            <a:extLst>
              <a:ext uri="{FF2B5EF4-FFF2-40B4-BE49-F238E27FC236}">
                <a16:creationId xmlns:a16="http://schemas.microsoft.com/office/drawing/2014/main" xmlns="" id="{E085EE8C-2962-4CF3-BFE4-47A7A24C0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0037" y="1724296"/>
            <a:ext cx="3286721" cy="43822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22596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B1BA357-1CC0-4918-B551-683DCC40E5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356947" cy="7701337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haroni" panose="02010803020104030203" pitchFamily="2" charset="-79"/>
              </a:rPr>
              <a:t>Просвітницька</a:t>
            </a: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haroni" panose="02010803020104030203" pitchFamily="2" charset="-79"/>
              </a:rPr>
              <a:t> робота </a:t>
            </a: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cs typeface="Aharoni" panose="02010803020104030203" pitchFamily="2" charset="-79"/>
              </a:rPr>
              <a:t>з батьками 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4" name="Содержимое 3">
            <a:extLst>
              <a:ext uri="{FF2B5EF4-FFF2-40B4-BE49-F238E27FC236}">
                <a16:creationId xmlns:a16="http://schemas.microsoft.com/office/drawing/2014/main" xmlns="" id="{0FE56D12-8B3D-4A29-9986-F2D09A8E8477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0762" b="47047"/>
          <a:stretch/>
        </p:blipFill>
        <p:spPr>
          <a:xfrm rot="20596916">
            <a:off x="1579419" y="2129704"/>
            <a:ext cx="3934690" cy="4674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55C3F0D-CD5D-40F9-B6C9-94A630D6EE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762" b="34095"/>
          <a:stretch/>
        </p:blipFill>
        <p:spPr>
          <a:xfrm>
            <a:off x="7065819" y="1463549"/>
            <a:ext cx="3962400" cy="5858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415BA93-0664-4B84-A8D8-40B58A91DC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17550" y="-182880"/>
            <a:ext cx="12409550" cy="7040880"/>
          </a:xfrm>
          <a:prstGeom prst="round2SameRect">
            <a:avLst/>
          </a:prstGeom>
        </p:spPr>
      </p:pic>
      <p:pic>
        <p:nvPicPr>
          <p:cNvPr id="5" name="Picture 2" descr="Z:\Мостовщик В.П\гурток християнской етики\гурток фото\заняття з батьками\DSC_2137.JPG">
            <a:extLst>
              <a:ext uri="{FF2B5EF4-FFF2-40B4-BE49-F238E27FC236}">
                <a16:creationId xmlns:a16="http://schemas.microsoft.com/office/drawing/2014/main" xmlns="" id="{A310EE76-9DE0-4E21-A539-524622C18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6515" y="2919100"/>
            <a:ext cx="8072490" cy="34408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703014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895</TotalTime>
  <Words>543</Words>
  <Application>Microsoft Office PowerPoint</Application>
  <PresentationFormat>Произвольный</PresentationFormat>
  <Paragraphs>89</Paragraphs>
  <Slides>30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Смолінський заклад дошкільної освіти №3 «Ромашка»</vt:lpstr>
      <vt:lpstr>Слайд 2</vt:lpstr>
      <vt:lpstr>  ЗАВДАННЯ  </vt:lpstr>
      <vt:lpstr>Слайд 4</vt:lpstr>
      <vt:lpstr>Матеріали </vt:lpstr>
      <vt:lpstr>Матеріали та обладнання Дидактичні ігри  </vt:lpstr>
      <vt:lpstr>Зустріч викладачів християнської етики з автором програми В.М.Жуковським</vt:lpstr>
      <vt:lpstr>Просвітницька робота з батьками </vt:lpstr>
      <vt:lpstr>Слайд 9</vt:lpstr>
      <vt:lpstr>Слайд 10</vt:lpstr>
      <vt:lpstr>     Світ- чудовий задум творця </vt:lpstr>
      <vt:lpstr>Слайд 12</vt:lpstr>
      <vt:lpstr>Слайд 13</vt:lpstr>
      <vt:lpstr>Дитина – Боже творіння </vt:lpstr>
      <vt:lpstr>Слайд 15</vt:lpstr>
      <vt:lpstr>Любов – найвища заповідь христа </vt:lpstr>
      <vt:lpstr>Слайд 17</vt:lpstr>
      <vt:lpstr>Моральні закони Святого Письма</vt:lpstr>
      <vt:lpstr>Слайд 19</vt:lpstr>
      <vt:lpstr>Моральні чесноти у старозавітних образах.</vt:lpstr>
      <vt:lpstr>Слайд 21</vt:lpstr>
      <vt:lpstr>Любов і милосердя у земному житті Ісуса Христа.</vt:lpstr>
      <vt:lpstr>Слайд 23</vt:lpstr>
      <vt:lpstr>Християнські свята у культурі українського народу.</vt:lpstr>
      <vt:lpstr>Слайд 25</vt:lpstr>
      <vt:lpstr>Виховання патріотизму на прикладах духовної національної культури</vt:lpstr>
      <vt:lpstr>Слайд 27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Смолінський заклад дошкільної освіти №3 «Ромашка»</dc:title>
  <dc:creator>Acer</dc:creator>
  <cp:lastModifiedBy>Admin</cp:lastModifiedBy>
  <cp:revision>91</cp:revision>
  <dcterms:created xsi:type="dcterms:W3CDTF">2023-02-14T12:24:25Z</dcterms:created>
  <dcterms:modified xsi:type="dcterms:W3CDTF">2023-02-27T09:05:55Z</dcterms:modified>
</cp:coreProperties>
</file>