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22C8-E005-42DF-82FA-4EE90F0ABF8E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CAEB-D88D-4328-99C1-AE07397BB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53287553_2-celes-club-p-ukrainskii-fon-dlya-prezentatsii-krasivi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001056" cy="214314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Літературний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“Поетичний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віночок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за творчістю Лесі Українки ”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 дітьми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старншої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групи №14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3886200"/>
            <a:ext cx="2571768" cy="175737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              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Соломаха З.М.</a:t>
            </a:r>
          </a:p>
          <a:p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Бажак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О. Б.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_viber_2023-05-10_10-45-08-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56773" y="2019691"/>
            <a:ext cx="3703329" cy="4937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47873085_1-gamerwall-pro-p-fon-dlya-prezentatsii-nezhnii-krasiv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Творчий етап. Декоративне малювання. Тема: “У лісочку на </a:t>
            </a:r>
            <a:r>
              <a:rPr lang="uk-UA" sz="3600" b="1" dirty="0" err="1" smtClean="0">
                <a:solidFill>
                  <a:srgbClr val="7030A0"/>
                </a:solidFill>
              </a:rPr>
              <a:t>горбочку.”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изображение_viber_2023-03-29_10-58-51-7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3570" y="4143380"/>
            <a:ext cx="3310465" cy="2482849"/>
          </a:xfrm>
        </p:spPr>
      </p:pic>
      <p:pic>
        <p:nvPicPr>
          <p:cNvPr id="8" name="Рисунок 7" descr="изображение_viber_2023-03-29_10-58-49-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298" y="1285860"/>
            <a:ext cx="2071702" cy="2762269"/>
          </a:xfrm>
          <a:prstGeom prst="rect">
            <a:avLst/>
          </a:prstGeom>
        </p:spPr>
      </p:pic>
      <p:pic>
        <p:nvPicPr>
          <p:cNvPr id="9" name="Рисунок 8" descr="изображение_viber_2023-03-29_10-58-49-6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6124"/>
            <a:ext cx="2678907" cy="3571876"/>
          </a:xfrm>
          <a:prstGeom prst="rect">
            <a:avLst/>
          </a:prstGeom>
        </p:spPr>
      </p:pic>
      <p:pic>
        <p:nvPicPr>
          <p:cNvPr id="11" name="Рисунок 10" descr="изображение_viber_2023-03-29_10-58-50-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571612"/>
            <a:ext cx="2732486" cy="364331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47873085_1-gamerwall-pro-p-fon-dlya-prezentatsii-nezhnii-krasiv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Узагальнюючий етап. Наші досягнення: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002060"/>
                </a:solidFill>
              </a:rPr>
              <a:t>Ознайомились з життям та творчістю Лесі Українки; навчились розрізняти жанри твору; познайомились із композицією твору; навчились переказувати прозові твори та вивчати вірші за </a:t>
            </a:r>
            <a:r>
              <a:rPr lang="uk-UA" sz="1800" b="1" dirty="0" err="1" smtClean="0">
                <a:solidFill>
                  <a:srgbClr val="002060"/>
                </a:solidFill>
              </a:rPr>
              <a:t>мнемотаблицями</a:t>
            </a:r>
            <a:r>
              <a:rPr lang="uk-UA" sz="1800" b="1" dirty="0" smtClean="0">
                <a:solidFill>
                  <a:srgbClr val="002060"/>
                </a:solidFill>
              </a:rPr>
              <a:t> і ейдетикою; ознайомились із професією художника – ілюстратора; брали участь у театралізованих виставах; зацікавились</a:t>
            </a: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       творчістю українських письменників, отримали</a:t>
            </a: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       безліч позитивних емоцій.</a:t>
            </a:r>
          </a:p>
          <a:p>
            <a:endParaRPr lang="ru-RU" sz="1800" dirty="0"/>
          </a:p>
        </p:txBody>
      </p:sp>
      <p:pic>
        <p:nvPicPr>
          <p:cNvPr id="6" name="Рисунок 5" descr="изображение_viber_2023-04-01_22-00-08-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607726"/>
            <a:ext cx="3000364" cy="2250273"/>
          </a:xfrm>
          <a:prstGeom prst="rect">
            <a:avLst/>
          </a:prstGeom>
        </p:spPr>
      </p:pic>
      <p:pic>
        <p:nvPicPr>
          <p:cNvPr id="7" name="Рисунок 6" descr="изображение_viber_2023-04-01_22-00-05-7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714884"/>
            <a:ext cx="2857488" cy="2143116"/>
          </a:xfrm>
          <a:prstGeom prst="rect">
            <a:avLst/>
          </a:prstGeom>
        </p:spPr>
      </p:pic>
      <p:pic>
        <p:nvPicPr>
          <p:cNvPr id="8" name="Рисунок 7" descr="изображение_viber_2023-04-01_22-00-07-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167059"/>
            <a:ext cx="2768206" cy="3690941"/>
          </a:xfrm>
          <a:prstGeom prst="rect">
            <a:avLst/>
          </a:prstGeom>
        </p:spPr>
      </p:pic>
      <p:pic>
        <p:nvPicPr>
          <p:cNvPr id="9" name="Рисунок 8" descr="изображение_viber_2023-04-01_22-00-05-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42" y="2285992"/>
            <a:ext cx="2928958" cy="2196719"/>
          </a:xfrm>
          <a:prstGeom prst="rect">
            <a:avLst/>
          </a:prstGeom>
        </p:spPr>
      </p:pic>
      <p:pic>
        <p:nvPicPr>
          <p:cNvPr id="11" name="Рисунок 10" descr="изображение_viber_2023-04-01_22-00-04-8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286124"/>
            <a:ext cx="2357454" cy="13260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3287553_2-celes-club-p-ukrainskii-fon-dlya-prezentatsii-krasivi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uk-UA" sz="8000" b="1" dirty="0" smtClean="0"/>
              <a:t>Дякую за увагу!</a:t>
            </a:r>
            <a:endParaRPr lang="ru-RU" sz="8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7873085_1-gamerwall-pro-p-fon-dlya-prezentatsii-nezhnii-krasiv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dirty="0">
                <a:solidFill>
                  <a:srgbClr val="00B0F0"/>
                </a:solidFill>
              </a:rPr>
              <a:t>З</a:t>
            </a:r>
            <a:r>
              <a:rPr lang="uk-UA" dirty="0" smtClean="0">
                <a:solidFill>
                  <a:srgbClr val="00B0F0"/>
                </a:solidFill>
              </a:rPr>
              <a:t>авдання </a:t>
            </a:r>
            <a:r>
              <a:rPr lang="uk-UA" dirty="0" err="1" smtClean="0">
                <a:solidFill>
                  <a:srgbClr val="00B0F0"/>
                </a:solidFill>
              </a:rPr>
              <a:t>проєкту</a:t>
            </a:r>
            <a:r>
              <a:rPr lang="uk-UA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Познайомити дітей з життєвим та творчим шляхом Лесі Українки;</a:t>
            </a:r>
          </a:p>
          <a:p>
            <a:r>
              <a:rPr lang="uk-UA" sz="1800" b="1" dirty="0" smtClean="0"/>
              <a:t>Вчити впізнавати її на світлинах, знати назви та зміст її творів, розповідати епізоди з її життя;</a:t>
            </a:r>
          </a:p>
          <a:p>
            <a:r>
              <a:rPr lang="uk-UA" sz="1800" b="1" dirty="0" smtClean="0"/>
              <a:t>Вчити впізнавати на слух та розрізняти жанри твору: казка, вірш та оповідання;</a:t>
            </a:r>
          </a:p>
          <a:p>
            <a:r>
              <a:rPr lang="uk-UA" sz="1800" b="1" dirty="0" smtClean="0"/>
              <a:t>Залучати дітей до читання віршів, вчити здійснювати елементарний аналіз художніх творів;</a:t>
            </a:r>
          </a:p>
          <a:p>
            <a:r>
              <a:rPr lang="uk-UA" sz="1800" b="1" dirty="0" smtClean="0"/>
              <a:t>Познайомити дітей із композицією твору: зачин, основна частина, кінцівка;</a:t>
            </a:r>
          </a:p>
          <a:p>
            <a:r>
              <a:rPr lang="uk-UA" sz="1800" b="1" dirty="0" smtClean="0"/>
              <a:t>Стимулювати дітей до переказу творів, зберігаючи послідовність сюжету та передаючи своє ставлення до героїв ;</a:t>
            </a:r>
          </a:p>
          <a:p>
            <a:r>
              <a:rPr lang="uk-UA" sz="1800" b="1" dirty="0" smtClean="0"/>
              <a:t>Залучати дітей до участі у показі театралізованих вистав за творами Лесі Українки;</a:t>
            </a:r>
          </a:p>
          <a:p>
            <a:r>
              <a:rPr lang="uk-UA" sz="1800" b="1" dirty="0" smtClean="0"/>
              <a:t>Розвивати зв’язне мовлення, комунікативні навички, творчі здібності, уяву, пам’ять;</a:t>
            </a:r>
          </a:p>
          <a:p>
            <a:r>
              <a:rPr lang="uk-UA" sz="1800" b="1" dirty="0" smtClean="0"/>
              <a:t>Виховувати інтерес до вивчення творів українських письменників і поетів, зокрема Лесі Українки, любов до України</a:t>
            </a:r>
            <a:r>
              <a:rPr lang="uk-UA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47873085_1-gamerwall-pro-p-fon-dlya-prezentatsii-nezhnii-krasiv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Мотиваційний етап: створення дерева цілей – поетичного віночка.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изображение_viber_2023-03-22_14-57-49-7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429132"/>
            <a:ext cx="3912229" cy="2199335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/>
              <a:t>У віночок вплітаємо грона калини, квіти волошки, маку, соняшнику та стрічки різних кольорів: блакитну, жовту, зелену, фіолетову, червону (які кожного дня розповідають про щось нове про життя і творчість Лесі Українки).</a:t>
            </a:r>
            <a:endParaRPr lang="ru-RU" sz="1800" b="1" dirty="0"/>
          </a:p>
        </p:txBody>
      </p:sp>
      <p:pic>
        <p:nvPicPr>
          <p:cNvPr id="5" name="Рисунок 4" descr="изображение_viber_2023-03-22_14-57-54-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722" y="1500175"/>
            <a:ext cx="4693817" cy="2643205"/>
          </a:xfrm>
          <a:prstGeom prst="rect">
            <a:avLst/>
          </a:prstGeom>
        </p:spPr>
      </p:pic>
      <p:pic>
        <p:nvPicPr>
          <p:cNvPr id="7" name="Рисунок 6" descr="изображение_viber_2023-03-22_14-58-11-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411094"/>
            <a:ext cx="4000530" cy="225279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669718906_1-pibig-info-p-foni-dlya-slaidov-prezentatsii-krasiv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Ознайомлення із віршами Лесі Українки: “ Ой, вишеньки – черешеньки ”, “ На зеленому горбочку ”, “ Мама, іде вже зима “, “ Пісенька весняної води “, “ Тиша морська “,  </a:t>
            </a:r>
            <a:r>
              <a:rPr lang="uk-UA" sz="2400" b="1" dirty="0" err="1" smtClean="0">
                <a:solidFill>
                  <a:srgbClr val="C00000"/>
                </a:solidFill>
              </a:rPr>
              <a:t>“Барвіночку</a:t>
            </a:r>
            <a:r>
              <a:rPr lang="uk-UA" sz="2400" b="1" dirty="0" smtClean="0">
                <a:solidFill>
                  <a:srgbClr val="C00000"/>
                </a:solidFill>
              </a:rPr>
              <a:t> мій, хрещатий “ та ін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5000660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Робота над віршами: читання вірша, бесіда за змістом, перегляд відео вірша, аналіз вірша, вивчення вірша за </a:t>
            </a:r>
            <a:r>
              <a:rPr lang="uk-UA" sz="1800" b="1" dirty="0" err="1" smtClean="0"/>
              <a:t>мнемотаблицею</a:t>
            </a:r>
            <a:r>
              <a:rPr lang="uk-UA" sz="1800" b="1" dirty="0" smtClean="0"/>
              <a:t> чи за методом ейдетики, робота над усвідомленням поняття жанру </a:t>
            </a:r>
            <a:r>
              <a:rPr lang="uk-UA" sz="1800" b="1" dirty="0" err="1" smtClean="0"/>
              <a:t>“вірш”</a:t>
            </a:r>
            <a:r>
              <a:rPr lang="uk-UA" sz="1800" b="1" dirty="0" smtClean="0"/>
              <a:t>, дидактичні ігри  </a:t>
            </a:r>
            <a:r>
              <a:rPr lang="uk-UA" sz="1800" b="1" dirty="0" err="1" smtClean="0"/>
              <a:t>“Підбери</a:t>
            </a:r>
            <a:r>
              <a:rPr lang="uk-UA" sz="1800" b="1" dirty="0" smtClean="0"/>
              <a:t> частини до </a:t>
            </a:r>
            <a:r>
              <a:rPr lang="uk-UA" sz="1800" b="1" dirty="0" err="1" smtClean="0"/>
              <a:t>вірша”</a:t>
            </a:r>
            <a:r>
              <a:rPr lang="uk-UA" sz="1800" b="1" dirty="0" smtClean="0"/>
              <a:t> та </a:t>
            </a:r>
            <a:r>
              <a:rPr lang="uk-UA" sz="1800" b="1" dirty="0" err="1" smtClean="0"/>
              <a:t>“Вгадай</a:t>
            </a:r>
            <a:r>
              <a:rPr lang="uk-UA" sz="1800" b="1" dirty="0" smtClean="0"/>
              <a:t> ілюстрацію до </a:t>
            </a:r>
            <a:r>
              <a:rPr lang="uk-UA" sz="1800" b="1" dirty="0" err="1" smtClean="0"/>
              <a:t>вірша”</a:t>
            </a:r>
            <a:endParaRPr lang="uk-UA" sz="1800" b="1" dirty="0" smtClean="0"/>
          </a:p>
          <a:p>
            <a:endParaRPr lang="ru-RU" sz="2000" dirty="0"/>
          </a:p>
        </p:txBody>
      </p:sp>
      <p:pic>
        <p:nvPicPr>
          <p:cNvPr id="12" name="Рисунок 11" descr="изображение_viber_2023-04-01_22-00-08-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11248"/>
            <a:ext cx="3262337" cy="2446752"/>
          </a:xfrm>
          <a:prstGeom prst="rect">
            <a:avLst/>
          </a:prstGeom>
        </p:spPr>
      </p:pic>
      <p:pic>
        <p:nvPicPr>
          <p:cNvPr id="13" name="Рисунок 12" descr="изображение_viber_2023-05-16_15-42-47-3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18" y="3929066"/>
            <a:ext cx="2196701" cy="2928934"/>
          </a:xfrm>
          <a:prstGeom prst="rect">
            <a:avLst/>
          </a:prstGeom>
        </p:spPr>
      </p:pic>
      <p:pic>
        <p:nvPicPr>
          <p:cNvPr id="15" name="Содержимое 14" descr="изображение_viber_2023-03-29_10-58-48-41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286512" y="1714488"/>
            <a:ext cx="2285984" cy="3047978"/>
          </a:xfrm>
        </p:spPr>
      </p:pic>
      <p:pic>
        <p:nvPicPr>
          <p:cNvPr id="18" name="Рисунок 17" descr="изображение_viber_2023-05-17_14-52-09-3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715137" y="4643449"/>
            <a:ext cx="1714493" cy="2285991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669718906_1-pibig-info-p-foni-dlya-slaidov-prezentatsii-krasiv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Ознайомлення із казками та оповіданнями письменниці </a:t>
            </a:r>
            <a:r>
              <a:rPr lang="uk-UA" sz="2800" b="1" dirty="0" err="1" smtClean="0"/>
              <a:t>“Три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метелики”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“Біда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навчить”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“Метелик”</a:t>
            </a:r>
            <a:r>
              <a:rPr lang="uk-UA" sz="2800" b="1" dirty="0" smtClean="0"/>
              <a:t> та ін.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Робота над творами: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читання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казки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оповідання</a:t>
            </a:r>
            <a:r>
              <a:rPr lang="ru-RU" sz="2000" b="1" dirty="0" smtClean="0">
                <a:solidFill>
                  <a:srgbClr val="FF0000"/>
                </a:solidFill>
              </a:rPr>
              <a:t>; </a:t>
            </a:r>
            <a:r>
              <a:rPr lang="ru-RU" sz="2000" b="1" dirty="0" err="1" smtClean="0">
                <a:solidFill>
                  <a:srgbClr val="FF0000"/>
                </a:solidFill>
              </a:rPr>
              <a:t>слухання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аудіоказки</a:t>
            </a:r>
            <a:r>
              <a:rPr lang="ru-RU" sz="2000" b="1" dirty="0" smtClean="0">
                <a:solidFill>
                  <a:srgbClr val="FF0000"/>
                </a:solidFill>
              </a:rPr>
              <a:t>, перегляд </a:t>
            </a:r>
            <a:r>
              <a:rPr lang="ru-RU" sz="2000" b="1" dirty="0" err="1" smtClean="0">
                <a:solidFill>
                  <a:srgbClr val="FF0000"/>
                </a:solidFill>
              </a:rPr>
              <a:t>мультфільму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бесіда</a:t>
            </a:r>
            <a:r>
              <a:rPr lang="ru-RU" sz="2000" b="1" dirty="0" smtClean="0">
                <a:solidFill>
                  <a:srgbClr val="FF0000"/>
                </a:solidFill>
              </a:rPr>
              <a:t> над </a:t>
            </a:r>
            <a:r>
              <a:rPr lang="ru-RU" sz="2000" b="1" dirty="0" err="1" smtClean="0">
                <a:solidFill>
                  <a:srgbClr val="FF0000"/>
                </a:solidFill>
              </a:rPr>
              <a:t>змістом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твору</a:t>
            </a:r>
            <a:r>
              <a:rPr lang="ru-RU" sz="2000" b="1" dirty="0" smtClean="0">
                <a:solidFill>
                  <a:srgbClr val="FF0000"/>
                </a:solidFill>
              </a:rPr>
              <a:t>, характеристика </a:t>
            </a:r>
            <a:r>
              <a:rPr lang="ru-RU" sz="2000" b="1" dirty="0" err="1" smtClean="0">
                <a:solidFill>
                  <a:srgbClr val="FF0000"/>
                </a:solidFill>
              </a:rPr>
              <a:t>героїв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визначення</a:t>
            </a:r>
            <a:r>
              <a:rPr lang="ru-RU" sz="2000" b="1" dirty="0" smtClean="0">
                <a:solidFill>
                  <a:srgbClr val="FF0000"/>
                </a:solidFill>
              </a:rPr>
              <a:t> жанру «</a:t>
            </a:r>
            <a:r>
              <a:rPr lang="ru-RU" sz="2000" b="1" dirty="0" err="1" smtClean="0">
                <a:solidFill>
                  <a:srgbClr val="FF0000"/>
                </a:solidFill>
              </a:rPr>
              <a:t>казка</a:t>
            </a:r>
            <a:r>
              <a:rPr lang="ru-RU" sz="2000" b="1" dirty="0" smtClean="0">
                <a:solidFill>
                  <a:srgbClr val="FF0000"/>
                </a:solidFill>
              </a:rPr>
              <a:t>» та «</a:t>
            </a:r>
            <a:r>
              <a:rPr lang="ru-RU" sz="2000" b="1" dirty="0" err="1" smtClean="0">
                <a:solidFill>
                  <a:srgbClr val="FF0000"/>
                </a:solidFill>
              </a:rPr>
              <a:t>оповідання</a:t>
            </a:r>
            <a:r>
              <a:rPr lang="ru-RU" sz="2000" b="1" dirty="0" smtClean="0">
                <a:solidFill>
                  <a:srgbClr val="FF0000"/>
                </a:solidFill>
              </a:rPr>
              <a:t>», </a:t>
            </a:r>
            <a:r>
              <a:rPr lang="ru-RU" sz="2000" b="1" dirty="0" err="1" smtClean="0">
                <a:solidFill>
                  <a:srgbClr val="FF0000"/>
                </a:solidFill>
              </a:rPr>
              <a:t>чим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ці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жанри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схожі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відмінні</a:t>
            </a:r>
            <a:r>
              <a:rPr lang="ru-RU" sz="2000" b="1" dirty="0" smtClean="0">
                <a:solidFill>
                  <a:srgbClr val="FF0000"/>
                </a:solidFill>
              </a:rPr>
              <a:t>, робота над </a:t>
            </a:r>
            <a:r>
              <a:rPr lang="ru-RU" sz="2000" b="1" dirty="0" err="1" smtClean="0">
                <a:solidFill>
                  <a:srgbClr val="FF0000"/>
                </a:solidFill>
              </a:rPr>
              <a:t>композицією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твору</a:t>
            </a:r>
            <a:r>
              <a:rPr lang="ru-RU" sz="2000" b="1" dirty="0" smtClean="0">
                <a:solidFill>
                  <a:srgbClr val="FF0000"/>
                </a:solidFill>
              </a:rPr>
              <a:t>: зачин, </a:t>
            </a:r>
            <a:r>
              <a:rPr lang="ru-RU" sz="2000" b="1" dirty="0" err="1" smtClean="0">
                <a:solidFill>
                  <a:srgbClr val="FF0000"/>
                </a:solidFill>
              </a:rPr>
              <a:t>основна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частина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кінцівка</a:t>
            </a:r>
            <a:r>
              <a:rPr lang="ru-RU" sz="2000" b="1" dirty="0" smtClean="0">
                <a:solidFill>
                  <a:srgbClr val="FF0000"/>
                </a:solidFill>
              </a:rPr>
              <a:t>; </a:t>
            </a:r>
            <a:r>
              <a:rPr lang="ru-RU" sz="2000" b="1" dirty="0" err="1" smtClean="0">
                <a:solidFill>
                  <a:srgbClr val="FF0000"/>
                </a:solidFill>
              </a:rPr>
              <a:t>переказ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творів</a:t>
            </a:r>
            <a:r>
              <a:rPr lang="ru-RU" sz="2000" b="1" dirty="0" smtClean="0">
                <a:solidFill>
                  <a:srgbClr val="FF0000"/>
                </a:solidFill>
              </a:rPr>
              <a:t> за методом </a:t>
            </a:r>
            <a:r>
              <a:rPr lang="ru-RU" sz="2000" b="1" dirty="0" err="1" smtClean="0">
                <a:solidFill>
                  <a:srgbClr val="FF0000"/>
                </a:solidFill>
              </a:rPr>
              <a:t>ейдетики</a:t>
            </a:r>
            <a:r>
              <a:rPr lang="ru-RU" sz="2000" b="1" dirty="0" smtClean="0">
                <a:solidFill>
                  <a:srgbClr val="FF0000"/>
                </a:solidFill>
              </a:rPr>
              <a:t>; </a:t>
            </a:r>
            <a:r>
              <a:rPr lang="ru-RU" sz="2000" b="1" dirty="0" err="1" smtClean="0">
                <a:solidFill>
                  <a:srgbClr val="FF0000"/>
                </a:solidFill>
              </a:rPr>
              <a:t>дидактичні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ігри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настільний</a:t>
            </a:r>
            <a:r>
              <a:rPr lang="ru-RU" sz="2000" b="1" dirty="0" smtClean="0">
                <a:solidFill>
                  <a:srgbClr val="FF0000"/>
                </a:solidFill>
              </a:rPr>
              <a:t> театр за </a:t>
            </a:r>
            <a:r>
              <a:rPr lang="ru-RU" sz="2000" b="1" dirty="0" err="1" smtClean="0">
                <a:solidFill>
                  <a:srgbClr val="FF0000"/>
                </a:solidFill>
              </a:rPr>
              <a:t>казками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uk-UA" sz="2000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_viber_2023-04-01_22-00-04-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822016"/>
            <a:ext cx="2714644" cy="2035983"/>
          </a:xfrm>
          <a:prstGeom prst="rect">
            <a:avLst/>
          </a:prstGeom>
        </p:spPr>
      </p:pic>
      <p:pic>
        <p:nvPicPr>
          <p:cNvPr id="8" name="Рисунок 7" descr="изображение_viber_2023-04-01_22-00-06-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214818"/>
            <a:ext cx="3524243" cy="2643182"/>
          </a:xfrm>
          <a:prstGeom prst="rect">
            <a:avLst/>
          </a:prstGeom>
        </p:spPr>
      </p:pic>
      <p:pic>
        <p:nvPicPr>
          <p:cNvPr id="9" name="Рисунок 8" descr="изображение_viber_2023-04-01_22-02-10-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5048237"/>
            <a:ext cx="1357322" cy="1809762"/>
          </a:xfrm>
          <a:prstGeom prst="rect">
            <a:avLst/>
          </a:prstGeom>
        </p:spPr>
      </p:pic>
      <p:pic>
        <p:nvPicPr>
          <p:cNvPr id="11" name="Рисунок 10" descr="изображение_viber_2023-03-29_10-58-47-9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143248"/>
            <a:ext cx="2500298" cy="187522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647873085_1-gamerwall-pro-p-fon-dlya-prezentatsii-nezhnii-krasiv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70C0"/>
                </a:solidFill>
              </a:rPr>
              <a:t>Художня діяльність за творами Лесі Українки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186238" cy="5357850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Аплікація . Тема: </a:t>
            </a:r>
            <a:r>
              <a:rPr lang="uk-UA" sz="1800" b="1" dirty="0" err="1" smtClean="0"/>
              <a:t>“Метелик”</a:t>
            </a:r>
            <a:endParaRPr lang="uk-UA" sz="1800" b="1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b="1" dirty="0" smtClean="0"/>
              <a:t>Ліплення. Тема : </a:t>
            </a:r>
            <a:r>
              <a:rPr lang="uk-UA" sz="1800" b="1" dirty="0" err="1" smtClean="0"/>
              <a:t>“Барвінок”</a:t>
            </a:r>
            <a:endParaRPr lang="uk-UA" sz="1800" b="1" dirty="0" smtClean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286412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Конструювання.  Тема: </a:t>
            </a:r>
            <a:r>
              <a:rPr lang="uk-UA" sz="1800" b="1" dirty="0" err="1" smtClean="0"/>
              <a:t>“Човник”</a:t>
            </a:r>
            <a:endParaRPr lang="uk-UA" sz="1800" b="1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b="1" dirty="0" smtClean="0"/>
              <a:t>Аплікація. Тема </a:t>
            </a:r>
            <a:r>
              <a:rPr lang="uk-UA" sz="1800" b="1" dirty="0" err="1" smtClean="0"/>
              <a:t>“Віночок”</a:t>
            </a:r>
            <a:endParaRPr lang="uk-UA" sz="1800" b="1" dirty="0" smtClean="0"/>
          </a:p>
        </p:txBody>
      </p:sp>
      <p:pic>
        <p:nvPicPr>
          <p:cNvPr id="19" name="Рисунок 18" descr="изображение_viber_2023-03-22_16-18-06-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3048022" cy="2286016"/>
          </a:xfrm>
          <a:prstGeom prst="rect">
            <a:avLst/>
          </a:prstGeom>
        </p:spPr>
      </p:pic>
      <p:pic>
        <p:nvPicPr>
          <p:cNvPr id="20" name="Рисунок 19" descr="изображение_viber_2023-03-27_18-31-57-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643050"/>
            <a:ext cx="1785950" cy="2381266"/>
          </a:xfrm>
          <a:prstGeom prst="rect">
            <a:avLst/>
          </a:prstGeom>
        </p:spPr>
      </p:pic>
      <p:pic>
        <p:nvPicPr>
          <p:cNvPr id="21" name="Рисунок 20" descr="изображение_viber_2023-03-27_18-28-44-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4286232"/>
            <a:ext cx="2000264" cy="2571768"/>
          </a:xfrm>
          <a:prstGeom prst="rect">
            <a:avLst/>
          </a:prstGeom>
        </p:spPr>
      </p:pic>
      <p:pic>
        <p:nvPicPr>
          <p:cNvPr id="22" name="Рисунок 21" descr="изображение_viber_2023-04-01_22-02-08-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339810"/>
            <a:ext cx="3357586" cy="2518190"/>
          </a:xfrm>
          <a:prstGeom prst="rect">
            <a:avLst/>
          </a:prstGeom>
        </p:spPr>
      </p:pic>
      <p:pic>
        <p:nvPicPr>
          <p:cNvPr id="10" name="Рисунок 9" descr="изображение_viber_2023-03-27_18-28-44-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4286256"/>
            <a:ext cx="1928808" cy="2571744"/>
          </a:xfrm>
          <a:prstGeom prst="rect">
            <a:avLst/>
          </a:prstGeom>
        </p:spPr>
      </p:pic>
      <p:pic>
        <p:nvPicPr>
          <p:cNvPr id="11" name="Рисунок 10" descr="изображение_viber_2023-03-27_18-31-57-1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7" y="1619214"/>
            <a:ext cx="1785950" cy="23812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47873085_1-gamerwall-pro-p-fon-dlya-prezentatsii-nezhnii-krasiv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Знайомство з книгою:   будова книги, правила поводження з книгою, ремонт книжечок у групі, сюжетно-рольова гра </a:t>
            </a:r>
            <a:r>
              <a:rPr lang="uk-UA" sz="2400" b="1" dirty="0" err="1" smtClean="0"/>
              <a:t>“Бібліотека”</a:t>
            </a:r>
            <a:r>
              <a:rPr lang="uk-UA" sz="2400" b="1" dirty="0" smtClean="0"/>
              <a:t>, похід у бібліотеку.</a:t>
            </a:r>
            <a:endParaRPr lang="ru-RU" sz="2400" b="1" dirty="0"/>
          </a:p>
        </p:txBody>
      </p:sp>
      <p:pic>
        <p:nvPicPr>
          <p:cNvPr id="6" name="Рисунок 5" descr="изображение_viber_2023-03-27_11-52-43-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20" y="1500174"/>
            <a:ext cx="4095780" cy="2928959"/>
          </a:xfrm>
          <a:prstGeom prst="rect">
            <a:avLst/>
          </a:prstGeom>
        </p:spPr>
      </p:pic>
      <p:pic>
        <p:nvPicPr>
          <p:cNvPr id="8" name="Рисунок 7" descr="изображение_viber_2023-03-27_11-53-34-4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357430"/>
            <a:ext cx="2428892" cy="3238523"/>
          </a:xfrm>
          <a:prstGeom prst="rect">
            <a:avLst/>
          </a:prstGeom>
        </p:spPr>
      </p:pic>
      <p:pic>
        <p:nvPicPr>
          <p:cNvPr id="9" name="Рисунок 8" descr="изображение_viber_2023-03-27_11-53-32-1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71810"/>
            <a:ext cx="2464611" cy="3286148"/>
          </a:xfrm>
          <a:prstGeom prst="rect">
            <a:avLst/>
          </a:prstGeom>
        </p:spPr>
      </p:pic>
      <p:pic>
        <p:nvPicPr>
          <p:cNvPr id="7" name="Рисунок 6" descr="изображение_viber_2023-03-27_11-53-34-7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4500570"/>
            <a:ext cx="1607337" cy="2143116"/>
          </a:xfrm>
          <a:prstGeom prst="rect">
            <a:avLst/>
          </a:prstGeom>
        </p:spPr>
      </p:pic>
      <p:pic>
        <p:nvPicPr>
          <p:cNvPr id="10" name="Рисунок 9" descr="изображение_viber_2023-03-27_11-53-35-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4476757"/>
            <a:ext cx="1785932" cy="23812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9718906_1-pibig-info-p-foni-dlya-slaidov-prezentatsii-krasiv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Робота з батьками:виготовлення книжечок по вивченню віршів за методом ейдетики.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зображение_viber_2023-05-10_10-45-07-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4657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69718906_1-pibig-info-p-foni-dlya-slaidov-prezentatsii-krasiv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7500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Театралізована діяльність за казкою</a:t>
            </a:r>
            <a:br>
              <a:rPr lang="uk-UA" sz="3200" b="1" dirty="0" smtClean="0"/>
            </a:br>
            <a:r>
              <a:rPr lang="uk-UA" sz="3200" b="1" dirty="0" smtClean="0"/>
              <a:t> </a:t>
            </a:r>
            <a:r>
              <a:rPr lang="uk-UA" sz="3200" b="1" dirty="0" err="1" smtClean="0"/>
              <a:t>“Біда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навчить”</a:t>
            </a:r>
            <a:endParaRPr lang="ru-RU" sz="3200" b="1" dirty="0"/>
          </a:p>
        </p:txBody>
      </p:sp>
      <p:pic>
        <p:nvPicPr>
          <p:cNvPr id="3" name="Рисунок 2" descr="изображение_viber_2023-04-01_22-00-04-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285860"/>
            <a:ext cx="4786314" cy="3589735"/>
          </a:xfrm>
          <a:prstGeom prst="rect">
            <a:avLst/>
          </a:prstGeom>
        </p:spPr>
      </p:pic>
      <p:pic>
        <p:nvPicPr>
          <p:cNvPr id="4" name="Рисунок 3" descr="изображение_viber_2023-03-30_18-31-01-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2571754" cy="3429005"/>
          </a:xfrm>
          <a:prstGeom prst="rect">
            <a:avLst/>
          </a:prstGeom>
        </p:spPr>
      </p:pic>
      <p:pic>
        <p:nvPicPr>
          <p:cNvPr id="5" name="Рисунок 4" descr="изображение_viber_2023-03-30_18-31-00-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579" y="4214818"/>
            <a:ext cx="2196719" cy="2928958"/>
          </a:xfrm>
          <a:prstGeom prst="rect">
            <a:avLst/>
          </a:prstGeom>
        </p:spPr>
      </p:pic>
      <p:pic>
        <p:nvPicPr>
          <p:cNvPr id="8" name="Рисунок 7" descr="изображение_viber_2023-03-30_18-31-00-9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929198"/>
            <a:ext cx="1643056" cy="2190741"/>
          </a:xfrm>
          <a:prstGeom prst="rect">
            <a:avLst/>
          </a:prstGeom>
        </p:spPr>
      </p:pic>
      <p:pic>
        <p:nvPicPr>
          <p:cNvPr id="9" name="Рисунок 8" descr="изображение_viber_2023-03-30_18-31-01-5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0108" y="4929198"/>
            <a:ext cx="1732354" cy="23098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529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Літературний проєкт  “Поетичний віночок  за творчістю Лесі Українки ” з дітьми старншої групи №14</vt:lpstr>
      <vt:lpstr>Завдання проєкту:</vt:lpstr>
      <vt:lpstr>Мотиваційний етап: створення дерева цілей – поетичного віночка.</vt:lpstr>
      <vt:lpstr>Ознайомлення із віршами Лесі Українки: “ Ой, вишеньки – черешеньки ”, “ На зеленому горбочку ”, “ Мама, іде вже зима “, “ Пісенька весняної води “, “ Тиша морська “,  “Барвіночку мій, хрещатий “ та ін.</vt:lpstr>
      <vt:lpstr>Ознайомлення із казками та оповіданнями письменниці “Три метелики”, “Біда навчить”, “Метелик” та ін.</vt:lpstr>
      <vt:lpstr>Художня діяльність за творами Лесі Українки</vt:lpstr>
      <vt:lpstr>Знайомство з книгою:   будова книги, правила поводження з книгою, ремонт книжечок у групі, сюжетно-рольова гра “Бібліотека”, похід у бібліотеку.</vt:lpstr>
      <vt:lpstr>Робота з батьками:виготовлення книжечок по вивченню віршів за методом ейдетики.</vt:lpstr>
      <vt:lpstr>Театралізована діяльність за казкою  “Біда навчить”</vt:lpstr>
      <vt:lpstr>Творчий етап. Декоративне малювання. Тема: “У лісочку на горбочку.”</vt:lpstr>
      <vt:lpstr>Узагальнюючий етап. Наші досягнення: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Літературний проєкт “Поетичний віночок за творчістю Лесі Українки”</dc:title>
  <dc:creator>user</dc:creator>
  <cp:lastModifiedBy>Admin</cp:lastModifiedBy>
  <cp:revision>49</cp:revision>
  <dcterms:created xsi:type="dcterms:W3CDTF">2023-05-16T07:22:37Z</dcterms:created>
  <dcterms:modified xsi:type="dcterms:W3CDTF">2023-06-30T11:45:01Z</dcterms:modified>
</cp:coreProperties>
</file>