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57B2C-1053-492E-8227-FB542C5DE088}" type="datetimeFigureOut">
              <a:rPr lang="ru-RU"/>
              <a:pPr>
                <a:defRPr/>
              </a:pPr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AD723-7144-4F02-8F6A-C7630D4650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ECB60-3FD4-4C13-8F36-796D9F3629D8}" type="datetimeFigureOut">
              <a:rPr lang="ru-RU"/>
              <a:pPr>
                <a:defRPr/>
              </a:pPr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A3F1F-29C7-4FD0-A040-BD7C52349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7D0A-A624-49A4-B649-A6D231803C8E}" type="datetimeFigureOut">
              <a:rPr lang="ru-RU"/>
              <a:pPr>
                <a:defRPr/>
              </a:pPr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62A89-D08B-469D-A4BC-2F7B7639E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7DCC8-02E6-497A-AEA7-600315400D0C}" type="datetimeFigureOut">
              <a:rPr lang="ru-RU"/>
              <a:pPr>
                <a:defRPr/>
              </a:pPr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FA20F-2249-46BE-8D84-E03EC97B1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9341B-ECCE-4DF1-93F9-4AECB1C64BAC}" type="datetimeFigureOut">
              <a:rPr lang="ru-RU"/>
              <a:pPr>
                <a:defRPr/>
              </a:pPr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BAF0-204D-4B82-9431-A96AFFC2A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7E6DD-F84A-4098-9AEE-4E3907AB7798}" type="datetimeFigureOut">
              <a:rPr lang="ru-RU"/>
              <a:pPr>
                <a:defRPr/>
              </a:pPr>
              <a:t>08.12.2025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E935C-52EE-4D6B-90E8-F801F6DCB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55517-5C88-4B22-A08E-1AAD6241FAA2}" type="datetimeFigureOut">
              <a:rPr lang="ru-RU"/>
              <a:pPr>
                <a:defRPr/>
              </a:pPr>
              <a:t>08.12.2025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4EBF1-4F87-4B08-A95E-58C597AA7F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3C7C7-C042-49D5-88D7-0CC14BC5435E}" type="datetimeFigureOut">
              <a:rPr lang="ru-RU"/>
              <a:pPr>
                <a:defRPr/>
              </a:pPr>
              <a:t>08.12.2025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DC963-0B2D-4F62-9BA6-72DA60A4CE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C72D9-1171-43BF-A3E8-AC2D6AB6940B}" type="datetimeFigureOut">
              <a:rPr lang="ru-RU"/>
              <a:pPr>
                <a:defRPr/>
              </a:pPr>
              <a:t>08.12.2025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F2416-E284-4ACA-A293-5A7AF17EF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DF719-35C0-4D8F-AA5A-4A82E12B21B3}" type="datetimeFigureOut">
              <a:rPr lang="ru-RU"/>
              <a:pPr>
                <a:defRPr/>
              </a:pPr>
              <a:t>08.12.2025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ECCB-50E8-40EA-AB11-14960465F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2F2CF-8093-4B4F-9B33-DB53647D149F}" type="datetimeFigureOut">
              <a:rPr lang="ru-RU"/>
              <a:pPr>
                <a:defRPr/>
              </a:pPr>
              <a:t>08.12.2025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0A86E-D253-41FE-825F-A50C597136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996D40-4873-4128-9F26-60A2AD926956}" type="datetimeFigureOut">
              <a:rPr lang="ru-RU"/>
              <a:pPr>
                <a:defRPr/>
              </a:pPr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EF1B2B-D2B0-4A4A-A32E-C0ECB4774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Театральные шторы из красной ткани на простом белом фоне 3D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2000250" y="2643188"/>
            <a:ext cx="5500688" cy="2714625"/>
          </a:xfrm>
        </p:spPr>
        <p:txBody>
          <a:bodyPr/>
          <a:lstStyle/>
          <a:p>
            <a:r>
              <a:rPr lang="uk-UA" sz="3600" b="1" smtClean="0">
                <a:cs typeface="Aharoni" pitchFamily="2" charset="-79"/>
              </a:rPr>
              <a:t>Майстер  -  клас. Використання інтегрованого підходу для творчого задуму проєкту. Улю</a:t>
            </a:r>
            <a:r>
              <a:rPr lang="uk-UA" sz="3600" b="1" smtClean="0">
                <a:latin typeface="Arial" charset="0"/>
                <a:cs typeface="Aharoni" pitchFamily="2" charset="-79"/>
              </a:rPr>
              <a:t>б</a:t>
            </a:r>
            <a:r>
              <a:rPr lang="uk-UA" sz="3600" b="1" smtClean="0">
                <a:cs typeface="Aharoni" pitchFamily="2" charset="-79"/>
              </a:rPr>
              <a:t>лені театральні персонажі різних країн</a:t>
            </a:r>
            <a:r>
              <a:rPr lang="uk-UA" sz="3600" b="1" smtClean="0"/>
              <a:t>. </a:t>
            </a:r>
            <a:endParaRPr lang="ru-RU" sz="3600" b="1" smtClean="0"/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88" y="5786438"/>
            <a:ext cx="6400800" cy="1752600"/>
          </a:xfrm>
        </p:spPr>
        <p:txBody>
          <a:bodyPr/>
          <a:lstStyle/>
          <a:p>
            <a:r>
              <a:rPr lang="uk-UA" sz="1800" smtClean="0">
                <a:solidFill>
                  <a:schemeClr val="tx1"/>
                </a:solidFill>
              </a:rPr>
              <a:t>Підготувала: Яременко Г.В.</a:t>
            </a:r>
            <a:endParaRPr lang="ru-RU" sz="18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/>
              <a:t>Україна</a:t>
            </a:r>
            <a:endParaRPr lang="ru-RU" b="1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366838"/>
            <a:ext cx="4572000" cy="3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357313"/>
            <a:ext cx="4151313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1071563" y="5429250"/>
            <a:ext cx="1931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 i="1">
                <a:latin typeface="Calibri" pitchFamily="34" charset="0"/>
              </a:rPr>
              <a:t>Вертеп</a:t>
            </a:r>
          </a:p>
        </p:txBody>
      </p:sp>
      <p:sp>
        <p:nvSpPr>
          <p:cNvPr id="22533" name="Прямоугольник 5"/>
          <p:cNvSpPr>
            <a:spLocks noChangeArrowheads="1"/>
          </p:cNvSpPr>
          <p:nvPr/>
        </p:nvSpPr>
        <p:spPr bwMode="auto">
          <a:xfrm>
            <a:off x="5357813" y="5500688"/>
            <a:ext cx="29162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i="1">
                <a:latin typeface="Calibri" pitchFamily="34" charset="0"/>
              </a:rPr>
              <a:t>Козак Мамай</a:t>
            </a:r>
          </a:p>
        </p:txBody>
      </p:sp>
      <p:sp>
        <p:nvSpPr>
          <p:cNvPr id="22534" name="AutoShape 5" descr="Файл:Flag of Ukraine.svg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>
              <a:latin typeface="Calibri" pitchFamily="34" charset="0"/>
            </a:endParaRPr>
          </a:p>
        </p:txBody>
      </p:sp>
      <p:pic>
        <p:nvPicPr>
          <p:cNvPr id="22535" name="Picture 7" descr="Файл:Flag of Ukraine (with coat of arms).png — Вікіпеді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38" y="93663"/>
            <a:ext cx="15716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 l="11932" r="11697"/>
          <a:stretch>
            <a:fillRect/>
          </a:stretch>
        </p:blipFill>
        <p:spPr bwMode="auto">
          <a:xfrm>
            <a:off x="142875" y="1428750"/>
            <a:ext cx="506730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smtClean="0"/>
              <a:t>Перший український професійний театр в м. Кропивницький(</a:t>
            </a:r>
            <a:r>
              <a:rPr lang="en-US" sz="3600" b="1" smtClean="0"/>
              <a:t>XVIII </a:t>
            </a:r>
            <a:r>
              <a:rPr lang="uk-UA" sz="3600" b="1" smtClean="0"/>
              <a:t>-</a:t>
            </a:r>
            <a:r>
              <a:rPr lang="en-US" sz="3600" b="1" smtClean="0"/>
              <a:t>XIX</a:t>
            </a:r>
            <a:r>
              <a:rPr lang="uk-UA" sz="3600" b="1" smtClean="0"/>
              <a:t> ст.)</a:t>
            </a:r>
            <a:endParaRPr lang="ru-RU" sz="3600" b="1" smtClean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428750"/>
            <a:ext cx="3571875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5135563" y="6215063"/>
            <a:ext cx="4008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latin typeface="Calibri" pitchFamily="34" charset="0"/>
              </a:rPr>
              <a:t>Іван Карпович Тобілевіч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1143000"/>
          </a:xfrm>
        </p:spPr>
        <p:txBody>
          <a:bodyPr/>
          <a:lstStyle/>
          <a:p>
            <a:r>
              <a:rPr lang="uk-UA" b="1" smtClean="0"/>
              <a:t>Трупа Корифеїв</a:t>
            </a:r>
            <a:endParaRPr lang="ru-RU" b="1" smtClean="0"/>
          </a:p>
        </p:txBody>
      </p:sp>
      <p:sp>
        <p:nvSpPr>
          <p:cNvPr id="24578" name="Прямоугольник 3"/>
          <p:cNvSpPr>
            <a:spLocks noChangeArrowheads="1"/>
          </p:cNvSpPr>
          <p:nvPr/>
        </p:nvSpPr>
        <p:spPr bwMode="auto">
          <a:xfrm>
            <a:off x="4643438" y="1714500"/>
            <a:ext cx="228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latin typeface="Calibri" pitchFamily="34" charset="0"/>
              </a:rPr>
              <a:t>Марко Лукич Кропивницький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313" y="2786063"/>
            <a:ext cx="50625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428625"/>
            <a:ext cx="24288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57250"/>
            <a:ext cx="2928938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28625" y="785813"/>
            <a:ext cx="8229600" cy="1143000"/>
          </a:xfrm>
        </p:spPr>
        <p:txBody>
          <a:bodyPr/>
          <a:lstStyle/>
          <a:p>
            <a:r>
              <a:rPr lang="uk-UA" sz="2800" b="1" smtClean="0">
                <a:solidFill>
                  <a:srgbClr val="C00000"/>
                </a:solidFill>
              </a:rPr>
              <a:t>«Такі українські актори, як Кропивницький, Заньковецька, Саксаганський, Садовський — блискуча плеяда майстрів української сцени — вийшли золотими літерами накри жалі історії світового мистецтва.»</a:t>
            </a:r>
          </a:p>
        </p:txBody>
      </p:sp>
      <p:sp>
        <p:nvSpPr>
          <p:cNvPr id="25602" name="Прямоугольник 2"/>
          <p:cNvSpPr>
            <a:spLocks noChangeArrowheads="1"/>
          </p:cNvSpPr>
          <p:nvPr/>
        </p:nvSpPr>
        <p:spPr bwMode="auto">
          <a:xfrm>
            <a:off x="6357938" y="2357438"/>
            <a:ext cx="200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i="1">
                <a:solidFill>
                  <a:srgbClr val="C00000"/>
                </a:solidFill>
                <a:latin typeface="Calibri" pitchFamily="34" charset="0"/>
              </a:rPr>
              <a:t>К. Станіславський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071813"/>
            <a:ext cx="2620963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4"/>
          <p:cNvSpPr>
            <a:spLocks noChangeArrowheads="1"/>
          </p:cNvSpPr>
          <p:nvPr/>
        </p:nvSpPr>
        <p:spPr bwMode="auto">
          <a:xfrm>
            <a:off x="2771775" y="3500438"/>
            <a:ext cx="5929313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>
                <a:latin typeface="Calibri" pitchFamily="34" charset="0"/>
              </a:rPr>
              <a:t>Іван Карпенко-Карий (1845 — 1907), митець найбільшої театральної культури серед корифеїв, сміливо  утверджував реалістичну драму і комедію, переборюючи мелодраматизм та етнографізм. Він враховував емоційний вплив на глядача музики, проте не погоджувався з тим, щоб вистава перетворювалась на звичайне розважальне дійство без вищої ідеї</a:t>
            </a:r>
            <a:r>
              <a:rPr lang="uk-UA" b="1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571500" y="5214938"/>
            <a:ext cx="8229600" cy="1143000"/>
          </a:xfrm>
        </p:spPr>
        <p:txBody>
          <a:bodyPr/>
          <a:lstStyle/>
          <a:p>
            <a:pPr algn="l"/>
            <a:r>
              <a:rPr lang="uk-UA" sz="2800" b="1" smtClean="0"/>
              <a:t>Михайло Старицький (1840-1904)</a:t>
            </a:r>
            <a:r>
              <a:rPr lang="uk-UA" sz="2800" smtClean="0"/>
              <a:t> прославився як неперевершений режисер. Він завжди прагнув показати яскраве сценічне видовище. Під час його антрепренерства у 1883-1885 р. театр мав пишні декорації, оркестр і великий хор і танцювальну трупу. </a:t>
            </a:r>
            <a:r>
              <a:rPr lang="ru-RU" sz="3200" smtClean="0"/>
              <a:t/>
            </a:r>
            <a:br>
              <a:rPr lang="ru-RU" sz="3200" smtClean="0"/>
            </a:br>
            <a:endParaRPr lang="ru-RU" sz="3200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214313"/>
            <a:ext cx="3643312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28625" y="5143500"/>
            <a:ext cx="8229600" cy="1143000"/>
          </a:xfrm>
        </p:spPr>
        <p:txBody>
          <a:bodyPr/>
          <a:lstStyle/>
          <a:p>
            <a:pPr algn="l"/>
            <a:r>
              <a:rPr lang="uk-UA" sz="2800" b="1" smtClean="0"/>
              <a:t>Панас Саксаганський (1859-1940) прагнув, щоб глядачі не тільки хвилювалися від побаченого й почутого</a:t>
            </a:r>
            <a:r>
              <a:rPr lang="uk-UA" sz="2800" smtClean="0"/>
              <a:t>, а й думали над суспільними і морально-етичними проблемами, порушеними у виставі. </a:t>
            </a:r>
            <a:r>
              <a:rPr lang="ru-RU" sz="2800" smtClean="0"/>
              <a:t/>
            </a:r>
            <a:br>
              <a:rPr lang="ru-RU" sz="2800" smtClean="0"/>
            </a:br>
            <a:endParaRPr lang="ru-RU" sz="2800" smtClean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285750"/>
            <a:ext cx="3643312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5286375"/>
            <a:ext cx="8229600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uk-UA" sz="3100" b="1" dirty="0" smtClean="0"/>
              <a:t>Микола Садовський (1856-1933)</a:t>
            </a:r>
            <a:r>
              <a:rPr lang="uk-UA" sz="3100" dirty="0" smtClean="0"/>
              <a:t> був незрівнянний у героїчних ролях, постійно дбав про збагачення репертуару </a:t>
            </a:r>
            <a:r>
              <a:rPr lang="uk-UA" sz="3100" dirty="0" err="1" smtClean="0"/>
              <a:t>пʼєсами</a:t>
            </a:r>
            <a:r>
              <a:rPr lang="uk-UA" sz="3100" dirty="0" smtClean="0"/>
              <a:t> молодих українських драматургів - Бориса Грінченка, Любові </a:t>
            </a:r>
            <a:r>
              <a:rPr lang="uk-UA" sz="3100" dirty="0" err="1" smtClean="0"/>
              <a:t>Яновської</a:t>
            </a:r>
            <a:r>
              <a:rPr lang="uk-UA" sz="3100" dirty="0" smtClean="0"/>
              <a:t>, Олександра Олеся.</a:t>
            </a:r>
            <a:r>
              <a:rPr lang="uk-UA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142875"/>
            <a:ext cx="3071813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5429250"/>
            <a:ext cx="8229600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uk-UA" sz="3600" b="1" dirty="0" smtClean="0"/>
              <a:t>Марія Заньковецька (1860-1934)</a:t>
            </a:r>
            <a:r>
              <a:rPr lang="uk-UA" sz="3600" dirty="0" smtClean="0"/>
              <a:t> - актриса широкого діапазону, що високо піднесла українське сценічне мистецтво.</a:t>
            </a:r>
            <a:r>
              <a:rPr lang="uk-UA" sz="3200" dirty="0" smtClean="0"/>
              <a:t> Виконувала народні пісні на високому професійному рівні.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uk-UA" sz="36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285750"/>
            <a:ext cx="3590925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 descr="Садовська-Барілотті Марія Карпівна — Вікіпеді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357188"/>
            <a:ext cx="285750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8" y="3357563"/>
            <a:ext cx="5643562" cy="3286125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uk-UA" sz="2700" b="1" dirty="0" smtClean="0"/>
              <a:t>Сьогодні театр - це шедевр архітектурного та дизайнерського</a:t>
            </a:r>
            <a:r>
              <a:rPr lang="ru-RU" sz="2700" b="1" dirty="0" smtClean="0"/>
              <a:t> </a:t>
            </a:r>
            <a:r>
              <a:rPr lang="uk-UA" sz="2700" b="1" dirty="0" smtClean="0"/>
              <a:t>мистецтва, де працює талановита команда митців, яка пропонує відвідувачам новий та класичний репертуар. Як символ мистецтва, на фронтоні височіють фігури трьох муз - </a:t>
            </a:r>
            <a:r>
              <a:rPr lang="uk-UA" sz="2700" b="1" dirty="0" err="1" smtClean="0"/>
              <a:t>Мельпомени</a:t>
            </a:r>
            <a:r>
              <a:rPr lang="uk-UA" sz="2700" b="1" dirty="0" smtClean="0"/>
              <a:t>, Талії та </a:t>
            </a:r>
            <a:r>
              <a:rPr lang="uk-UA" sz="2700" b="1" dirty="0" err="1" smtClean="0"/>
              <a:t>Терпсихори</a:t>
            </a:r>
            <a:r>
              <a:rPr lang="uk-UA" sz="2700" b="1" dirty="0" smtClean="0"/>
              <a:t>.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endParaRPr lang="ru-RU" sz="2700" b="1" dirty="0"/>
          </a:p>
        </p:txBody>
      </p:sp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3429000" y="3214688"/>
            <a:ext cx="238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Calibri" pitchFamily="34" charset="0"/>
              </a:rPr>
              <a:t> </a:t>
            </a:r>
            <a:endParaRPr lang="ru-RU">
              <a:latin typeface="Calibri" pitchFamily="34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 r="9212"/>
          <a:stretch>
            <a:fillRect/>
          </a:stretch>
        </p:blipFill>
        <p:spPr bwMode="auto">
          <a:xfrm>
            <a:off x="4000500" y="142875"/>
            <a:ext cx="492918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Мельпомена — Вікіпеді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786188"/>
            <a:ext cx="18573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Прямоугольник 6"/>
          <p:cNvSpPr>
            <a:spLocks noChangeArrowheads="1"/>
          </p:cNvSpPr>
          <p:nvPr/>
        </p:nvSpPr>
        <p:spPr bwMode="auto">
          <a:xfrm>
            <a:off x="285750" y="6215063"/>
            <a:ext cx="1458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i="1">
                <a:latin typeface="Calibri" pitchFamily="34" charset="0"/>
              </a:rPr>
              <a:t>Мельпомена</a:t>
            </a:r>
            <a:endParaRPr lang="ru-RU" i="1">
              <a:latin typeface="Calibri" pitchFamily="34" charset="0"/>
            </a:endParaRPr>
          </a:p>
        </p:txBody>
      </p:sp>
      <p:pic>
        <p:nvPicPr>
          <p:cNvPr id="30726" name="Picture 7" descr="Талія (муза) — Вікіпеді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813" y="142875"/>
            <a:ext cx="1785937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Прямоугольник 8"/>
          <p:cNvSpPr>
            <a:spLocks noChangeArrowheads="1"/>
          </p:cNvSpPr>
          <p:nvPr/>
        </p:nvSpPr>
        <p:spPr bwMode="auto">
          <a:xfrm>
            <a:off x="2500313" y="3357563"/>
            <a:ext cx="841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i="1">
                <a:latin typeface="Calibri" pitchFamily="34" charset="0"/>
              </a:rPr>
              <a:t>Талія</a:t>
            </a:r>
            <a:endParaRPr lang="ru-RU" sz="2400" i="1">
              <a:latin typeface="Calibri" pitchFamily="34" charset="0"/>
            </a:endParaRPr>
          </a:p>
        </p:txBody>
      </p:sp>
      <p:pic>
        <p:nvPicPr>
          <p:cNvPr id="30728" name="Picture 9" descr="Терпсіхора — Вікіпеді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714375"/>
            <a:ext cx="16002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Прямоугольник 10"/>
          <p:cNvSpPr>
            <a:spLocks noChangeArrowheads="1"/>
          </p:cNvSpPr>
          <p:nvPr/>
        </p:nvSpPr>
        <p:spPr bwMode="auto">
          <a:xfrm>
            <a:off x="285750" y="3214688"/>
            <a:ext cx="1416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 i="1">
                <a:latin typeface="Calibri" pitchFamily="34" charset="0"/>
              </a:rPr>
              <a:t>Терпсихори</a:t>
            </a:r>
            <a:endParaRPr lang="ru-RU" sz="2000" i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428625" y="1571625"/>
            <a:ext cx="8229600" cy="1143000"/>
          </a:xfrm>
        </p:spPr>
        <p:txBody>
          <a:bodyPr/>
          <a:lstStyle/>
          <a:p>
            <a:r>
              <a:rPr lang="uk-UA" sz="8000" b="1" smtClean="0"/>
              <a:t>Дякую за увагу!</a:t>
            </a:r>
            <a:endParaRPr lang="ru-RU" sz="8000" b="1" smtClean="0"/>
          </a:p>
        </p:txBody>
      </p:sp>
      <p:sp>
        <p:nvSpPr>
          <p:cNvPr id="31746" name="AutoShape 2" descr="Театральні маски картинки, стокові Театральні маски фотографії, зображення  | Скачати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31747" name="AutoShape 4" descr="Театральні маски картинки, стокові Театральні маски фотографії, зображення  | Скачати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31748" name="AutoShape 6" descr="Театральні маски картинки, стокові Театральні маски фотографії, зображення  | Скачати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>
              <a:latin typeface="Calibri" pitchFamily="34" charset="0"/>
            </a:endParaRPr>
          </a:p>
        </p:txBody>
      </p:sp>
      <p:pic>
        <p:nvPicPr>
          <p:cNvPr id="31749" name="Picture 8" descr="Театральная студия &quot;Маски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3000375"/>
            <a:ext cx="4429125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857250"/>
            <a:ext cx="8774113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214313" y="-214313"/>
            <a:ext cx="8501062" cy="1470026"/>
          </a:xfrm>
        </p:spPr>
        <p:txBody>
          <a:bodyPr/>
          <a:lstStyle/>
          <a:p>
            <a:r>
              <a:rPr lang="uk-UA" sz="2800" b="1" smtClean="0">
                <a:cs typeface="Aharoni" pitchFamily="2" charset="-79"/>
              </a:rPr>
              <a:t>Колиска театрально мистецтва-Давня Греція</a:t>
            </a:r>
            <a:endParaRPr lang="ru-RU" sz="2800" b="1" smtClean="0"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4388" y="0"/>
            <a:ext cx="3249612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6195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714375"/>
            <a:ext cx="3000375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Прямоугольник 5"/>
          <p:cNvSpPr>
            <a:spLocks noChangeArrowheads="1"/>
          </p:cNvSpPr>
          <p:nvPr/>
        </p:nvSpPr>
        <p:spPr bwMode="auto">
          <a:xfrm>
            <a:off x="428625" y="3786188"/>
            <a:ext cx="17192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 i="1">
                <a:solidFill>
                  <a:srgbClr val="C00000"/>
                </a:solidFill>
                <a:latin typeface="Calibri" pitchFamily="34" charset="0"/>
              </a:rPr>
              <a:t>Софокл</a:t>
            </a:r>
          </a:p>
        </p:txBody>
      </p:sp>
      <p:sp>
        <p:nvSpPr>
          <p:cNvPr id="15365" name="Прямоугольник 6"/>
          <p:cNvSpPr>
            <a:spLocks noChangeArrowheads="1"/>
          </p:cNvSpPr>
          <p:nvPr/>
        </p:nvSpPr>
        <p:spPr bwMode="auto">
          <a:xfrm>
            <a:off x="428625" y="5286375"/>
            <a:ext cx="83581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Перші драматурги світової театральної культури</a:t>
            </a:r>
          </a:p>
        </p:txBody>
      </p:sp>
      <p:sp>
        <p:nvSpPr>
          <p:cNvPr id="15366" name="Прямоугольник 7"/>
          <p:cNvSpPr>
            <a:spLocks noChangeArrowheads="1"/>
          </p:cNvSpPr>
          <p:nvPr/>
        </p:nvSpPr>
        <p:spPr bwMode="auto">
          <a:xfrm>
            <a:off x="7072313" y="3857625"/>
            <a:ext cx="1584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i="1">
                <a:solidFill>
                  <a:srgbClr val="C00000"/>
                </a:solidFill>
                <a:latin typeface="Calibri" pitchFamily="34" charset="0"/>
              </a:rPr>
              <a:t>Евріпід</a:t>
            </a:r>
          </a:p>
        </p:txBody>
      </p:sp>
      <p:sp>
        <p:nvSpPr>
          <p:cNvPr id="15367" name="Прямоугольник 9"/>
          <p:cNvSpPr>
            <a:spLocks noChangeArrowheads="1"/>
          </p:cNvSpPr>
          <p:nvPr/>
        </p:nvSpPr>
        <p:spPr bwMode="auto">
          <a:xfrm>
            <a:off x="4357688" y="4572000"/>
            <a:ext cx="115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i="1">
                <a:solidFill>
                  <a:srgbClr val="C00000"/>
                </a:solidFill>
                <a:latin typeface="Calibri" pitchFamily="34" charset="0"/>
              </a:rPr>
              <a:t>Есхіл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357188" y="142875"/>
            <a:ext cx="8229600" cy="1143000"/>
          </a:xfrm>
        </p:spPr>
        <p:txBody>
          <a:bodyPr/>
          <a:lstStyle/>
          <a:p>
            <a:r>
              <a:rPr lang="uk-UA" sz="7200" b="1" smtClean="0"/>
              <a:t>Англія</a:t>
            </a:r>
            <a:endParaRPr lang="ru-RU" sz="7200" b="1" smtClean="0"/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3525" y="3071813"/>
            <a:ext cx="3482975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500438"/>
            <a:ext cx="258127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42875"/>
            <a:ext cx="23574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38" y="2214563"/>
            <a:ext cx="25908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Прямоугольник 7"/>
          <p:cNvSpPr>
            <a:spLocks noChangeArrowheads="1"/>
          </p:cNvSpPr>
          <p:nvPr/>
        </p:nvSpPr>
        <p:spPr bwMode="auto">
          <a:xfrm>
            <a:off x="6929438" y="5357813"/>
            <a:ext cx="1619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latin typeface="Calibri" pitchFamily="34" charset="0"/>
              </a:rPr>
              <a:t>Робін Гуд</a:t>
            </a:r>
          </a:p>
        </p:txBody>
      </p:sp>
      <p:sp>
        <p:nvSpPr>
          <p:cNvPr id="16391" name="Прямоугольник 8"/>
          <p:cNvSpPr>
            <a:spLocks noChangeArrowheads="1"/>
          </p:cNvSpPr>
          <p:nvPr/>
        </p:nvSpPr>
        <p:spPr bwMode="auto">
          <a:xfrm>
            <a:off x="357188" y="6215063"/>
            <a:ext cx="18875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latin typeface="Calibri" pitchFamily="34" charset="0"/>
              </a:rPr>
              <a:t>Фальстаф</a:t>
            </a:r>
          </a:p>
        </p:txBody>
      </p:sp>
      <p:sp>
        <p:nvSpPr>
          <p:cNvPr id="16392" name="Прямоугольник 9"/>
          <p:cNvSpPr>
            <a:spLocks noChangeArrowheads="1"/>
          </p:cNvSpPr>
          <p:nvPr/>
        </p:nvSpPr>
        <p:spPr bwMode="auto">
          <a:xfrm>
            <a:off x="500063" y="3071813"/>
            <a:ext cx="1414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latin typeface="Calibri" pitchFamily="34" charset="0"/>
              </a:rPr>
              <a:t>Гамлет</a:t>
            </a:r>
          </a:p>
        </p:txBody>
      </p:sp>
      <p:sp>
        <p:nvSpPr>
          <p:cNvPr id="16393" name="Прямоугольник 10"/>
          <p:cNvSpPr>
            <a:spLocks noChangeArrowheads="1"/>
          </p:cNvSpPr>
          <p:nvPr/>
        </p:nvSpPr>
        <p:spPr bwMode="auto">
          <a:xfrm>
            <a:off x="3214688" y="5857875"/>
            <a:ext cx="2928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Ромео і Джульєта</a:t>
            </a:r>
          </a:p>
        </p:txBody>
      </p:sp>
      <p:pic>
        <p:nvPicPr>
          <p:cNvPr id="16394" name="Picture 8" descr="Прапор Великої Британії — Вікіпеді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88" y="428625"/>
            <a:ext cx="250031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3071813" y="142875"/>
            <a:ext cx="35131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7200" b="1">
                <a:latin typeface="Calibri" pitchFamily="34" charset="0"/>
              </a:rPr>
              <a:t>Франція</a:t>
            </a:r>
          </a:p>
        </p:txBody>
      </p:sp>
      <p:pic>
        <p:nvPicPr>
          <p:cNvPr id="17410" name="Picture 2" descr="Файл:Flag of France.svg — Вікіпед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75" y="428625"/>
            <a:ext cx="18573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85750"/>
            <a:ext cx="278765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Прямоугольник 4"/>
          <p:cNvSpPr>
            <a:spLocks noChangeArrowheads="1"/>
          </p:cNvSpPr>
          <p:nvPr/>
        </p:nvSpPr>
        <p:spPr bwMode="auto">
          <a:xfrm>
            <a:off x="500063" y="4429125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latin typeface="Calibri" pitchFamily="34" charset="0"/>
              </a:rPr>
              <a:t>Скапен</a:t>
            </a:r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2714625"/>
            <a:ext cx="28575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Прямоугольник 6"/>
          <p:cNvSpPr>
            <a:spLocks noChangeArrowheads="1"/>
          </p:cNvSpPr>
          <p:nvPr/>
        </p:nvSpPr>
        <p:spPr bwMode="auto">
          <a:xfrm>
            <a:off x="5572125" y="6143625"/>
            <a:ext cx="3341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latin typeface="Calibri" pitchFamily="34" charset="0"/>
              </a:rPr>
              <a:t>Сірано де Бержерак</a:t>
            </a:r>
          </a:p>
        </p:txBody>
      </p:sp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75" y="1785938"/>
            <a:ext cx="2714625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Прямоугольник 8"/>
          <p:cNvSpPr>
            <a:spLocks noChangeArrowheads="1"/>
          </p:cNvSpPr>
          <p:nvPr/>
        </p:nvSpPr>
        <p:spPr bwMode="auto">
          <a:xfrm>
            <a:off x="3714750" y="5929313"/>
            <a:ext cx="1349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latin typeface="Calibri" pitchFamily="34" charset="0"/>
              </a:rPr>
              <a:t>Гіньоль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/>
              <a:t>Німеччина</a:t>
            </a:r>
            <a:endParaRPr lang="ru-RU" b="1" smtClean="0"/>
          </a:p>
        </p:txBody>
      </p:sp>
      <p:pic>
        <p:nvPicPr>
          <p:cNvPr id="18434" name="Picture 2" descr="Прапор Німеччини — Вікіпед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285875"/>
            <a:ext cx="238918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857250"/>
            <a:ext cx="2747963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25" y="3214688"/>
            <a:ext cx="375761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Прямоугольник 5"/>
          <p:cNvSpPr>
            <a:spLocks noChangeArrowheads="1"/>
          </p:cNvSpPr>
          <p:nvPr/>
        </p:nvSpPr>
        <p:spPr bwMode="auto">
          <a:xfrm>
            <a:off x="571500" y="5000625"/>
            <a:ext cx="1814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latin typeface="Calibri" pitchFamily="34" charset="0"/>
              </a:rPr>
              <a:t>Гансвурст</a:t>
            </a:r>
          </a:p>
        </p:txBody>
      </p:sp>
      <p:sp>
        <p:nvSpPr>
          <p:cNvPr id="18438" name="Прямоугольник 6"/>
          <p:cNvSpPr>
            <a:spLocks noChangeArrowheads="1"/>
          </p:cNvSpPr>
          <p:nvPr/>
        </p:nvSpPr>
        <p:spPr bwMode="auto">
          <a:xfrm>
            <a:off x="2857500" y="6143625"/>
            <a:ext cx="3819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latin typeface="Calibri" pitchFamily="34" charset="0"/>
              </a:rPr>
              <a:t>Білосніжка і сім гномів</a:t>
            </a: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500063"/>
            <a:ext cx="24288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Прямоугольник 8"/>
          <p:cNvSpPr>
            <a:spLocks noChangeArrowheads="1"/>
          </p:cNvSpPr>
          <p:nvPr/>
        </p:nvSpPr>
        <p:spPr bwMode="auto">
          <a:xfrm>
            <a:off x="6786563" y="4214813"/>
            <a:ext cx="2149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latin typeface="Calibri" pitchFamily="34" charset="0"/>
              </a:rPr>
              <a:t>Горщик каші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ru-RU" b="1" smtClean="0"/>
              <a:t>Яп</a:t>
            </a:r>
            <a:r>
              <a:rPr lang="uk-UA" b="1" smtClean="0"/>
              <a:t>онія</a:t>
            </a:r>
            <a:endParaRPr lang="ru-RU" b="1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071563"/>
            <a:ext cx="371475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1071563"/>
            <a:ext cx="3500437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AutoShape 5" descr="Прапор Японії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19461" name="AutoShape 7" descr="Прапор Японії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19462" name="AutoShape 9" descr="Прапор Японії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>
              <a:latin typeface="Calibri" pitchFamily="34" charset="0"/>
            </a:endParaRPr>
          </a:p>
        </p:txBody>
      </p:sp>
      <p:pic>
        <p:nvPicPr>
          <p:cNvPr id="19463" name="Picture 11" descr="Прапор Японії — Вікіпеді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142875"/>
            <a:ext cx="121443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Прямоугольник 8"/>
          <p:cNvSpPr>
            <a:spLocks noChangeArrowheads="1"/>
          </p:cNvSpPr>
          <p:nvPr/>
        </p:nvSpPr>
        <p:spPr bwMode="auto">
          <a:xfrm>
            <a:off x="2643188" y="5786438"/>
            <a:ext cx="4429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 i="1">
                <a:latin typeface="Calibri" pitchFamily="34" charset="0"/>
              </a:rPr>
              <a:t>Театр Бунраку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/>
              <a:t>Китай</a:t>
            </a:r>
            <a:endParaRPr lang="ru-RU" b="1" smtClean="0"/>
          </a:p>
        </p:txBody>
      </p:sp>
      <p:sp>
        <p:nvSpPr>
          <p:cNvPr id="20482" name="AutoShape 2" descr="Прапор КНР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20483" name="AutoShape 4" descr="Прапор КНР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20484" name="AutoShape 6" descr="Прапор КНР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>
              <a:latin typeface="Calibri" pitchFamily="34" charset="0"/>
            </a:endParaRPr>
          </a:p>
        </p:txBody>
      </p:sp>
      <p:pic>
        <p:nvPicPr>
          <p:cNvPr id="20485" name="Picture 8" descr="Прапор Китаю"/>
          <p:cNvPicPr>
            <a:picLocks noChangeAspect="1" noChangeArrowheads="1"/>
          </p:cNvPicPr>
          <p:nvPr/>
        </p:nvPicPr>
        <p:blipFill>
          <a:blip r:embed="rId2"/>
          <a:srcRect l="5659" t="18867" r="5659" b="32076"/>
          <a:stretch>
            <a:fillRect/>
          </a:stretch>
        </p:blipFill>
        <p:spPr bwMode="auto">
          <a:xfrm>
            <a:off x="5643563" y="214313"/>
            <a:ext cx="219551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857250"/>
            <a:ext cx="32861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714500"/>
            <a:ext cx="42862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Прямоугольник 8"/>
          <p:cNvSpPr>
            <a:spLocks noChangeArrowheads="1"/>
          </p:cNvSpPr>
          <p:nvPr/>
        </p:nvSpPr>
        <p:spPr bwMode="auto">
          <a:xfrm>
            <a:off x="2357438" y="5715000"/>
            <a:ext cx="51355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 i="1">
                <a:latin typeface="Calibri" pitchFamily="34" charset="0"/>
              </a:rPr>
              <a:t>Пекінська опера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uk-UA" b="1" smtClean="0"/>
              <a:t>Італія</a:t>
            </a:r>
            <a:endParaRPr lang="ru-RU" b="1" smtClean="0"/>
          </a:p>
        </p:txBody>
      </p:sp>
      <p:pic>
        <p:nvPicPr>
          <p:cNvPr id="21506" name="Picture 2" descr="Прапор Італії — Вікіпед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88" y="142875"/>
            <a:ext cx="139065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158875"/>
            <a:ext cx="62865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2357438" y="5857875"/>
            <a:ext cx="1282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i="1">
                <a:latin typeface="Calibri" pitchFamily="34" charset="0"/>
              </a:rPr>
              <a:t>Пʼєро</a:t>
            </a:r>
          </a:p>
        </p:txBody>
      </p:sp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4929188" y="5857875"/>
            <a:ext cx="2008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i="1">
                <a:latin typeface="Calibri" pitchFamily="34" charset="0"/>
              </a:rPr>
              <a:t>Арлекіно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285</Words>
  <Application>Microsoft Office PowerPoint</Application>
  <PresentationFormat>Экран (4:3)</PresentationFormat>
  <Paragraphs>47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Calibri</vt:lpstr>
      <vt:lpstr>Arial</vt:lpstr>
      <vt:lpstr>Aharoni</vt:lpstr>
      <vt:lpstr>Тема Office</vt:lpstr>
      <vt:lpstr>Майстер  -  клас. Використання інтегрованого підходу для творчого задуму проєкту. Улюблені театральні персонажі різних країн. </vt:lpstr>
      <vt:lpstr>Колиска театрально мистецтва-Давня Греція</vt:lpstr>
      <vt:lpstr>Слайд 3</vt:lpstr>
      <vt:lpstr>Англія</vt:lpstr>
      <vt:lpstr>Слайд 5</vt:lpstr>
      <vt:lpstr>Німеччина</vt:lpstr>
      <vt:lpstr>Японія</vt:lpstr>
      <vt:lpstr>Китай</vt:lpstr>
      <vt:lpstr>Італія</vt:lpstr>
      <vt:lpstr>Україна</vt:lpstr>
      <vt:lpstr>Перший український професійний театр в м. Кропивницький(XVIII -XIX ст.)</vt:lpstr>
      <vt:lpstr>Трупа Корифеїв</vt:lpstr>
      <vt:lpstr>«Такі українські актори, як Кропивницький, Заньковецька, Саксаганський, Садовський — блискуча плеяда майстрів української сцени — вийшли золотими літерами накри жалі історії світового мистецтва.»</vt:lpstr>
      <vt:lpstr>Михайло Старицький (1840-1904) прославився як неперевершений режисер. Він завжди прагнув показати яскраве сценічне видовище. Під час його антрепренерства у 1883-1885 р. театр мав пишні декорації, оркестр і великий хор і танцювальну трупу.  </vt:lpstr>
      <vt:lpstr>Панас Саксаганський (1859-1940) прагнув, щоб глядачі не тільки хвилювалися від побаченого й почутого, а й думали над суспільними і морально-етичними проблемами, порушеними у виставі.  </vt:lpstr>
      <vt:lpstr>Микола Садовський (1856-1933) був незрівнянний у героїчних ролях, постійно дбав про збагачення репертуару пʼєсами молодих українських драматургів - Бориса Грінченка, Любові Яновської, Олександра Олеся.  </vt:lpstr>
      <vt:lpstr>Марія Заньковецька (1860-1934) - актриса широкого діапазону, що високо піднесла українське сценічне мистецтво. Виконувала народні пісні на високому професійному рівні.    </vt:lpstr>
      <vt:lpstr>Сьогодні театр - це шедевр архітектурного та дизайнерського мистецтва, де працює талановита команда митців, яка пропонує відвідувачам новий та класичний репертуар. Як символ мистецтва, на фронтоні височіють фігури трьох муз - Мельпомени, Талії та Терпсихори. </vt:lpstr>
      <vt:lpstr>Дякую за увагу!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Майстер  -  клас. Використання інтегрованого підходу для творчого задуму проєкту. Улюлені театральні персонажі різних країн.</dc:title>
  <dc:creator>admin</dc:creator>
  <cp:lastModifiedBy>Ромашка</cp:lastModifiedBy>
  <cp:revision>16</cp:revision>
  <dcterms:created xsi:type="dcterms:W3CDTF">2025-11-20T19:15:27Z</dcterms:created>
  <dcterms:modified xsi:type="dcterms:W3CDTF">2025-12-08T10:54:56Z</dcterms:modified>
</cp:coreProperties>
</file>