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2c2272e5a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2c2272e5a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2c41a87b8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2c41a87b8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c2272e5a2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2c2272e5a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2c2272e5a2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2c2272e5a2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c2272e5a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c2272e5a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2c2272e5a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2c2272e5a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2c2272e5a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2c2272e5a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c647a6b8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2c647a6b8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2c2272e5a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2c2272e5a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2c2272e5a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2c2272e5a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2c2272e5a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2c2272e5a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2c647a6b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2c647a6b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8.jpg"/><Relationship Id="rId5" Type="http://schemas.openxmlformats.org/officeDocument/2006/relationships/image" Target="../media/image13.jp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8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17.jpg"/><Relationship Id="rId5" Type="http://schemas.openxmlformats.org/officeDocument/2006/relationships/image" Target="../media/image10.jpg"/><Relationship Id="rId6" Type="http://schemas.openxmlformats.org/officeDocument/2006/relationships/image" Target="../media/image16.jpg"/><Relationship Id="rId7" Type="http://schemas.openxmlformats.org/officeDocument/2006/relationships/image" Target="../media/image11.jpg"/><Relationship Id="rId8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7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9.jpg"/><Relationship Id="rId8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32350" y="648650"/>
            <a:ext cx="302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240625" y="219700"/>
            <a:ext cx="8777700" cy="28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4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Базовий компонент дошкільної освіти </a:t>
            </a:r>
            <a:endParaRPr b="1" i="1" sz="4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(зміни в освітньому напрямі “Дитина в соціумі”)</a:t>
            </a:r>
            <a:endParaRPr b="1"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467375" y="3463000"/>
            <a:ext cx="4593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2000">
                <a:latin typeface="Times New Roman"/>
                <a:ea typeface="Times New Roman"/>
                <a:cs typeface="Times New Roman"/>
                <a:sym typeface="Times New Roman"/>
              </a:rPr>
              <a:t>Валентина Вінницька</a:t>
            </a:r>
            <a:endParaRPr b="1" i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2000">
                <a:latin typeface="Times New Roman"/>
                <a:ea typeface="Times New Roman"/>
                <a:cs typeface="Times New Roman"/>
                <a:sym typeface="Times New Roman"/>
              </a:rPr>
              <a:t>Директор Грейгівського ЗДО (ясла-садок) “Веселка” </a:t>
            </a:r>
            <a:endParaRPr b="1" i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2000">
                <a:latin typeface="Times New Roman"/>
                <a:ea typeface="Times New Roman"/>
                <a:cs typeface="Times New Roman"/>
                <a:sym typeface="Times New Roman"/>
              </a:rPr>
              <a:t>Воскресенської селищної ради</a:t>
            </a:r>
            <a:endParaRPr b="1" i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10879">
            <a:off x="375943" y="229876"/>
            <a:ext cx="2111567" cy="28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38680">
            <a:off x="6523574" y="133875"/>
            <a:ext cx="2280602" cy="3040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7612" y="183831"/>
            <a:ext cx="3637752" cy="16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40626" y="1861732"/>
            <a:ext cx="2997135" cy="224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600780">
            <a:off x="6017776" y="2732076"/>
            <a:ext cx="2831771" cy="212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368284">
            <a:off x="412906" y="3141145"/>
            <a:ext cx="2398760" cy="1777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/>
          <p:nvPr/>
        </p:nvSpPr>
        <p:spPr>
          <a:xfrm>
            <a:off x="2311850" y="1077350"/>
            <a:ext cx="4774200" cy="450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2500">
                <a:latin typeface="Times New Roman"/>
                <a:ea typeface="Times New Roman"/>
                <a:cs typeface="Times New Roman"/>
                <a:sym typeface="Times New Roman"/>
              </a:rPr>
              <a:t>Компетентності</a:t>
            </a:r>
            <a:endParaRPr b="1" i="1"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23"/>
          <p:cNvSpPr/>
          <p:nvPr/>
        </p:nvSpPr>
        <p:spPr>
          <a:xfrm>
            <a:off x="721875" y="1527450"/>
            <a:ext cx="2856000" cy="10443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gradFill>
            <a:gsLst>
              <a:gs pos="0">
                <a:srgbClr val="FFC982"/>
              </a:gs>
              <a:gs pos="100000">
                <a:srgbClr val="F58F09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САДОК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23"/>
          <p:cNvSpPr/>
          <p:nvPr/>
        </p:nvSpPr>
        <p:spPr>
          <a:xfrm>
            <a:off x="5404425" y="1527450"/>
            <a:ext cx="2856000" cy="10443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gradFill>
            <a:gsLst>
              <a:gs pos="0">
                <a:srgbClr val="FFC982"/>
              </a:gs>
              <a:gs pos="100000">
                <a:srgbClr val="F58F09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/>
              <a:t>ШКОЛА</a:t>
            </a:r>
            <a:endParaRPr b="1" sz="1800"/>
          </a:p>
        </p:txBody>
      </p:sp>
      <p:sp>
        <p:nvSpPr>
          <p:cNvPr id="134" name="Google Shape;134;p23"/>
          <p:cNvSpPr txBox="1"/>
          <p:nvPr/>
        </p:nvSpPr>
        <p:spPr>
          <a:xfrm>
            <a:off x="659125" y="2571750"/>
            <a:ext cx="36723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“Особистість дитини”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“Дитина в сенсорно-пізнавальному просторі”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“Дитина в природному довкіллі”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“Гра дитини”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“Дитина в соціумі”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“Мовлення дитини”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“Дитина у світі мистецтва”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4996275" y="2571750"/>
            <a:ext cx="40326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“Мовно-літературна”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“Математична”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“Природнича”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“Технологічна”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“Інформатична”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“Соціальна”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Здоров'язбережувальна</a:t>
            </a: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“Громадянська”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“Історична”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“Мистецька” та “Фізкультурна”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396700" y="369350"/>
            <a:ext cx="8385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900"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b="1" i="1" lang="ru" sz="1900">
                <a:latin typeface="Times New Roman"/>
                <a:ea typeface="Times New Roman"/>
                <a:cs typeface="Times New Roman"/>
                <a:sym typeface="Times New Roman"/>
              </a:rPr>
              <a:t>сі освітні напрями - єдине ціле у вихованні дітей дошкільного віку, які мають продовження в початковій школі.</a:t>
            </a:r>
            <a:endParaRPr b="1" i="1"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/>
        </p:nvSpPr>
        <p:spPr>
          <a:xfrm>
            <a:off x="962525" y="544025"/>
            <a:ext cx="7543200" cy="49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latin typeface="Times New Roman"/>
                <a:ea typeface="Times New Roman"/>
                <a:cs typeface="Times New Roman"/>
                <a:sym typeface="Times New Roman"/>
              </a:rPr>
              <a:t>Використані джерела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❏"/>
            </a:pPr>
            <a:r>
              <a:rPr lang="ru" sz="2800">
                <a:latin typeface="Times New Roman"/>
                <a:ea typeface="Times New Roman"/>
                <a:cs typeface="Times New Roman"/>
                <a:sym typeface="Times New Roman"/>
              </a:rPr>
              <a:t>Базовий компонент дошкільної освіти /редакція 2021 року/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❏"/>
            </a:pPr>
            <a:r>
              <a:rPr lang="ru" sz="2800">
                <a:latin typeface="Times New Roman"/>
                <a:ea typeface="Times New Roman"/>
                <a:cs typeface="Times New Roman"/>
                <a:sym typeface="Times New Roman"/>
              </a:rPr>
              <a:t>Державний стандарт дошкільної освіти: особливості впровадження / навчально-методичний посібник/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❏"/>
            </a:pPr>
            <a:r>
              <a:rPr lang="ru" sz="2800">
                <a:latin typeface="Times New Roman"/>
                <a:ea typeface="Times New Roman"/>
                <a:cs typeface="Times New Roman"/>
                <a:sym typeface="Times New Roman"/>
              </a:rPr>
              <a:t>Журнал “Дошкільне виховання”  №4 2021 р.,ст. 3-8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❏"/>
            </a:pPr>
            <a:r>
              <a:rPr lang="ru" sz="2800">
                <a:latin typeface="Times New Roman"/>
                <a:ea typeface="Times New Roman"/>
                <a:cs typeface="Times New Roman"/>
                <a:sym typeface="Times New Roman"/>
              </a:rPr>
              <a:t>Журнал “ВМДЗ” № 6, 2021 р.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❏"/>
            </a:pPr>
            <a:r>
              <a:rPr lang="ru" sz="2800">
                <a:latin typeface="Times New Roman"/>
                <a:ea typeface="Times New Roman"/>
                <a:cs typeface="Times New Roman"/>
                <a:sym typeface="Times New Roman"/>
              </a:rPr>
              <a:t>Матеріал з власного досвіду роботи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4550" y="1679675"/>
            <a:ext cx="4618401" cy="346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/>
          <p:nvPr/>
        </p:nvSpPr>
        <p:spPr>
          <a:xfrm>
            <a:off x="512650" y="345250"/>
            <a:ext cx="81396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4700">
                <a:latin typeface="Times New Roman"/>
                <a:ea typeface="Times New Roman"/>
                <a:cs typeface="Times New Roman"/>
                <a:sym typeface="Times New Roman"/>
              </a:rPr>
              <a:t>Дякую за увагу!</a:t>
            </a:r>
            <a:endParaRPr b="1" i="1" sz="4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324350" y="251100"/>
            <a:ext cx="5848500" cy="6486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Базові принципи реалізації стандарту: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251100" y="1046225"/>
            <a:ext cx="2688900" cy="17892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latin typeface="Times New Roman"/>
                <a:ea typeface="Times New Roman"/>
                <a:cs typeface="Times New Roman"/>
                <a:sym typeface="Times New Roman"/>
              </a:rPr>
              <a:t>демократичність</a:t>
            </a:r>
            <a:endParaRPr b="1"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3211975" y="1046225"/>
            <a:ext cx="2688900" cy="17892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рівний доступ до якісної дошкільної освіти кожній дитині, освіти без дискримінації за будь-якими ознаками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6172850" y="1046225"/>
            <a:ext cx="2688900" cy="17892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latin typeface="Times New Roman"/>
                <a:ea typeface="Times New Roman"/>
                <a:cs typeface="Times New Roman"/>
                <a:sym typeface="Times New Roman"/>
              </a:rPr>
              <a:t>забезпечення сталого розвитку України та її європейського вибору</a:t>
            </a:r>
            <a:endParaRPr b="1"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324350" y="3145925"/>
            <a:ext cx="2688900" cy="16425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міжвідомча взаємодія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3248600" y="3145925"/>
            <a:ext cx="2688900" cy="16425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державно-громадське та державно-приватне партнерство в організації та управлінні дошкільною освітою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6172850" y="3145925"/>
            <a:ext cx="2688900" cy="16425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соціально-педагогічне партнерство громади та всіх учасників освітнього процесу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1339200" y="512650"/>
            <a:ext cx="6465600" cy="4812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latin typeface="Times New Roman"/>
                <a:ea typeface="Times New Roman"/>
                <a:cs typeface="Times New Roman"/>
                <a:sym typeface="Times New Roman"/>
              </a:rPr>
              <a:t>Освітні напрями БКДО</a:t>
            </a:r>
            <a:endParaRPr b="1"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873600" y="1161325"/>
            <a:ext cx="7396800" cy="3735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➔"/>
            </a:pPr>
            <a:r>
              <a:rPr lang="ru" sz="2300">
                <a:latin typeface="Times New Roman"/>
                <a:ea typeface="Times New Roman"/>
                <a:cs typeface="Times New Roman"/>
                <a:sym typeface="Times New Roman"/>
              </a:rPr>
              <a:t>Особистість дитини;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➔"/>
            </a:pPr>
            <a:r>
              <a:rPr lang="ru" sz="2300">
                <a:latin typeface="Times New Roman"/>
                <a:ea typeface="Times New Roman"/>
                <a:cs typeface="Times New Roman"/>
                <a:sym typeface="Times New Roman"/>
              </a:rPr>
              <a:t>Дитина в сенсорно-пізнавальному просторі;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➔"/>
            </a:pPr>
            <a:r>
              <a:rPr lang="ru" sz="2300">
                <a:latin typeface="Times New Roman"/>
                <a:ea typeface="Times New Roman"/>
                <a:cs typeface="Times New Roman"/>
                <a:sym typeface="Times New Roman"/>
              </a:rPr>
              <a:t>Дитина у світі мистецтва;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➔"/>
            </a:pPr>
            <a:r>
              <a:rPr lang="ru" sz="2300">
                <a:latin typeface="Times New Roman"/>
                <a:ea typeface="Times New Roman"/>
                <a:cs typeface="Times New Roman"/>
                <a:sym typeface="Times New Roman"/>
              </a:rPr>
              <a:t>Мовлення дитини;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➔"/>
            </a:pPr>
            <a:r>
              <a:rPr lang="ru" sz="2300">
                <a:latin typeface="Times New Roman"/>
                <a:ea typeface="Times New Roman"/>
                <a:cs typeface="Times New Roman"/>
                <a:sym typeface="Times New Roman"/>
              </a:rPr>
              <a:t>Дитина в соціуму;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➔"/>
            </a:pPr>
            <a:r>
              <a:rPr lang="ru" sz="2300">
                <a:latin typeface="Times New Roman"/>
                <a:ea typeface="Times New Roman"/>
                <a:cs typeface="Times New Roman"/>
                <a:sym typeface="Times New Roman"/>
              </a:rPr>
              <a:t>Гра дитини;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➔"/>
            </a:pPr>
            <a:r>
              <a:rPr lang="ru" sz="2300">
                <a:latin typeface="Times New Roman"/>
                <a:ea typeface="Times New Roman"/>
                <a:cs typeface="Times New Roman"/>
                <a:sym typeface="Times New Roman"/>
              </a:rPr>
              <a:t>Дитина в природному довкіллі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2013900" y="428975"/>
            <a:ext cx="5116200" cy="14838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МЕТА ОСВІТНЬОГО НАПРЯМКУ </a:t>
            </a:r>
            <a:endParaRPr b="1" sz="1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“Дитина в соціумі”</a:t>
            </a:r>
            <a:endParaRPr b="1" sz="1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1177050" y="1987825"/>
            <a:ext cx="6789900" cy="2741100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Формування у дітей старшого дошкільного віку соціально-громадянської компетентності - складової особистісного зростання в період дошкільного дитинства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601900" y="807100"/>
            <a:ext cx="79890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3400">
                <a:latin typeface="Times New Roman"/>
                <a:ea typeface="Times New Roman"/>
                <a:cs typeface="Times New Roman"/>
                <a:sym typeface="Times New Roman"/>
              </a:rPr>
              <a:t>Мета колективу</a:t>
            </a:r>
            <a:r>
              <a:rPr i="1" lang="ru" sz="3400">
                <a:latin typeface="Times New Roman"/>
                <a:ea typeface="Times New Roman"/>
                <a:cs typeface="Times New Roman"/>
                <a:sym typeface="Times New Roman"/>
              </a:rPr>
              <a:t> - забезпечення ціннісного розвитку дитини, розвиток її творчої спрямованості, розкриття потенційних можливостей в становленні дитини як особистості. </a:t>
            </a:r>
            <a:endParaRPr i="1" sz="3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15140">
            <a:off x="554063" y="343565"/>
            <a:ext cx="2182020" cy="2909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45639">
            <a:off x="6569325" y="228199"/>
            <a:ext cx="2244127" cy="299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7876" y="-7"/>
            <a:ext cx="4108227" cy="189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68445" y="2048044"/>
            <a:ext cx="2717937" cy="1811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04225" y="3152600"/>
            <a:ext cx="2415332" cy="181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798867">
            <a:off x="671632" y="2574786"/>
            <a:ext cx="1665639" cy="2220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31844">
            <a:off x="359351" y="199331"/>
            <a:ext cx="1647751" cy="2496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73991">
            <a:off x="6234536" y="2137848"/>
            <a:ext cx="2019530" cy="269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30120">
            <a:off x="494024" y="2320950"/>
            <a:ext cx="1925825" cy="256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4076" y="2542919"/>
            <a:ext cx="2831776" cy="2123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188711">
            <a:off x="6244023" y="204699"/>
            <a:ext cx="1711827" cy="228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54075" y="284000"/>
            <a:ext cx="2831776" cy="212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/>
        </p:nvSpPr>
        <p:spPr>
          <a:xfrm>
            <a:off x="94150" y="41850"/>
            <a:ext cx="90498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 як фахівець, який стимулює процес розвитку дитини</a:t>
            </a:r>
            <a:endParaRPr b="1" sz="27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</a:t>
            </a:r>
            <a:r>
              <a:rPr b="1" lang="ru" sz="18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екомендовано:</a:t>
            </a:r>
            <a:r>
              <a:rPr b="1" lang="ru" sz="25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5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b="1"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будувати освітній простір суголосно з цінностями гуманної 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філософії та педагогіки.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 передбачає наявн</a:t>
            </a:r>
            <a:r>
              <a:rPr b="1" lang="ru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</a:t>
            </a:r>
            <a:r>
              <a:rPr b="1" lang="ru" sz="16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сть у педагога:</a:t>
            </a:r>
            <a:endParaRPr b="1" sz="16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b="1"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сформованість гуманістичних цінностей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b="1"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особистісної зрілості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b="1"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широкого світогляду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b="1"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високого рівня освіченості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b="1"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практичну вмілість створювати освітнє середовище, зокрема інклюзивне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b="1"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будувати взаємини з вихованцями на засадах партнерства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b="1"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здатність розуміти себе та іншого 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b="1"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розуміння конкретної ситуації буття кожної дитини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0450" y="590650"/>
            <a:ext cx="285750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/>
        </p:nvSpPr>
        <p:spPr>
          <a:xfrm>
            <a:off x="1080675" y="711325"/>
            <a:ext cx="7441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100"/>
          </a:p>
        </p:txBody>
      </p:sp>
      <p:sp>
        <p:nvSpPr>
          <p:cNvPr id="116" name="Google Shape;116;p21"/>
          <p:cNvSpPr txBox="1"/>
          <p:nvPr/>
        </p:nvSpPr>
        <p:spPr>
          <a:xfrm>
            <a:off x="670300" y="658350"/>
            <a:ext cx="79752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3000">
                <a:latin typeface="Times New Roman"/>
                <a:ea typeface="Times New Roman"/>
                <a:cs typeface="Times New Roman"/>
                <a:sym typeface="Times New Roman"/>
              </a:rPr>
              <a:t>Освітній напрям “Дитина в соціумі” вимагає від кожного педагога знайти оте раціональне зерно, яке пізніше проросте. </a:t>
            </a:r>
            <a:endParaRPr b="1" i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3000">
                <a:latin typeface="Times New Roman"/>
                <a:ea typeface="Times New Roman"/>
                <a:cs typeface="Times New Roman"/>
                <a:sym typeface="Times New Roman"/>
              </a:rPr>
              <a:t>Виховні заходи спрямовані на виховання вмінь елементарних правил поведінки у суспільстві.</a:t>
            </a:r>
            <a:endParaRPr b="1" i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