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62" r:id="rId2"/>
    <p:sldId id="257" r:id="rId3"/>
    <p:sldId id="279" r:id="rId4"/>
    <p:sldId id="277" r:id="rId5"/>
    <p:sldId id="278" r:id="rId6"/>
    <p:sldId id="258" r:id="rId7"/>
    <p:sldId id="259" r:id="rId8"/>
    <p:sldId id="260" r:id="rId9"/>
    <p:sldId id="261" r:id="rId10"/>
    <p:sldId id="273" r:id="rId11"/>
    <p:sldId id="274" r:id="rId12"/>
    <p:sldId id="275" r:id="rId13"/>
    <p:sldId id="263" r:id="rId14"/>
    <p:sldId id="264" r:id="rId15"/>
    <p:sldId id="265" r:id="rId16"/>
    <p:sldId id="280" r:id="rId17"/>
    <p:sldId id="268" r:id="rId18"/>
    <p:sldId id="276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B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460999015748034E-2"/>
          <c:y val="1.6710936472014243E-2"/>
          <c:w val="0.93472650098425192"/>
          <c:h val="0.842564785767422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Старша різновікова група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2019-2020н.р.</c:v>
                </c:pt>
                <c:pt idx="1">
                  <c:v>2020-2021н.р</c:v>
                </c:pt>
                <c:pt idx="2">
                  <c:v>2021-2022н.р.</c:v>
                </c:pt>
                <c:pt idx="3">
                  <c:v>2022-2023н.р.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26</c:v>
                </c:pt>
                <c:pt idx="1">
                  <c:v>22</c:v>
                </c:pt>
                <c:pt idx="2">
                  <c:v>15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76-41FC-85D4-1033ABD5D58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Молодша різновікова група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2019-2020н.р.</c:v>
                </c:pt>
                <c:pt idx="1">
                  <c:v>2020-2021н.р</c:v>
                </c:pt>
                <c:pt idx="2">
                  <c:v>2021-2022н.р.</c:v>
                </c:pt>
                <c:pt idx="3">
                  <c:v>2022-2023н.р.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20</c:v>
                </c:pt>
                <c:pt idx="1">
                  <c:v>19</c:v>
                </c:pt>
                <c:pt idx="2">
                  <c:v>15</c:v>
                </c:pt>
                <c:pt idx="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976-41FC-85D4-1033ABD5D5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30389632"/>
        <c:axId val="1830393440"/>
      </c:barChart>
      <c:catAx>
        <c:axId val="1830389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30393440"/>
        <c:crosses val="autoZero"/>
        <c:auto val="1"/>
        <c:lblAlgn val="ctr"/>
        <c:lblOffset val="100"/>
        <c:noMultiLvlLbl val="0"/>
      </c:catAx>
      <c:valAx>
        <c:axId val="1830393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30389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554712106299213"/>
          <c:y val="0.93644359396877519"/>
          <c:w val="0.65640575787401578"/>
          <c:h val="4.71501570404677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E6B6B-CCD6-4AB2-92E6-72E12DF72D9F}" type="datetimeFigureOut">
              <a:rPr lang="ru-RU" smtClean="0"/>
              <a:t>15.06.2021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61F3DFB-8461-437B-990E-B28BFD94E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870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E6B6B-CCD6-4AB2-92E6-72E12DF72D9F}" type="datetimeFigureOut">
              <a:rPr lang="ru-RU" smtClean="0"/>
              <a:t>15.06.2021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61F3DFB-8461-437B-990E-B28BFD94E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130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E6B6B-CCD6-4AB2-92E6-72E12DF72D9F}" type="datetimeFigureOut">
              <a:rPr lang="ru-RU" smtClean="0"/>
              <a:t>15.06.2021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61F3DFB-8461-437B-990E-B28BFD94E091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407443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E6B6B-CCD6-4AB2-92E6-72E12DF72D9F}" type="datetimeFigureOut">
              <a:rPr lang="ru-RU" smtClean="0"/>
              <a:t>15.06.2021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61F3DFB-8461-437B-990E-B28BFD94E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765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E6B6B-CCD6-4AB2-92E6-72E12DF72D9F}" type="datetimeFigureOut">
              <a:rPr lang="ru-RU" smtClean="0"/>
              <a:t>15.06.2021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61F3DFB-8461-437B-990E-B28BFD94E091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02682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E6B6B-CCD6-4AB2-92E6-72E12DF72D9F}" type="datetimeFigureOut">
              <a:rPr lang="ru-RU" smtClean="0"/>
              <a:t>15.06.2021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61F3DFB-8461-437B-990E-B28BFD94E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2534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E6B6B-CCD6-4AB2-92E6-72E12DF72D9F}" type="datetimeFigureOut">
              <a:rPr lang="ru-RU" smtClean="0"/>
              <a:t>15.06.2021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F3DFB-8461-437B-990E-B28BFD94E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223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E6B6B-CCD6-4AB2-92E6-72E12DF72D9F}" type="datetimeFigureOut">
              <a:rPr lang="ru-RU" smtClean="0"/>
              <a:t>15.06.2021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F3DFB-8461-437B-990E-B28BFD94E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149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E6B6B-CCD6-4AB2-92E6-72E12DF72D9F}" type="datetimeFigureOut">
              <a:rPr lang="ru-RU" smtClean="0"/>
              <a:t>15.06.2021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F3DFB-8461-437B-990E-B28BFD94E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026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E6B6B-CCD6-4AB2-92E6-72E12DF72D9F}" type="datetimeFigureOut">
              <a:rPr lang="ru-RU" smtClean="0"/>
              <a:t>15.06.2021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61F3DFB-8461-437B-990E-B28BFD94E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633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E6B6B-CCD6-4AB2-92E6-72E12DF72D9F}" type="datetimeFigureOut">
              <a:rPr lang="ru-RU" smtClean="0"/>
              <a:t>15.06.2021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61F3DFB-8461-437B-990E-B28BFD94E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977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E6B6B-CCD6-4AB2-92E6-72E12DF72D9F}" type="datetimeFigureOut">
              <a:rPr lang="ru-RU" smtClean="0"/>
              <a:t>15.06.2021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61F3DFB-8461-437B-990E-B28BFD94E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558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E6B6B-CCD6-4AB2-92E6-72E12DF72D9F}" type="datetimeFigureOut">
              <a:rPr lang="ru-RU" smtClean="0"/>
              <a:t>15.06.2021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F3DFB-8461-437B-990E-B28BFD94E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883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E6B6B-CCD6-4AB2-92E6-72E12DF72D9F}" type="datetimeFigureOut">
              <a:rPr lang="ru-RU" smtClean="0"/>
              <a:t>15.06.2021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F3DFB-8461-437B-990E-B28BFD94E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116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E6B6B-CCD6-4AB2-92E6-72E12DF72D9F}" type="datetimeFigureOut">
              <a:rPr lang="ru-RU" smtClean="0"/>
              <a:t>15.06.2021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F3DFB-8461-437B-990E-B28BFD94E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858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E6B6B-CCD6-4AB2-92E6-72E12DF72D9F}" type="datetimeFigureOut">
              <a:rPr lang="ru-RU" smtClean="0"/>
              <a:t>15.06.2021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61F3DFB-8461-437B-990E-B28BFD94E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527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E6B6B-CCD6-4AB2-92E6-72E12DF72D9F}" type="datetimeFigureOut">
              <a:rPr lang="ru-RU" smtClean="0"/>
              <a:t>15.06.2021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61F3DFB-8461-437B-990E-B28BFD94E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347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 rot="10800000" flipV="1">
            <a:off x="1698627" y="411136"/>
            <a:ext cx="9401174" cy="1908215"/>
          </a:xfrm>
          <a:prstGeom prst="rect">
            <a:avLst/>
          </a:prstGeom>
          <a:solidFill>
            <a:srgbClr val="FABF8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ЗАКЛАД ДОШКІЛЬНОЇ ОСВІТИ «РОСИНКА»</a:t>
            </a:r>
            <a:endParaRPr kumimoji="0" lang="ru-RU" altLang="ru-RU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ЯКУШИНЕЦЬКОЇ СІЛЬСЬКОЇ РАДИ</a:t>
            </a:r>
            <a:endParaRPr kumimoji="0" lang="ru-RU" altLang="ru-RU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СТРАТЕГІЯ РОЗВИТКУ</a:t>
            </a:r>
            <a:endParaRPr kumimoji="0" lang="ru-RU" altLang="ru-RU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ЗАКЛАДУ ДОШКІЛЬНОЇ ОСВІТИ «РОСИНКА»</a:t>
            </a:r>
            <a:endParaRPr kumimoji="0" lang="ru-RU" altLang="ru-RU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на 2021-2025 рр.</a:t>
            </a:r>
            <a:endParaRPr kumimoji="0" lang="ru-RU" altLang="ru-RU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8994" y="20220136"/>
            <a:ext cx="10985494" cy="2619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5133975" y="5443211"/>
            <a:ext cx="311467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</a:t>
            </a:r>
            <a:r>
              <a:rPr kumimoji="0" lang="uk-UA" altLang="ru-RU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с.Ксаверівка</a:t>
            </a:r>
            <a:endParaRPr kumimoji="0" lang="ru-RU" altLang="ru-RU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2021р.</a:t>
            </a:r>
            <a:endParaRPr kumimoji="0" lang="uk-UA" alt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595" y="2237362"/>
            <a:ext cx="6295238" cy="364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57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388" y="1118389"/>
            <a:ext cx="8072846" cy="523082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38315" y="417091"/>
            <a:ext cx="71664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SWOT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uk-UA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АНАЛІЗУ ДІЯЛЬНОСТІ ЗДО «РОСИНКА</a:t>
            </a:r>
            <a:endParaRPr lang="ru-RU" sz="2400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284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9288984"/>
              </p:ext>
            </p:extLst>
          </p:nvPr>
        </p:nvGraphicFramePr>
        <p:xfrm>
          <a:off x="3196047" y="1756954"/>
          <a:ext cx="6288612" cy="320040"/>
        </p:xfrm>
        <a:graphic>
          <a:graphicData uri="http://schemas.openxmlformats.org/drawingml/2006/table">
            <a:tbl>
              <a:tblPr firstRow="1" firstCol="1" bandRow="1"/>
              <a:tblGrid>
                <a:gridCol w="6288612">
                  <a:extLst>
                    <a:ext uri="{9D8B030D-6E8A-4147-A177-3AD203B41FA5}">
                      <a16:colId xmlns:a16="http://schemas.microsoft.com/office/drawing/2014/main" val="28395154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«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</a:t>
                      </a:r>
                      <a:r>
                        <a:rPr lang="uk-UA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» –СЛАБКІ СТОРОНИ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8363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281646" y="2017116"/>
            <a:ext cx="8133805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Відсутність надання додаткових освітніх послуг.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Недостатнє матеріально-технічне забезпечення.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Низький відсоток (33%) педагогів які мають фахову вищу освіту.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Недостатнє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бажання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педагогів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закладу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друкувати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свої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надбання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сторінках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періодичних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видань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Відсутність  інклюзивної кімнати.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kumimoji="0" lang="uk-UA" alt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Недостатнє  забезпечення комп’ютерною технікою.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Використання харчоблоку двома закладами освіти (ЗДО і </a:t>
            </a:r>
            <a:r>
              <a:rPr kumimoji="0" lang="uk-UA" alt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Ксаверівською</a:t>
            </a:r>
            <a:r>
              <a:rPr kumimoji="0" lang="uk-UA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філією)</a:t>
            </a:r>
            <a:endParaRPr kumimoji="0" lang="uk-UA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688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071" y="807493"/>
            <a:ext cx="8327858" cy="524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26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72937" y="178030"/>
            <a:ext cx="7271657" cy="8463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1400" b="1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СТРАТЕГІЧНА ЦІЛЬ</a:t>
            </a:r>
            <a:endParaRPr lang="ru-RU" sz="10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uk-UA" sz="1400" b="1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І. Освітнє середовище закладу дошкільної освіти «Росинка» та його матеріально-технічна база</a:t>
            </a:r>
            <a:endParaRPr lang="ru-RU" sz="10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1400" b="1" i="1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36869" y="1105990"/>
            <a:ext cx="30915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1600" b="1" i="1" spc="-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Оперативні</a:t>
            </a:r>
            <a:r>
              <a:rPr lang="ru-RU" sz="1600" b="1" i="1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b="1" i="1" spc="-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цілі</a:t>
            </a:r>
            <a:endParaRPr lang="ru-RU" sz="1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0283908"/>
              </p:ext>
            </p:extLst>
          </p:nvPr>
        </p:nvGraphicFramePr>
        <p:xfrm>
          <a:off x="1123405" y="1649229"/>
          <a:ext cx="9831977" cy="5279645"/>
        </p:xfrm>
        <a:graphic>
          <a:graphicData uri="http://schemas.openxmlformats.org/drawingml/2006/table">
            <a:tbl>
              <a:tblPr firstRow="1" firstCol="1" bandRow="1"/>
              <a:tblGrid>
                <a:gridCol w="4919975">
                  <a:extLst>
                    <a:ext uri="{9D8B030D-6E8A-4147-A177-3AD203B41FA5}">
                      <a16:colId xmlns:a16="http://schemas.microsoft.com/office/drawing/2014/main" val="1499837740"/>
                    </a:ext>
                  </a:extLst>
                </a:gridCol>
                <a:gridCol w="4912002">
                  <a:extLst>
                    <a:ext uri="{9D8B030D-6E8A-4147-A177-3AD203B41FA5}">
                      <a16:colId xmlns:a16="http://schemas.microsoft.com/office/drawing/2014/main" val="3074600134"/>
                    </a:ext>
                  </a:extLst>
                </a:gridCol>
              </a:tblGrid>
              <a:tr h="321621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spc="-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1.Забезпечення комфортних і безпечних умов навчання, виховання та праці, та безпечності розташування приміщень.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spc="-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85" marR="40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1411331"/>
                  </a:ext>
                </a:extLst>
              </a:tr>
              <a:tr h="1593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spc="-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Термін виконання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85" marR="40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6691806"/>
                  </a:ext>
                </a:extLst>
              </a:tr>
              <a:tr h="21441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spc="-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Облаштування місця для роботи  та відпочинку педагогів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85" marR="40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spc="-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2021р.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85" marR="40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1321648"/>
                  </a:ext>
                </a:extLst>
              </a:tr>
              <a:tr h="10720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spc="-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Відведення місця ізолятора і його облаштування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85" marR="40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spc="-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2021р.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85" marR="40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0231326"/>
                  </a:ext>
                </a:extLst>
              </a:tr>
              <a:tr h="21441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spc="-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Дообладнати в групах осередки усамітнення для вихованців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85" marR="40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spc="-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2021р.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85" marR="40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6358945"/>
                  </a:ext>
                </a:extLst>
              </a:tr>
              <a:tr h="21441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spc="-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Обладнання музично-спортивної зали засобами навчання відповідно до переліку МОН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85" marR="40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spc="-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2022-2023рр.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85" marR="40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5145956"/>
                  </a:ext>
                </a:extLst>
              </a:tr>
              <a:tr h="21441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spc="-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Впровадження системи НАССР (для створення належних умов для харчування дітей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85" marR="40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spc="-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2021р.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85" marR="40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2743362"/>
                  </a:ext>
                </a:extLst>
              </a:tr>
              <a:tr h="21441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spc="-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Будівництво  котельні  відповідно до норм пожежної безпеки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85" marR="40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spc="-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2023-2024рр.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85" marR="40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3886588"/>
                  </a:ext>
                </a:extLst>
              </a:tr>
              <a:tr h="10720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spc="-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Облаштування власної свердловини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85" marR="40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spc="-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2022р.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85" marR="40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7070427"/>
                  </a:ext>
                </a:extLst>
              </a:tr>
              <a:tr h="21441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spc="-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Узгодити обрізку дерев, що загрожують здоров'ю дітей з власниками суб'єктами господарювання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85" marR="40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spc="-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2021р.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85" marR="40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8828929"/>
                  </a:ext>
                </a:extLst>
              </a:tr>
              <a:tr h="209860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Формування інклюзивного,  розвивального  до навчання і виховання освітнього простору</a:t>
                      </a:r>
                      <a:r>
                        <a:rPr lang="uk-UA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85" marR="40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7256369"/>
                  </a:ext>
                </a:extLst>
              </a:tr>
              <a:tr h="1935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Заходи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85" marR="40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Термін виконання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85" marR="40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0125502"/>
                  </a:ext>
                </a:extLst>
              </a:tr>
              <a:tr h="42882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Приведення території і приміщень закладу у відповідність із вимогами державних будівельних норм щодо закладів дошкільної освіти та інклюзивності (пандус, пороги, двері.)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85" marR="40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spc="-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2022-2023рр.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85" marR="40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1121094"/>
                  </a:ext>
                </a:extLst>
              </a:tr>
              <a:tr h="32162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Застосування методик та технологій роботи з дітьми з ООП, взаємодія з батьками, фахівцями ІРЦ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85" marR="40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spc="-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Постійно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85" marR="40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93430"/>
                  </a:ext>
                </a:extLst>
              </a:tr>
              <a:tr h="10720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Створення методичного кабінету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85" marR="40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spc="-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2022-2023рр.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85" marR="40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7522003"/>
                  </a:ext>
                </a:extLst>
              </a:tr>
              <a:tr h="107207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3.Удосконалення матеріально-технічної бази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85" marR="40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588686"/>
                  </a:ext>
                </a:extLst>
              </a:tr>
              <a:tr h="21441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Закупівля ліжок та шаф для молодшої різновікової групи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85" marR="40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spc="-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2022-2023рр.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85" marR="40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3724390"/>
                  </a:ext>
                </a:extLst>
              </a:tr>
              <a:tr h="10720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Придбання ноутбука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85" marR="40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spc="-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2023р.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85" marR="40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0688233"/>
                  </a:ext>
                </a:extLst>
              </a:tr>
              <a:tr h="21441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Закупівля електроплити та кухонного обладнання для харчоблоку.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85" marR="40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spc="-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2022р.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85" marR="40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11505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4782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4892" y="313510"/>
            <a:ext cx="7019108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СТРАТЕГІЧНА ЦІЛЬ</a:t>
            </a:r>
            <a:endParaRPr lang="ru-RU" sz="10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uk-UA" sz="1400" b="1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ІІ. Педагогічна діяльність педагогічних працівників закладу  дошкільної освіти</a:t>
            </a:r>
            <a:endParaRPr lang="ru-RU" sz="1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84915" y="905691"/>
            <a:ext cx="207075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uk-UA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Оперативні цілі</a:t>
            </a:r>
            <a:endParaRPr lang="ru-RU" sz="16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8509644"/>
              </p:ext>
            </p:extLst>
          </p:nvPr>
        </p:nvGraphicFramePr>
        <p:xfrm>
          <a:off x="1532709" y="1488586"/>
          <a:ext cx="8412452" cy="4702537"/>
        </p:xfrm>
        <a:graphic>
          <a:graphicData uri="http://schemas.openxmlformats.org/drawingml/2006/table">
            <a:tbl>
              <a:tblPr firstRow="1" firstCol="1" bandRow="1"/>
              <a:tblGrid>
                <a:gridCol w="4121819">
                  <a:extLst>
                    <a:ext uri="{9D8B030D-6E8A-4147-A177-3AD203B41FA5}">
                      <a16:colId xmlns:a16="http://schemas.microsoft.com/office/drawing/2014/main" val="2024282733"/>
                    </a:ext>
                  </a:extLst>
                </a:gridCol>
                <a:gridCol w="4290633">
                  <a:extLst>
                    <a:ext uri="{9D8B030D-6E8A-4147-A177-3AD203B41FA5}">
                      <a16:colId xmlns:a16="http://schemas.microsoft.com/office/drawing/2014/main" val="575263367"/>
                    </a:ext>
                  </a:extLst>
                </a:gridCol>
              </a:tblGrid>
              <a:tr h="411600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1.Ефективність планування педагогічними працівниками своєї діяльності , використання сучасних освітніх підходів до освітнього процесу.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13" marR="54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4198307"/>
                  </a:ext>
                </a:extLst>
              </a:tr>
              <a:tr h="2250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Заходи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13" marR="54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Термін виконання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13" marR="54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8277875"/>
                  </a:ext>
                </a:extLst>
              </a:tr>
              <a:tr h="28256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Створення та використання освітніх ресурсів (відеоматеріали, презентації, веб-сайти, блоги)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13" marR="54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2021-2025рр.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spc="-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13" marR="54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6481291"/>
                  </a:ext>
                </a:extLst>
              </a:tr>
              <a:tr h="14128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Використання ІКТ в освітньому процесі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13" marR="54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spc="-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Постійно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13" marR="54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3571964"/>
                  </a:ext>
                </a:extLst>
              </a:tr>
              <a:tr h="28256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Майстер-класи для професійного саморозвитку педагогічних працівників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13" marR="54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spc="-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Постійно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13" marR="54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0450790"/>
                  </a:ext>
                </a:extLst>
              </a:tr>
              <a:tr h="14128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Створення додаткових освітніх послуг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13" marR="54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spc="-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2021-2025рр.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13" marR="54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4984890"/>
                  </a:ext>
                </a:extLst>
              </a:tr>
              <a:tr h="141285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2.Постійне підвищення професійного рівня і педагогічної майстерності педагогічних працівників.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13" marR="54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342659"/>
                  </a:ext>
                </a:extLst>
              </a:tr>
              <a:tr h="42385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Забезпечення методичного кабінету  закладу необхідною методичною літературою, фаховими часописами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13" marR="54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spc="-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2021-2025рр.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13" marR="54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9489338"/>
                  </a:ext>
                </a:extLst>
              </a:tr>
              <a:tr h="42385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Вивчення, узагальнення та поширення передового досвіду педагогів закладу, через  засоби масової інформації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13" marR="54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spc="-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Постійно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13" marR="54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0782510"/>
                  </a:ext>
                </a:extLst>
              </a:tr>
              <a:tr h="28256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Брати участь у фахових конкурсах педагогічної майстерності.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13" marR="54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spc="-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Вихователь року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13" marR="54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4135260"/>
                  </a:ext>
                </a:extLst>
              </a:tr>
              <a:tr h="56513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Підтримування видавничої діяльності навчального закладу.(журнали «Дошкільне виховання», «Палітра педагога», «Джіль» та ін.)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spc="-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13" marR="54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spc="-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2021-2025рр.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13" marR="54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9393332"/>
                  </a:ext>
                </a:extLst>
              </a:tr>
              <a:tr h="28256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Пройти  курс «Медіаграмотність для освітян» від 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Prometheus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13" marR="54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spc="-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2021-2022рр.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13" marR="54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5960307"/>
                  </a:ext>
                </a:extLst>
              </a:tr>
              <a:tr h="28256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Спонукати педагогів до отримання фахової повної  вищої освіти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13" marR="54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spc="-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13" marR="54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42691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4024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08663" y="113210"/>
            <a:ext cx="6444343" cy="8463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0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СТРАТЕГІЧНА ЦІЛЬ</a:t>
            </a:r>
            <a:endParaRPr lang="ru-RU" sz="10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uk-UA" sz="1400" b="1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ІІІ. Управлінські процеси ЗДО «Росинка»</a:t>
            </a:r>
            <a:endParaRPr lang="ru-RU" sz="1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39348" y="1035400"/>
            <a:ext cx="236684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uk-UA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Оперативні цілі</a:t>
            </a:r>
            <a:endParaRPr lang="ru-RU" sz="16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2588539"/>
              </p:ext>
            </p:extLst>
          </p:nvPr>
        </p:nvGraphicFramePr>
        <p:xfrm>
          <a:off x="2168434" y="1611084"/>
          <a:ext cx="7354894" cy="4808770"/>
        </p:xfrm>
        <a:graphic>
          <a:graphicData uri="http://schemas.openxmlformats.org/drawingml/2006/table">
            <a:tbl>
              <a:tblPr firstRow="1" firstCol="1" bandRow="1"/>
              <a:tblGrid>
                <a:gridCol w="3559234">
                  <a:extLst>
                    <a:ext uri="{9D8B030D-6E8A-4147-A177-3AD203B41FA5}">
                      <a16:colId xmlns:a16="http://schemas.microsoft.com/office/drawing/2014/main" val="3189706382"/>
                    </a:ext>
                  </a:extLst>
                </a:gridCol>
                <a:gridCol w="3795660">
                  <a:extLst>
                    <a:ext uri="{9D8B030D-6E8A-4147-A177-3AD203B41FA5}">
                      <a16:colId xmlns:a16="http://schemas.microsoft.com/office/drawing/2014/main" val="134358237"/>
                    </a:ext>
                  </a:extLst>
                </a:gridCol>
              </a:tblGrid>
              <a:tr h="344349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1.Забезпечення системи планування, в </a:t>
                      </a:r>
                      <a:r>
                        <a:rPr lang="uk-UA" sz="1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uk-UA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стратегічного, моніторингу поставлених цілей і завдань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83" marR="531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271363"/>
                  </a:ext>
                </a:extLst>
              </a:tr>
              <a:tr h="2765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Заходи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83" marR="531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Терміни виконання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83" marR="531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8744338"/>
                  </a:ext>
                </a:extLst>
              </a:tr>
              <a:tr h="34434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спрямованість стратегії розвитку на підвищення якості освітньої діяльності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83" marR="531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Стратегія розвитку ЗДО  «Росинка»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83" marR="531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7208035"/>
                  </a:ext>
                </a:extLst>
              </a:tr>
              <a:tr h="51652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складання річного плану  та відстеження його результативності відповідно до стратегії розвитку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83" marR="531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Річний план роботи ЗДО «Росинка»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i="1" spc="-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83" marR="531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2162992"/>
                  </a:ext>
                </a:extLst>
              </a:tr>
              <a:tr h="68869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планування і здійснення заходів по утриманню у належному стані будівель, приміщень, обладнання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83" marR="531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(Подавання клопотань (бюджетного запиту) до засновника для створення належних умов діяльності закладу)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i="1" spc="-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83" marR="531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3046264"/>
                  </a:ext>
                </a:extLst>
              </a:tr>
              <a:tr h="17217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spc="-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83" marR="531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i="1" spc="-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83" marR="531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0126504"/>
                  </a:ext>
                </a:extLst>
              </a:tr>
              <a:tr h="516524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2.Ефективність кадрової політики та забезпечення можливостей для професійного розвитку педагогічних працівників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83" marR="531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7942789"/>
                  </a:ext>
                </a:extLst>
              </a:tr>
              <a:tr h="51652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Ефективне формування штату закладу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83" marR="531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Відповідно до типових штатних нормативів дошкільних навчальних закладів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i="1" spc="-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83" marR="531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9224354"/>
                  </a:ext>
                </a:extLst>
              </a:tr>
              <a:tr h="34434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Сприяння підвищення кваліфікації  педпрацівників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83" marR="531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i="1" spc="-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83" marR="531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0014955"/>
                  </a:ext>
                </a:extLst>
              </a:tr>
              <a:tr h="68869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Мотивація за допомогою системи матеріального та морального заохочення педпрацваників до підвищення якості освітньої діяльності, саморозвитку</a:t>
                      </a:r>
                      <a:r>
                        <a:rPr lang="uk-UA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83" marR="531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i="1" spc="-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83" marR="531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9798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0858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21284" y="318031"/>
            <a:ext cx="4263731" cy="579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ОЧІКУВАННІ РЕЗУЛЬТАТИ</a:t>
            </a:r>
            <a:endParaRPr lang="ru-RU" sz="2400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57400" y="1418063"/>
            <a:ext cx="9406890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uk-UA" b="1" kern="1400" dirty="0">
                <a:latin typeface="Times New Roman" panose="02020603050405020304" pitchFamily="18" charset="0"/>
              </a:rPr>
              <a:t>Високий п</a:t>
            </a:r>
            <a:r>
              <a:rPr lang="ru-RU" b="1" kern="1400" dirty="0" err="1">
                <a:latin typeface="Times New Roman" panose="02020603050405020304" pitchFamily="18" charset="0"/>
              </a:rPr>
              <a:t>рофесійний</a:t>
            </a:r>
            <a:r>
              <a:rPr lang="ru-RU" b="1" kern="1400" dirty="0">
                <a:latin typeface="Times New Roman" panose="02020603050405020304" pitchFamily="18" charset="0"/>
              </a:rPr>
              <a:t> </a:t>
            </a:r>
            <a:r>
              <a:rPr lang="ru-RU" b="1" kern="1400" dirty="0" err="1">
                <a:latin typeface="Times New Roman" panose="02020603050405020304" pitchFamily="18" charset="0"/>
              </a:rPr>
              <a:t>рівень</a:t>
            </a:r>
            <a:r>
              <a:rPr lang="ru-RU" b="1" kern="1400" dirty="0">
                <a:latin typeface="Times New Roman" panose="02020603050405020304" pitchFamily="18" charset="0"/>
              </a:rPr>
              <a:t> </a:t>
            </a:r>
            <a:r>
              <a:rPr lang="ru-RU" b="1" kern="1400" dirty="0" err="1">
                <a:latin typeface="Times New Roman" panose="02020603050405020304" pitchFamily="18" charset="0"/>
              </a:rPr>
              <a:t>педагогічних</a:t>
            </a:r>
            <a:r>
              <a:rPr lang="ru-RU" b="1" kern="1400" dirty="0">
                <a:latin typeface="Times New Roman" panose="02020603050405020304" pitchFamily="18" charset="0"/>
              </a:rPr>
              <a:t> </a:t>
            </a:r>
            <a:r>
              <a:rPr lang="ru-RU" b="1" kern="1400" dirty="0" err="1">
                <a:latin typeface="Times New Roman" panose="02020603050405020304" pitchFamily="18" charset="0"/>
              </a:rPr>
              <a:t>працівників</a:t>
            </a:r>
            <a:r>
              <a:rPr lang="ru-RU" b="1" kern="1400" dirty="0">
                <a:latin typeface="Times New Roman" panose="02020603050405020304" pitchFamily="18" charset="0"/>
              </a:rPr>
              <a:t>;</a:t>
            </a:r>
            <a:endParaRPr lang="ru-RU" b="1" dirty="0"/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uk-UA" b="1" kern="1400" dirty="0">
                <a:latin typeface="Times New Roman" panose="02020603050405020304" pitchFamily="18" charset="0"/>
              </a:rPr>
              <a:t>100% о</a:t>
            </a:r>
            <a:r>
              <a:rPr lang="ru-RU" b="1" kern="1400" dirty="0" err="1">
                <a:latin typeface="Times New Roman" panose="02020603050405020304" pitchFamily="18" charset="0"/>
              </a:rPr>
              <a:t>володіння</a:t>
            </a:r>
            <a:r>
              <a:rPr lang="ru-RU" b="1" kern="1400" dirty="0">
                <a:latin typeface="Times New Roman" panose="02020603050405020304" pitchFamily="18" charset="0"/>
              </a:rPr>
              <a:t> педагогами </a:t>
            </a:r>
            <a:r>
              <a:rPr lang="ru-RU" b="1" kern="1400" dirty="0" err="1">
                <a:latin typeface="Times New Roman" panose="02020603050405020304" pitchFamily="18" charset="0"/>
              </a:rPr>
              <a:t>технологіями</a:t>
            </a:r>
            <a:r>
              <a:rPr lang="ru-RU" b="1" kern="1400" dirty="0">
                <a:latin typeface="Times New Roman" panose="02020603050405020304" pitchFamily="18" charset="0"/>
              </a:rPr>
              <a:t> ІКТ, </a:t>
            </a:r>
            <a:r>
              <a:rPr lang="ru-RU" b="1" kern="1400" dirty="0" err="1">
                <a:latin typeface="Times New Roman" panose="02020603050405020304" pitchFamily="18" charset="0"/>
              </a:rPr>
              <a:t>використання</a:t>
            </a:r>
            <a:r>
              <a:rPr lang="ru-RU" b="1" kern="1400" dirty="0">
                <a:latin typeface="Times New Roman" panose="02020603050405020304" pitchFamily="18" charset="0"/>
              </a:rPr>
              <a:t> </a:t>
            </a:r>
            <a:r>
              <a:rPr lang="ru-RU" b="1" kern="1400" dirty="0" err="1">
                <a:latin typeface="Times New Roman" panose="02020603050405020304" pitchFamily="18" charset="0"/>
              </a:rPr>
              <a:t>Інтернет</a:t>
            </a:r>
            <a:r>
              <a:rPr lang="ru-RU" b="1" kern="1400" dirty="0">
                <a:latin typeface="Times New Roman" panose="02020603050405020304" pitchFamily="18" charset="0"/>
              </a:rPr>
              <a:t> </a:t>
            </a:r>
            <a:r>
              <a:rPr lang="ru-RU" b="1" kern="1400" dirty="0" err="1">
                <a:latin typeface="Times New Roman" panose="02020603050405020304" pitchFamily="18" charset="0"/>
              </a:rPr>
              <a:t>ресурсів</a:t>
            </a:r>
            <a:r>
              <a:rPr lang="ru-RU" b="1" kern="1400" dirty="0">
                <a:latin typeface="Times New Roman" panose="02020603050405020304" pitchFamily="18" charset="0"/>
              </a:rPr>
              <a:t> в </a:t>
            </a:r>
            <a:r>
              <a:rPr lang="ru-RU" b="1" kern="1400" dirty="0" err="1">
                <a:latin typeface="Times New Roman" panose="02020603050405020304" pitchFamily="18" charset="0"/>
              </a:rPr>
              <a:t>професійній</a:t>
            </a:r>
            <a:r>
              <a:rPr lang="ru-RU" b="1" kern="1400" dirty="0">
                <a:latin typeface="Times New Roman" panose="02020603050405020304" pitchFamily="18" charset="0"/>
              </a:rPr>
              <a:t> </a:t>
            </a:r>
            <a:r>
              <a:rPr lang="ru-RU" b="1" kern="1400" dirty="0" err="1">
                <a:latin typeface="Times New Roman" panose="02020603050405020304" pitchFamily="18" charset="0"/>
              </a:rPr>
              <a:t>діяльності</a:t>
            </a:r>
            <a:r>
              <a:rPr lang="ru-RU" b="1" kern="1400" dirty="0">
                <a:latin typeface="Times New Roman" panose="02020603050405020304" pitchFamily="18" charset="0"/>
              </a:rPr>
              <a:t>;</a:t>
            </a:r>
            <a:endParaRPr lang="ru-RU" b="1" dirty="0"/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b="1" kern="1400" dirty="0" err="1">
                <a:latin typeface="Times New Roman" panose="02020603050405020304" pitchFamily="18" charset="0"/>
              </a:rPr>
              <a:t>Удосконалення</a:t>
            </a:r>
            <a:r>
              <a:rPr lang="ru-RU" b="1" kern="1400" dirty="0">
                <a:latin typeface="Times New Roman" panose="02020603050405020304" pitchFamily="18" charset="0"/>
              </a:rPr>
              <a:t> </a:t>
            </a:r>
            <a:r>
              <a:rPr lang="ru-RU" b="1" kern="1400" dirty="0" err="1">
                <a:latin typeface="Times New Roman" panose="02020603050405020304" pitchFamily="18" charset="0"/>
              </a:rPr>
              <a:t>знань</a:t>
            </a:r>
            <a:r>
              <a:rPr lang="ru-RU" b="1" kern="1400" dirty="0">
                <a:latin typeface="Times New Roman" panose="02020603050405020304" pitchFamily="18" charset="0"/>
              </a:rPr>
              <a:t> про </a:t>
            </a:r>
            <a:r>
              <a:rPr lang="ru-RU" b="1" kern="1400" dirty="0" err="1">
                <a:latin typeface="Times New Roman" panose="02020603050405020304" pitchFamily="18" charset="0"/>
              </a:rPr>
              <a:t>інноваційні</a:t>
            </a:r>
            <a:r>
              <a:rPr lang="ru-RU" b="1" kern="1400" dirty="0">
                <a:latin typeface="Times New Roman" panose="02020603050405020304" pitchFamily="18" charset="0"/>
              </a:rPr>
              <a:t> методики та </a:t>
            </a:r>
            <a:r>
              <a:rPr lang="ru-RU" b="1" kern="1400" dirty="0" err="1">
                <a:latin typeface="Times New Roman" panose="02020603050405020304" pitchFamily="18" charset="0"/>
              </a:rPr>
              <a:t>технології</a:t>
            </a:r>
            <a:r>
              <a:rPr lang="ru-RU" b="1" kern="1400" dirty="0">
                <a:latin typeface="Times New Roman" panose="02020603050405020304" pitchFamily="18" charset="0"/>
              </a:rPr>
              <a:t>.</a:t>
            </a:r>
            <a:endParaRPr lang="ru-RU" b="1" dirty="0"/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b="1" dirty="0">
                <a:latin typeface="Times New Roman" panose="02020603050405020304" pitchFamily="18" charset="0"/>
              </a:rPr>
              <a:t>П</a:t>
            </a:r>
            <a:r>
              <a:rPr lang="uk-UA" b="1" dirty="0" err="1">
                <a:latin typeface="Times New Roman" panose="02020603050405020304" pitchFamily="18" charset="0"/>
              </a:rPr>
              <a:t>окращення</a:t>
            </a:r>
            <a:r>
              <a:rPr lang="uk-UA" b="1" dirty="0">
                <a:latin typeface="Times New Roman" panose="02020603050405020304" pitchFamily="18" charset="0"/>
              </a:rPr>
              <a:t> умов для підвищення науково-теоретичної, методичної та психологічної підготовки педагогічних працівників;</a:t>
            </a:r>
            <a:endParaRPr lang="ru-RU" b="1" dirty="0"/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uk-UA" b="1" dirty="0">
                <a:latin typeface="Times New Roman" panose="02020603050405020304" pitchFamily="18" charset="0"/>
              </a:rPr>
              <a:t>Поширення  передового педагогічного досвіду за межі освітнього простору закладу;</a:t>
            </a:r>
            <a:endParaRPr lang="ru-RU" b="1" dirty="0"/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uk-UA" b="1" dirty="0">
                <a:latin typeface="Times New Roman" panose="02020603050405020304" pitchFamily="18" charset="0"/>
              </a:rPr>
              <a:t>Участь у професійних конкурсах, конференціях тощо;</a:t>
            </a:r>
            <a:endParaRPr lang="ru-RU" b="1" dirty="0"/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uk-UA" b="1" dirty="0">
                <a:latin typeface="Times New Roman" panose="02020603050405020304" pitchFamily="18" charset="0"/>
              </a:rPr>
              <a:t>Наявність доброзичливої атмосфери між працівниками ЗДО і батьками;</a:t>
            </a:r>
            <a:endParaRPr lang="ru-RU" b="1" dirty="0"/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uk-UA" b="1" dirty="0">
                <a:latin typeface="Times New Roman" panose="02020603050405020304" pitchFamily="18" charset="0"/>
              </a:rPr>
              <a:t>Оновлення матеріально-технічної бази;</a:t>
            </a:r>
            <a:endParaRPr lang="ru-RU" b="1" dirty="0"/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uk-UA" b="1" dirty="0">
                <a:latin typeface="Times New Roman" panose="02020603050405020304" pitchFamily="18" charset="0"/>
              </a:rPr>
              <a:t>Відповідність приміщень і території  ЗДО «Росинка»  санітарно-гігієнічним та пожежним вимогам умов навчання та життєдіяльності. </a:t>
            </a:r>
            <a:endParaRPr lang="ru-RU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72592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63039" y="635928"/>
            <a:ext cx="9283337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uk-UA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МОЖЛИВИЙ РИЗИК ПОВ'ЯЗАНИЙ З РЕАЛІЗАЦІЄЮ СТРАТЕГІЇ РОЗВИТКУ ЗАКЛАДУ ДОШКІЛЬНОЇ  ОСВІТИ «РОСИНКА»</a:t>
            </a:r>
            <a:endParaRPr lang="ru-RU" sz="1600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0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Недостатнє фінансування для реалізації основних напрямів стратегії розвитку.</a:t>
            </a:r>
            <a:endParaRPr lang="ru-RU" sz="16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  актуальність окремих пріоритетних напрямів.</a:t>
            </a:r>
            <a:endParaRPr lang="ru-RU" sz="16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Зниження  мотивації педагогів, батьків щодо заходів з реалізації основних напрямів стратегії розвитку.</a:t>
            </a:r>
            <a:endParaRPr lang="ru-RU" sz="16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Недостатнє розуміння частиною батьківської громадськості стратегічних завдань розвитку закладу.</a:t>
            </a:r>
            <a:endParaRPr lang="ru-RU" sz="16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28600" algn="just">
              <a:lnSpc>
                <a:spcPct val="150000"/>
              </a:lnSpc>
              <a:spcAft>
                <a:spcPts val="0"/>
              </a:spcAft>
            </a:pPr>
            <a:r>
              <a:rPr lang="uk-UA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28600" algn="just">
              <a:lnSpc>
                <a:spcPct val="150000"/>
              </a:lnSpc>
              <a:spcAft>
                <a:spcPts val="0"/>
              </a:spcAft>
            </a:pPr>
            <a:r>
              <a:rPr lang="uk-UA" sz="1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Шляхи розв’язування </a:t>
            </a:r>
            <a:endParaRPr lang="ru-RU" sz="1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Внесення змін та доповнень до стратегії розвитку</a:t>
            </a:r>
            <a:endParaRPr lang="ru-RU" sz="16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Залучення додаткових позабюджетних джерел фінансування</a:t>
            </a:r>
            <a:endParaRPr lang="ru-RU" sz="16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Висвітлення діяльності педагогічного колективу в ЗМІ, на сайті ЗДО, у формі звіту директора перед громадськістю та колективом</a:t>
            </a:r>
            <a:endParaRPr lang="ru-RU" sz="16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24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45896" y="2552035"/>
            <a:ext cx="6843733" cy="8826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ДЯКУЮ ЗА УВАГУ!!!!!</a:t>
            </a:r>
            <a:endParaRPr lang="ru-RU" sz="4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32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0255" y="609600"/>
            <a:ext cx="92456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uk-UA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Завдання </a:t>
            </a:r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сучасного закладу дошкільної освіти:</a:t>
            </a:r>
            <a:endParaRPr lang="ru-RU" sz="2400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400" b="1" dirty="0">
                <a:solidFill>
                  <a:srgbClr val="00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Створити освітнє середовище, здатне забезпечити оптимальний розвиток фізичних, інтелектуальних і творчих здібностей дітей, формування  основ здорового способу життя,  здоров'я і прав.</a:t>
            </a:r>
            <a:endParaRPr lang="ru-RU" sz="1000" b="1" dirty="0"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400" b="1" dirty="0">
                <a:solidFill>
                  <a:srgbClr val="00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Виховувати дітей на гуманістичних засадах на основі демократичних цінностей, у дусі відповідальності, дотримання основних прав і свобод людини, розвитку почуття особистої гідності, </a:t>
            </a:r>
            <a:r>
              <a:rPr lang="uk-UA" sz="1400" b="1" dirty="0" err="1">
                <a:solidFill>
                  <a:srgbClr val="00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емоційно</a:t>
            </a:r>
            <a:r>
              <a:rPr lang="uk-UA" sz="1400" b="1" dirty="0">
                <a:solidFill>
                  <a:srgbClr val="00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-ціннісного ставлення до рідного краю, Батьківщини.</a:t>
            </a:r>
            <a:endParaRPr lang="ru-RU" sz="1000" b="1" dirty="0"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400" b="1" dirty="0">
                <a:solidFill>
                  <a:srgbClr val="00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Сприяти максимальній ефективності освітнього  процесу.</a:t>
            </a:r>
            <a:endParaRPr lang="ru-RU" sz="1000" b="1" dirty="0"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400" b="1" dirty="0">
                <a:solidFill>
                  <a:srgbClr val="00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Забезпечити ефективну наступність у вихованні, навчанні та розвитку як між групами різного віку, так і між ЗДО і школою.</a:t>
            </a:r>
            <a:endParaRPr lang="ru-RU" sz="1000" b="1" dirty="0"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400" b="1" dirty="0">
                <a:solidFill>
                  <a:srgbClr val="00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Забезпечити  дієвість інклюзивної  моделі освіти як системи освітніх послуг відповідно до потреб дітей. </a:t>
            </a:r>
            <a:endParaRPr lang="ru-RU" sz="1000" b="1" dirty="0"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400" b="1" dirty="0">
                <a:solidFill>
                  <a:srgbClr val="00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Налагодити партнерські відносини між персоналом, батьками та представниками громадських організацій.</a:t>
            </a:r>
            <a:endParaRPr lang="ru-RU" sz="1000" b="1" dirty="0"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sz="1400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954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37107" y="228919"/>
            <a:ext cx="6096000" cy="6997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uk-UA" sz="1400" b="1" spc="-5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ІНФОРМАЦІНО-АНАЛІТИЧНА ДОВІДКА ПРО ДІЯЛЬНІСТЬ ЗАКЛАДУ ДОШКІЛЬНОЇ ОСВІТИ «РОСИНКА»</a:t>
            </a:r>
            <a:endParaRPr lang="ru-RU" sz="1000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715" y="1130408"/>
            <a:ext cx="9056451" cy="527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842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729897325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4007796" y="202601"/>
            <a:ext cx="4880711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uk-UA" sz="2400" b="1" dirty="0">
                <a:solidFill>
                  <a:srgbClr val="9F835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НАПОВНЮВАНІСТЬ ГРУП</a:t>
            </a:r>
            <a:endParaRPr lang="ru-RU" sz="2400" dirty="0">
              <a:solidFill>
                <a:srgbClr val="9F8351">
                  <a:lumMod val="50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942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312" y="1016153"/>
            <a:ext cx="6517189" cy="29385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015" y="2743825"/>
            <a:ext cx="5444200" cy="352989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081546" y="258820"/>
            <a:ext cx="50600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DE7E18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uk-UA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9F8351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КАДРОВЕ ЗАБЕЗПЕЧЕННЯ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62445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66983" y="794328"/>
            <a:ext cx="1028007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ctr">
              <a:lnSpc>
                <a:spcPct val="150000"/>
              </a:lnSpc>
              <a:spcAft>
                <a:spcPts val="0"/>
              </a:spcAft>
            </a:pPr>
            <a:r>
              <a:rPr lang="uk-UA" sz="2400" b="1" spc="-5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МІСІЯ ЗАКЛАДУ ДОШКІЛЬНОЇ ОСВІТИ «РОСИНКА»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800" b="1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Безпечні і комфортні </a:t>
            </a:r>
            <a:r>
              <a:rPr lang="uk-UA" sz="2800" b="1" spc="-5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умови </a:t>
            </a:r>
            <a:r>
              <a:rPr lang="uk-UA" sz="2800" b="1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-запорука реалізації дитиною свого природного потенціалу (фізичного, психологічного, соціального, творчого), та удосконалення професійної майстерності, розвитку творчої ініціативи педагогів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7462" y="3718561"/>
            <a:ext cx="3344092" cy="29057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2811" y="3331232"/>
            <a:ext cx="3565501" cy="32930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884" y="3164208"/>
            <a:ext cx="4214950" cy="349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34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51709" y="489527"/>
            <a:ext cx="8599055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ctr">
              <a:spcAft>
                <a:spcPts val="0"/>
              </a:spcAft>
            </a:pPr>
            <a:r>
              <a:rPr lang="uk-UA" sz="2400" b="1" spc="-5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ВІЗІЯ ЗАКЛАДУ ДОШКІЛЬНОЇ ОСВІТИ «РОСИНКА»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450215" algn="ctr">
              <a:spcAft>
                <a:spcPts val="0"/>
              </a:spcAft>
            </a:pPr>
            <a:r>
              <a:rPr lang="uk-UA" sz="2400" b="1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Заклад дошкільної освіти –заклад здорових, щасливих дітей з </a:t>
            </a:r>
            <a:r>
              <a:rPr lang="uk-UA" sz="2400" b="1" spc="-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інтелектуально</a:t>
            </a:r>
            <a:r>
              <a:rPr lang="uk-UA" sz="2400" b="1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-емоційним освітнім простором та командою творчих професіональних педагогів.</a:t>
            </a:r>
            <a:endParaRPr lang="ru-RU" sz="24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50000"/>
              </a:lnSpc>
              <a:spcAft>
                <a:spcPts val="0"/>
              </a:spcAft>
            </a:pPr>
            <a:r>
              <a:rPr lang="uk-UA" sz="1400" b="1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endParaRPr lang="ru-RU" sz="1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461" y="2882535"/>
            <a:ext cx="4197532" cy="33615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7426" y="2229393"/>
            <a:ext cx="3483430" cy="38491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411" y="2090056"/>
            <a:ext cx="3705532" cy="434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33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51346" y="460115"/>
            <a:ext cx="8312727" cy="5955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ctr">
              <a:lnSpc>
                <a:spcPct val="150000"/>
              </a:lnSpc>
              <a:spcAft>
                <a:spcPts val="0"/>
              </a:spcAft>
            </a:pPr>
            <a:r>
              <a:rPr lang="uk-UA" sz="2400" b="1" spc="-5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ЦІННОСТІ ЗДО «РОСИНКА»</a:t>
            </a:r>
            <a:endParaRPr lang="ru-RU" sz="2400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ctr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2400" b="1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Патріотизм, національна свідомість</a:t>
            </a:r>
            <a:endParaRPr lang="ru-RU" sz="24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ctr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2400" b="1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Дружба, партнерство</a:t>
            </a:r>
            <a:endParaRPr lang="ru-RU" sz="24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ctr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2400" b="1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Турбота про себе, про інших людей про суспільство</a:t>
            </a:r>
            <a:endParaRPr lang="ru-RU" sz="24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ctr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2400" b="1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Духовність </a:t>
            </a:r>
            <a:r>
              <a:rPr lang="uk-UA" sz="2400" b="1" spc="-5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та </a:t>
            </a:r>
            <a:r>
              <a:rPr lang="uk-UA" sz="2400" b="1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культура</a:t>
            </a:r>
            <a:endParaRPr lang="ru-RU" sz="24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ctr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2400" b="1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Висока моральність</a:t>
            </a:r>
            <a:endParaRPr lang="ru-RU" sz="24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ctr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2400" b="1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Здоров’я, здоровий спосіб життя</a:t>
            </a:r>
            <a:endParaRPr lang="ru-RU" sz="24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ctr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2400" b="1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Повага до особистості дитини й дорослого</a:t>
            </a:r>
            <a:endParaRPr lang="ru-RU" sz="24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ctr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2400" b="1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Довіра, взаємодопомога</a:t>
            </a:r>
            <a:endParaRPr lang="ru-RU" sz="24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ctr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2400" b="1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Професійність, безперервний розвиток педагогів</a:t>
            </a:r>
            <a:endParaRPr lang="ru-RU" sz="24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180340" algn="ctr">
              <a:lnSpc>
                <a:spcPct val="150000"/>
              </a:lnSpc>
              <a:spcAft>
                <a:spcPts val="0"/>
              </a:spcAft>
            </a:pPr>
            <a:r>
              <a:rPr lang="uk-UA" sz="1400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486" y="2601830"/>
            <a:ext cx="3196046" cy="319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855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8255" y="321355"/>
            <a:ext cx="808181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ctr">
              <a:lnSpc>
                <a:spcPct val="150000"/>
              </a:lnSpc>
              <a:spcAft>
                <a:spcPts val="0"/>
              </a:spcAft>
            </a:pPr>
            <a:r>
              <a:rPr lang="uk-UA" sz="2400" b="1" spc="-5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ПРИНЦИПИ ЗДО «РОСИНКА»</a:t>
            </a:r>
            <a:endParaRPr lang="ru-RU" sz="2400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2400" b="1" spc="-5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Єдність навчання, виховання та розвитку</a:t>
            </a:r>
            <a:endParaRPr lang="ru-RU" sz="2400" b="1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2400" b="1" spc="-5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Взаємодія </a:t>
            </a:r>
            <a:r>
              <a:rPr lang="uk-UA" sz="2400" b="1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вихованців, педагогів, батьків</a:t>
            </a:r>
            <a:endParaRPr lang="ru-RU" sz="24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2400" b="1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Демократизм</a:t>
            </a:r>
            <a:endParaRPr lang="ru-RU" sz="24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2400" b="1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Розвиток талантів і творчих здібностей</a:t>
            </a:r>
            <a:endParaRPr lang="ru-RU" sz="24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2400" b="1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Гуманізм, пріоритетність загальнолюдських духовних цінностей</a:t>
            </a:r>
            <a:endParaRPr lang="ru-RU" sz="24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2400" b="1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Прозорість і публічність прийняття та виконання управлінських рішень.</a:t>
            </a:r>
            <a:endParaRPr lang="ru-RU" sz="2400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6320" y="321355"/>
            <a:ext cx="3082835" cy="28215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0425055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194</TotalTime>
  <Words>1089</Words>
  <Application>Microsoft Office PowerPoint</Application>
  <PresentationFormat>Широкоэкранный</PresentationFormat>
  <Paragraphs>170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Arial</vt:lpstr>
      <vt:lpstr>Arial Black</vt:lpstr>
      <vt:lpstr>Calibri</vt:lpstr>
      <vt:lpstr>Century Gothic</vt:lpstr>
      <vt:lpstr>Symbol</vt:lpstr>
      <vt:lpstr>Times New Roman</vt:lpstr>
      <vt:lpstr>Verdana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pc</dc:creator>
  <cp:lastModifiedBy>pc</cp:lastModifiedBy>
  <cp:revision>26</cp:revision>
  <dcterms:created xsi:type="dcterms:W3CDTF">2021-06-09T10:43:39Z</dcterms:created>
  <dcterms:modified xsi:type="dcterms:W3CDTF">2021-06-15T06:05:46Z</dcterms:modified>
</cp:coreProperties>
</file>