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5"/>
  </p:notesMasterIdLst>
  <p:sldIdLst>
    <p:sldId id="256" r:id="rId2"/>
    <p:sldId id="316" r:id="rId3"/>
    <p:sldId id="304" r:id="rId4"/>
    <p:sldId id="280" r:id="rId5"/>
    <p:sldId id="281" r:id="rId6"/>
    <p:sldId id="287" r:id="rId7"/>
    <p:sldId id="289" r:id="rId8"/>
    <p:sldId id="267" r:id="rId9"/>
    <p:sldId id="278" r:id="rId10"/>
    <p:sldId id="266" r:id="rId11"/>
    <p:sldId id="323" r:id="rId12"/>
    <p:sldId id="268" r:id="rId13"/>
    <p:sldId id="290" r:id="rId14"/>
    <p:sldId id="291" r:id="rId15"/>
    <p:sldId id="303" r:id="rId16"/>
    <p:sldId id="305" r:id="rId17"/>
    <p:sldId id="306" r:id="rId18"/>
    <p:sldId id="310" r:id="rId19"/>
    <p:sldId id="311" r:id="rId20"/>
    <p:sldId id="317" r:id="rId21"/>
    <p:sldId id="269" r:id="rId22"/>
    <p:sldId id="318" r:id="rId23"/>
    <p:sldId id="276" r:id="rId24"/>
    <p:sldId id="320" r:id="rId25"/>
    <p:sldId id="321" r:id="rId26"/>
    <p:sldId id="309" r:id="rId27"/>
    <p:sldId id="314" r:id="rId28"/>
    <p:sldId id="300" r:id="rId29"/>
    <p:sldId id="315" r:id="rId30"/>
    <p:sldId id="273" r:id="rId31"/>
    <p:sldId id="313" r:id="rId32"/>
    <p:sldId id="319" r:id="rId33"/>
    <p:sldId id="272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7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14471" autoAdjust="0"/>
    <p:restoredTop sz="80995" autoAdjust="0"/>
  </p:normalViewPr>
  <p:slideViewPr>
    <p:cSldViewPr>
      <p:cViewPr varScale="1">
        <p:scale>
          <a:sx n="67" d="100"/>
          <a:sy n="67" d="100"/>
        </p:scale>
        <p:origin x="-124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290A954-0EF6-4866-B566-4A4020ACF412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573A0B-7A7E-4949-B646-43D5E00EF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AF4CA-637E-4724-B50C-22375D720889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7D1DB-C00F-416A-80B3-4E246F62F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02BFE-6D2E-4EFF-84C4-F44D5E1E6337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241CE-9F06-4BB4-A6BB-73C78EBC70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A11A2-F5A6-44B3-A0EC-7B59F15A3F59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C64C9-F173-4E63-A959-D17863C518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48F0C-664C-4574-A8B0-2D58993D8888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2D106-0130-4F17-9027-FA80AD1B55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079E6-A140-4894-B5F0-F60349373186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16A3-09DA-49C8-98D7-76B973B4B4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21715-00A5-4C84-AFD4-1B13AEEB685F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E47BD-2F68-4738-8690-80432BE4C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CD8E9-D62C-4115-B55A-486FC5B3B755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A70EB-73F3-481A-9FDD-22262F1052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FF008-A260-4308-A1B5-22F30003358E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413EE-B839-4C25-947A-FD219A672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9F76E-593C-4F22-A9EE-17C5BDB82B39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D8CE6-DCC3-494B-83DC-ACCB9B630E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1C763-6886-434D-8132-FC7C14C8A8C6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782BF-46FA-47B6-B9C1-3291B4655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93FBD-1281-4F53-B224-204C9BAB6923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C676-3F8E-4605-B18D-4B1910001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6BCF2CC-BB44-4CFA-BB05-9F9D24CC2F5F}" type="datetimeFigureOut">
              <a:rPr lang="ru-RU"/>
              <a:pPr>
                <a:defRPr/>
              </a:pPr>
              <a:t>03.07.2023</a:t>
            </a:fld>
            <a:endParaRPr lang="ru-RU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5240484-F7F5-4845-B97D-F45DDB00F6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jpe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http://i.i.ua/photo/images/pic/3/0/3973903_72d3b8da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i.i.ua/photo/images/pic/3/0/3973903_72d3b8da.jpg" TargetMode="External"/><Relationship Id="rId11" Type="http://schemas.openxmlformats.org/officeDocument/2006/relationships/image" Target="../media/image41.jpeg"/><Relationship Id="rId5" Type="http://schemas.openxmlformats.org/officeDocument/2006/relationships/image" Target="../media/image29.jpeg"/><Relationship Id="rId10" Type="http://schemas.openxmlformats.org/officeDocument/2006/relationships/image" Target="../media/image40.jpeg"/><Relationship Id="rId4" Type="http://schemas.openxmlformats.org/officeDocument/2006/relationships/image" Target="../media/image36.pn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10" Type="http://schemas.openxmlformats.org/officeDocument/2006/relationships/image" Target="../media/image48.jpe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8.jpeg"/><Relationship Id="rId7" Type="http://schemas.openxmlformats.org/officeDocument/2006/relationships/image" Target="../media/image5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gif"/><Relationship Id="rId9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250950" y="3910013"/>
            <a:ext cx="6642100" cy="1712912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endParaRPr lang="ru-RU">
              <a:solidFill>
                <a:srgbClr val="898989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0" y="-117475"/>
            <a:ext cx="9144000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86000" y="1628775"/>
            <a:ext cx="53816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n w="11430"/>
                <a:solidFill>
                  <a:srgbClr val="86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endParaRPr lang="ru-RU" b="1" dirty="0">
              <a:ln w="11430"/>
              <a:solidFill>
                <a:srgbClr val="86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2032000" y="10001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3327400" y="1863725"/>
            <a:ext cx="5727145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Звіт в</a:t>
            </a:r>
            <a:r>
              <a:rPr lang="uk-UA" sz="2400" b="1" dirty="0" smtClean="0">
                <a:solidFill>
                  <a:schemeClr val="bg1"/>
                </a:solidFill>
              </a:rPr>
              <a:t>. о. завідувача </a:t>
            </a:r>
            <a:r>
              <a:rPr lang="uk-UA" sz="2400" b="1" dirty="0" err="1">
                <a:solidFill>
                  <a:schemeClr val="bg1"/>
                </a:solidFill>
              </a:rPr>
              <a:t>Нанківського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 закладу дошкільної освіти</a:t>
            </a:r>
            <a:endParaRPr lang="uk-UA" sz="2400" b="1" dirty="0">
              <a:solidFill>
                <a:schemeClr val="bg1"/>
              </a:solidFill>
            </a:endParaRPr>
          </a:p>
          <a:p>
            <a:r>
              <a:rPr lang="uk-UA" sz="2400" b="1" dirty="0">
                <a:solidFill>
                  <a:schemeClr val="bg1"/>
                </a:solidFill>
              </a:rPr>
              <a:t>перед колективом та громадськістю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5703888" y="4313238"/>
            <a:ext cx="2741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chemeClr val="bg1"/>
                </a:solidFill>
              </a:rPr>
              <a:t>Шутко Ганни Олексіївни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4344" name="AutoShape 10"/>
          <p:cNvSpPr>
            <a:spLocks noChangeArrowheads="1"/>
          </p:cNvSpPr>
          <p:nvPr/>
        </p:nvSpPr>
        <p:spPr bwMode="auto">
          <a:xfrm>
            <a:off x="1547813" y="3141663"/>
            <a:ext cx="3384550" cy="2159000"/>
          </a:xfrm>
          <a:prstGeom prst="flowChartInternalStorag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345" name="Picture 9" descr="DSC010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3" y="3500438"/>
            <a:ext cx="2787668" cy="1728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" descr="1023164bbe86dfbe4b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1023164bbe86dfbe4b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4213" y="444500"/>
            <a:ext cx="4319587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Якісний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склад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педпрацівників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000" b="1" i="1" dirty="0">
                <a:solidFill>
                  <a:schemeClr val="bg1"/>
                </a:solidFill>
              </a:rPr>
              <a:t>За </a:t>
            </a:r>
            <a:r>
              <a:rPr lang="ru-RU" sz="2000" b="1" i="1" dirty="0" err="1">
                <a:solidFill>
                  <a:schemeClr val="bg1"/>
                </a:solidFill>
              </a:rPr>
              <a:t>освітою</a:t>
            </a:r>
            <a:r>
              <a:rPr lang="ru-RU" sz="2000" b="1" i="1" dirty="0">
                <a:solidFill>
                  <a:schemeClr val="bg1"/>
                </a:solidFill>
              </a:rPr>
              <a:t>: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000" dirty="0" err="1">
                <a:solidFill>
                  <a:schemeClr val="bg1"/>
                </a:solidFill>
              </a:rPr>
              <a:t>Всього</a:t>
            </a:r>
            <a:r>
              <a:rPr lang="ru-RU" sz="2000" dirty="0">
                <a:solidFill>
                  <a:schemeClr val="bg1"/>
                </a:solidFill>
              </a:rPr>
              <a:t> – </a:t>
            </a:r>
            <a:r>
              <a:rPr lang="ru-RU" sz="2000" dirty="0" smtClean="0">
                <a:solidFill>
                  <a:schemeClr val="bg1"/>
                </a:solidFill>
              </a:rPr>
              <a:t>5</a:t>
            </a:r>
            <a:r>
              <a:rPr lang="uk-UA" sz="2000" dirty="0" smtClean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чол.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000" dirty="0" err="1">
                <a:solidFill>
                  <a:schemeClr val="bg1"/>
                </a:solidFill>
              </a:rPr>
              <a:t>Повна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вища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освіта</a:t>
            </a:r>
            <a:r>
              <a:rPr lang="ru-RU" sz="2000" dirty="0">
                <a:solidFill>
                  <a:schemeClr val="bg1"/>
                </a:solidFill>
              </a:rPr>
              <a:t> – </a:t>
            </a:r>
            <a:r>
              <a:rPr lang="ru-RU" sz="2000" dirty="0" smtClean="0">
                <a:solidFill>
                  <a:schemeClr val="bg1"/>
                </a:solidFill>
              </a:rPr>
              <a:t>3 </a:t>
            </a:r>
            <a:r>
              <a:rPr lang="ru-RU" sz="2000" dirty="0" err="1">
                <a:solidFill>
                  <a:schemeClr val="bg1"/>
                </a:solidFill>
              </a:rPr>
              <a:t>чол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2000" dirty="0">
                <a:solidFill>
                  <a:schemeClr val="bg1"/>
                </a:solidFill>
              </a:rPr>
              <a:t>Середня спеціальна - </a:t>
            </a:r>
            <a:r>
              <a:rPr lang="uk-UA" sz="2000" dirty="0" smtClean="0">
                <a:solidFill>
                  <a:schemeClr val="bg1"/>
                </a:solidFill>
              </a:rPr>
              <a:t>2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7280275" y="5462588"/>
          <a:ext cx="331788" cy="166687"/>
        </p:xfrm>
        <a:graphic>
          <a:graphicData uri="http://schemas.openxmlformats.org/presentationml/2006/ole">
            <p:oleObj spid="_x0000_s21509" name="Диаграмма" r:id="rId4" imgW="400052" imgH="200021" progId="MSGraph.Chart.8">
              <p:embed followColorScheme="full"/>
            </p:oleObj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786190"/>
            <a:ext cx="305901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9"/>
          <p:cNvSpPr txBox="1">
            <a:spLocks noChangeArrowheads="1"/>
          </p:cNvSpPr>
          <p:nvPr/>
        </p:nvSpPr>
        <p:spPr bwMode="auto">
          <a:xfrm>
            <a:off x="4071934" y="0"/>
            <a:ext cx="1778793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chemeClr val="folHlink"/>
                </a:solidFill>
              </a:rPr>
              <a:t>Навчально-виховний процес у </a:t>
            </a:r>
          </a:p>
          <a:p>
            <a:r>
              <a:rPr lang="uk-UA" sz="2400" b="1" dirty="0">
                <a:solidFill>
                  <a:schemeClr val="folHlink"/>
                </a:solidFill>
              </a:rPr>
              <a:t>дошкільному закладі забезпечують </a:t>
            </a:r>
          </a:p>
          <a:p>
            <a:r>
              <a:rPr lang="uk-UA" sz="2400" b="1" dirty="0" smtClean="0">
                <a:solidFill>
                  <a:schemeClr val="folHlink"/>
                </a:solidFill>
              </a:rPr>
              <a:t>16 </a:t>
            </a:r>
            <a:r>
              <a:rPr lang="uk-UA" sz="2400" b="1" dirty="0">
                <a:solidFill>
                  <a:schemeClr val="folHlink"/>
                </a:solidFill>
              </a:rPr>
              <a:t>працівники, з них </a:t>
            </a:r>
          </a:p>
          <a:p>
            <a:r>
              <a:rPr lang="uk-UA" sz="2400" b="1" dirty="0">
                <a:solidFill>
                  <a:schemeClr val="folHlink"/>
                </a:solidFill>
              </a:rPr>
              <a:t>1- медсестра,</a:t>
            </a:r>
          </a:p>
          <a:p>
            <a:r>
              <a:rPr lang="uk-UA" sz="2400" b="1" dirty="0">
                <a:solidFill>
                  <a:schemeClr val="folHlink"/>
                </a:solidFill>
              </a:rPr>
              <a:t>3</a:t>
            </a:r>
            <a:r>
              <a:rPr lang="uk-UA" sz="2400" b="1" dirty="0" smtClean="0">
                <a:solidFill>
                  <a:schemeClr val="folHlink"/>
                </a:solidFill>
              </a:rPr>
              <a:t>- </a:t>
            </a:r>
            <a:r>
              <a:rPr lang="uk-UA" sz="2400" b="1" dirty="0" err="1" smtClean="0">
                <a:solidFill>
                  <a:schemeClr val="folHlink"/>
                </a:solidFill>
              </a:rPr>
              <a:t>виховател</a:t>
            </a:r>
            <a:endParaRPr lang="uk-UA" sz="2400" b="1" dirty="0" smtClean="0">
              <a:solidFill>
                <a:schemeClr val="folHlink"/>
              </a:solidFill>
            </a:endParaRPr>
          </a:p>
          <a:p>
            <a:r>
              <a:rPr lang="uk-UA" sz="2400" b="1" dirty="0" smtClean="0">
                <a:solidFill>
                  <a:schemeClr val="folHlink"/>
                </a:solidFill>
              </a:rPr>
              <a:t>1- психолог,</a:t>
            </a:r>
            <a:endParaRPr lang="uk-UA" sz="2400" b="1" dirty="0">
              <a:solidFill>
                <a:schemeClr val="folHlink"/>
              </a:solidFill>
            </a:endParaRPr>
          </a:p>
          <a:p>
            <a:r>
              <a:rPr lang="uk-UA" sz="2400" b="1" dirty="0" smtClean="0">
                <a:solidFill>
                  <a:schemeClr val="folHlink"/>
                </a:solidFill>
              </a:rPr>
              <a:t>11 </a:t>
            </a:r>
            <a:r>
              <a:rPr lang="uk-UA" sz="2400" b="1" dirty="0">
                <a:solidFill>
                  <a:schemeClr val="folHlink"/>
                </a:solidFill>
              </a:rPr>
              <a:t>- техпрацівників</a:t>
            </a:r>
            <a:endParaRPr lang="ru-RU" sz="2400" b="1" dirty="0">
              <a:solidFill>
                <a:schemeClr val="folHlink"/>
              </a:solidFill>
            </a:endParaRPr>
          </a:p>
        </p:txBody>
      </p:sp>
      <p:sp>
        <p:nvSpPr>
          <p:cNvPr id="22530" name="Rectangle 10"/>
          <p:cNvSpPr>
            <a:spLocks noChangeArrowheads="1"/>
          </p:cNvSpPr>
          <p:nvPr/>
        </p:nvSpPr>
        <p:spPr bwMode="auto">
          <a:xfrm>
            <a:off x="3856038" y="1358900"/>
            <a:ext cx="69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 b="1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uk-UA" sz="2400" b="1">
              <a:solidFill>
                <a:schemeClr val="bg1"/>
              </a:solidFill>
            </a:endParaRPr>
          </a:p>
        </p:txBody>
      </p:sp>
      <p:sp>
        <p:nvSpPr>
          <p:cNvPr id="22531" name="Text Box 12"/>
          <p:cNvSpPr txBox="1">
            <a:spLocks noChangeArrowheads="1"/>
          </p:cNvSpPr>
          <p:nvPr/>
        </p:nvSpPr>
        <p:spPr bwMode="auto">
          <a:xfrm>
            <a:off x="2051050" y="188913"/>
            <a:ext cx="4176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hlink"/>
                </a:solidFill>
              </a:rPr>
              <a:t>Кадрове забезпечення</a:t>
            </a:r>
          </a:p>
        </p:txBody>
      </p:sp>
      <p:sp>
        <p:nvSpPr>
          <p:cNvPr id="22532" name="AutoShape 13"/>
          <p:cNvSpPr>
            <a:spLocks noChangeArrowheads="1"/>
          </p:cNvSpPr>
          <p:nvPr/>
        </p:nvSpPr>
        <p:spPr bwMode="auto">
          <a:xfrm>
            <a:off x="6516688" y="3143248"/>
            <a:ext cx="2627312" cy="4170368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3" name="AutoShape 14"/>
          <p:cNvSpPr>
            <a:spLocks noChangeArrowheads="1"/>
          </p:cNvSpPr>
          <p:nvPr/>
        </p:nvSpPr>
        <p:spPr bwMode="auto">
          <a:xfrm>
            <a:off x="571472" y="500042"/>
            <a:ext cx="2270156" cy="2997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4" name="AutoShape 15"/>
          <p:cNvSpPr>
            <a:spLocks noChangeArrowheads="1"/>
          </p:cNvSpPr>
          <p:nvPr/>
        </p:nvSpPr>
        <p:spPr bwMode="auto">
          <a:xfrm>
            <a:off x="3500430" y="2643182"/>
            <a:ext cx="3000375" cy="4214818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2536" name="Picture 4" descr="E:\2014\літо 2014\DSC083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2938" y="13073063"/>
            <a:ext cx="5467350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4" descr="E:\2014\літо 2014\DSC083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8838" y="13288963"/>
            <a:ext cx="5467350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AutoShape 20"/>
          <p:cNvSpPr>
            <a:spLocks noChangeArrowheads="1"/>
          </p:cNvSpPr>
          <p:nvPr/>
        </p:nvSpPr>
        <p:spPr bwMode="auto">
          <a:xfrm>
            <a:off x="571472" y="3857628"/>
            <a:ext cx="2663825" cy="2492375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2540" name="Picture 21" descr="Lenovo_A1000_IMG_20160523_1104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6300" y="-8915400"/>
            <a:ext cx="18002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22" descr="Lenovo_A1000_IMG_20160523_110452"/>
          <p:cNvPicPr>
            <a:picLocks noChangeAspect="1" noChangeArrowheads="1"/>
          </p:cNvPicPr>
          <p:nvPr/>
        </p:nvPicPr>
        <p:blipFill>
          <a:blip r:embed="rId4" cstate="print"/>
          <a:srcRect l="9721" t="7291"/>
          <a:stretch>
            <a:fillRect/>
          </a:stretch>
        </p:blipFill>
        <p:spPr bwMode="auto">
          <a:xfrm>
            <a:off x="-2886075" y="-7115175"/>
            <a:ext cx="18002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20170613_0942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142984"/>
            <a:ext cx="17859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60" y="3571876"/>
            <a:ext cx="214314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501787" y="2571744"/>
            <a:ext cx="378621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3214686"/>
            <a:ext cx="264320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80988" y="0"/>
            <a:ext cx="305901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333388" y="152400"/>
            <a:ext cx="305901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34" y="3786190"/>
            <a:ext cx="305901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394825" cy="71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539750" y="59055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512763" y="665163"/>
            <a:ext cx="405923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Calibri" pitchFamily="34" charset="0"/>
              </a:rPr>
              <a:t>За результатами </a:t>
            </a:r>
            <a:r>
              <a:rPr lang="ru-RU" b="1" i="1" dirty="0" err="1">
                <a:solidFill>
                  <a:schemeClr val="bg1"/>
                </a:solidFill>
                <a:latin typeface="Calibri" pitchFamily="34" charset="0"/>
              </a:rPr>
              <a:t>атестації</a:t>
            </a:r>
            <a:r>
              <a:rPr lang="ru-RU" b="1" i="1" dirty="0">
                <a:solidFill>
                  <a:schemeClr val="bg1"/>
                </a:solidFill>
                <a:latin typeface="Calibri" pitchFamily="34" charset="0"/>
              </a:rPr>
              <a:t>: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ru-RU" dirty="0" err="1">
                <a:solidFill>
                  <a:schemeClr val="bg1"/>
                </a:solidFill>
                <a:latin typeface="Calibri" pitchFamily="34" charset="0"/>
              </a:rPr>
              <a:t>Всього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 – 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5 </a:t>
            </a:r>
            <a:r>
              <a:rPr lang="ru-RU" dirty="0" err="1" smtClean="0">
                <a:solidFill>
                  <a:schemeClr val="bg1"/>
                </a:solidFill>
                <a:latin typeface="Calibri" pitchFamily="34" charset="0"/>
              </a:rPr>
              <a:t>педагогів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11-й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</a:rPr>
              <a:t>тарифний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</a:rPr>
              <a:t>розряд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</a:rPr>
              <a:t>відповідність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</a:rPr>
              <a:t>посаді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 яку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</a:rPr>
              <a:t>обіймають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 – 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прсвоєноІІ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категорію</a:t>
            </a:r>
            <a:r>
              <a:rPr lang="ru-RU" dirty="0" smtClean="0">
                <a:solidFill>
                  <a:schemeClr val="bg1"/>
                </a:solidFill>
              </a:rPr>
              <a:t>- 2 </a:t>
            </a:r>
            <a:r>
              <a:rPr lang="ru-RU" dirty="0" err="1" smtClean="0">
                <a:solidFill>
                  <a:schemeClr val="bg1"/>
                </a:solidFill>
              </a:rPr>
              <a:t>педпрацівн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кам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Присвоєно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категорію</a:t>
            </a:r>
            <a:r>
              <a:rPr lang="ru-RU" dirty="0" smtClean="0">
                <a:solidFill>
                  <a:schemeClr val="bg1"/>
                </a:solidFill>
              </a:rPr>
              <a:t> – 1 </a:t>
            </a:r>
            <a:r>
              <a:rPr lang="ru-RU" dirty="0" err="1" smtClean="0">
                <a:solidFill>
                  <a:schemeClr val="bg1"/>
                </a:solidFill>
              </a:rPr>
              <a:t>педпрацівнику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5343525" y="758825"/>
            <a:ext cx="30331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Протягом </a:t>
            </a:r>
            <a:r>
              <a:rPr lang="uk-UA" sz="2000" dirty="0" smtClean="0">
                <a:solidFill>
                  <a:schemeClr val="bg1"/>
                </a:solidFill>
              </a:rPr>
              <a:t>2022-2023н.р</a:t>
            </a:r>
            <a:r>
              <a:rPr lang="uk-UA" sz="2000" dirty="0">
                <a:solidFill>
                  <a:schemeClr val="bg1"/>
                </a:solidFill>
              </a:rPr>
              <a:t>.</a:t>
            </a:r>
          </a:p>
          <a:p>
            <a:r>
              <a:rPr lang="uk-UA" sz="2000" dirty="0">
                <a:solidFill>
                  <a:schemeClr val="bg1"/>
                </a:solidFill>
              </a:rPr>
              <a:t> не атестувався ніхто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519113" y="3571876"/>
            <a:ext cx="888095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Адміністрація створює оптимальні умови для постійного </a:t>
            </a:r>
          </a:p>
          <a:p>
            <a:r>
              <a:rPr lang="uk-UA" sz="2400" dirty="0">
                <a:solidFill>
                  <a:schemeClr val="bg1"/>
                </a:solidFill>
              </a:rPr>
              <a:t>професійного зростання педагогів з урахуванням</a:t>
            </a:r>
          </a:p>
          <a:p>
            <a:r>
              <a:rPr lang="uk-UA" sz="2400" dirty="0">
                <a:solidFill>
                  <a:schemeClr val="bg1"/>
                </a:solidFill>
              </a:rPr>
              <a:t> індивідуальних можливостях кожного.</a:t>
            </a:r>
          </a:p>
          <a:p>
            <a:r>
              <a:rPr lang="uk-UA" sz="2400" dirty="0">
                <a:solidFill>
                  <a:schemeClr val="bg1"/>
                </a:solidFill>
              </a:rPr>
              <a:t>Станом на червень </a:t>
            </a:r>
            <a:r>
              <a:rPr lang="uk-UA" sz="2400" dirty="0" smtClean="0">
                <a:solidFill>
                  <a:schemeClr val="bg1"/>
                </a:solidFill>
              </a:rPr>
              <a:t>2023року </a:t>
            </a:r>
            <a:r>
              <a:rPr lang="uk-UA" sz="2400" dirty="0">
                <a:solidFill>
                  <a:schemeClr val="bg1"/>
                </a:solidFill>
              </a:rPr>
              <a:t>у закладі </a:t>
            </a:r>
            <a:r>
              <a:rPr lang="uk-UA" sz="2400" dirty="0" smtClean="0">
                <a:solidFill>
                  <a:schemeClr val="bg1"/>
                </a:solidFill>
              </a:rPr>
              <a:t>є </a:t>
            </a:r>
            <a:r>
              <a:rPr lang="uk-UA" sz="2400" dirty="0" err="1" smtClean="0">
                <a:solidFill>
                  <a:schemeClr val="bg1"/>
                </a:solidFill>
              </a:rPr>
              <a:t>вакансійне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Місце на музичного керівника, на час соціальної відпустки .</a:t>
            </a:r>
            <a:endParaRPr lang="uk-UA" sz="2400" dirty="0">
              <a:solidFill>
                <a:schemeClr val="bg1"/>
              </a:solidFill>
            </a:endParaRPr>
          </a:p>
          <a:p>
            <a:r>
              <a:rPr lang="uk-UA" sz="2400" dirty="0">
                <a:solidFill>
                  <a:schemeClr val="bg1"/>
                </a:solidFill>
              </a:rPr>
              <a:t>   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468313" y="395288"/>
            <a:ext cx="3671887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Calibri" pitchFamily="34" charset="0"/>
              </a:rPr>
              <a:t>За </a:t>
            </a:r>
            <a:r>
              <a:rPr lang="ru-RU" b="1" i="1" dirty="0" err="1">
                <a:solidFill>
                  <a:schemeClr val="bg1"/>
                </a:solidFill>
                <a:latin typeface="Calibri" pitchFamily="34" charset="0"/>
              </a:rPr>
              <a:t>педагогічним</a:t>
            </a:r>
            <a:r>
              <a:rPr lang="ru-RU" b="1" i="1" dirty="0">
                <a:solidFill>
                  <a:schemeClr val="bg1"/>
                </a:solidFill>
                <a:latin typeface="Calibri" pitchFamily="34" charset="0"/>
              </a:rPr>
              <a:t> стажем: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До 20 </a:t>
            </a:r>
            <a:r>
              <a:rPr lang="ru-RU" dirty="0" err="1" smtClean="0">
                <a:solidFill>
                  <a:schemeClr val="bg1"/>
                </a:solidFill>
                <a:latin typeface="Calibri" pitchFamily="34" charset="0"/>
              </a:rPr>
              <a:t>років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 - 2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ru-RU" dirty="0" err="1" smtClean="0">
                <a:solidFill>
                  <a:schemeClr val="bg1"/>
                </a:solidFill>
                <a:latin typeface="Calibri" pitchFamily="34" charset="0"/>
              </a:rPr>
              <a:t>Від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 20 до  47 </a:t>
            </a:r>
            <a:r>
              <a:rPr lang="ru-RU" dirty="0" err="1" smtClean="0">
                <a:solidFill>
                  <a:schemeClr val="bg1"/>
                </a:solidFill>
                <a:latin typeface="Calibri" pitchFamily="34" charset="0"/>
              </a:rPr>
              <a:t>років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uk-UA" dirty="0" smtClean="0">
                <a:solidFill>
                  <a:schemeClr val="bg1"/>
                </a:solidFill>
                <a:latin typeface="Calibri" pitchFamily="34" charset="0"/>
              </a:rPr>
              <a:t> особа.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  <a:p>
            <a:endParaRPr lang="ru-RU" dirty="0">
              <a:solidFill>
                <a:schemeClr val="bg1"/>
              </a:solidFill>
              <a:latin typeface="Calibri" pitchFamily="34" charset="0"/>
            </a:endParaRPr>
          </a:p>
          <a:p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" name="Picture 19" descr="Картинки по запросу рамки для оформлення фотографый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5000628" y="2571744"/>
            <a:ext cx="351632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Картинки по запросу рамки для оформлення фотографый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 rot="20655932">
            <a:off x="827461" y="1968434"/>
            <a:ext cx="3454131" cy="328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20160504_1124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20213">
            <a:off x="1005677" y="2405746"/>
            <a:ext cx="2902213" cy="268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2786058"/>
            <a:ext cx="250032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100013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Прямоугольник 2"/>
          <p:cNvSpPr>
            <a:spLocks noChangeArrowheads="1"/>
          </p:cNvSpPr>
          <p:nvPr/>
        </p:nvSpPr>
        <p:spPr bwMode="auto">
          <a:xfrm>
            <a:off x="323850" y="620713"/>
            <a:ext cx="36004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i="1" dirty="0">
                <a:latin typeface="Calibri" pitchFamily="34" charset="0"/>
              </a:rPr>
              <a:t>За віком:</a:t>
            </a:r>
            <a:endParaRPr lang="ru-RU" dirty="0">
              <a:latin typeface="Calibri" pitchFamily="34" charset="0"/>
            </a:endParaRPr>
          </a:p>
          <a:p>
            <a:r>
              <a:rPr lang="uk-UA" dirty="0">
                <a:latin typeface="Calibri" pitchFamily="34" charset="0"/>
              </a:rPr>
              <a:t>Всього – 35</a:t>
            </a:r>
            <a:endParaRPr lang="ru-RU" dirty="0">
              <a:latin typeface="Calibri" pitchFamily="34" charset="0"/>
            </a:endParaRPr>
          </a:p>
          <a:p>
            <a:r>
              <a:rPr lang="uk-UA" dirty="0">
                <a:latin typeface="Calibri" pitchFamily="34" charset="0"/>
              </a:rPr>
              <a:t>До 20 років –  -</a:t>
            </a:r>
            <a:endParaRPr lang="ru-RU" dirty="0">
              <a:latin typeface="Calibri" pitchFamily="34" charset="0"/>
            </a:endParaRPr>
          </a:p>
          <a:p>
            <a:r>
              <a:rPr lang="uk-UA" dirty="0">
                <a:latin typeface="Calibri" pitchFamily="34" charset="0"/>
              </a:rPr>
              <a:t>20-30 років – -</a:t>
            </a:r>
            <a:endParaRPr lang="ru-RU" dirty="0">
              <a:latin typeface="Calibri" pitchFamily="34" charset="0"/>
            </a:endParaRPr>
          </a:p>
          <a:p>
            <a:r>
              <a:rPr lang="uk-UA" dirty="0">
                <a:latin typeface="Calibri" pitchFamily="34" charset="0"/>
              </a:rPr>
              <a:t>30-40 років – 17 чол.</a:t>
            </a:r>
            <a:endParaRPr lang="ru-RU" dirty="0">
              <a:latin typeface="Calibri" pitchFamily="34" charset="0"/>
            </a:endParaRPr>
          </a:p>
          <a:p>
            <a:r>
              <a:rPr lang="uk-UA" dirty="0">
                <a:latin typeface="Calibri" pitchFamily="34" charset="0"/>
              </a:rPr>
              <a:t>40-50 років – 12 чол.</a:t>
            </a:r>
            <a:endParaRPr lang="ru-RU" dirty="0">
              <a:latin typeface="Calibri" pitchFamily="34" charset="0"/>
            </a:endParaRPr>
          </a:p>
          <a:p>
            <a:r>
              <a:rPr lang="uk-UA" dirty="0">
                <a:latin typeface="Calibri" pitchFamily="34" charset="0"/>
              </a:rPr>
              <a:t>50 і більше – 6 чол.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27651" name="Text Box 12"/>
          <p:cNvSpPr txBox="1">
            <a:spLocks noChangeArrowheads="1"/>
          </p:cNvSpPr>
          <p:nvPr/>
        </p:nvSpPr>
        <p:spPr bwMode="auto">
          <a:xfrm>
            <a:off x="1527175" y="207963"/>
            <a:ext cx="4168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chemeClr val="bg1"/>
                </a:solidFill>
              </a:rPr>
              <a:t>Пріоритетні напрямки діяльності ДНЗ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7652" name="Text Box 13"/>
          <p:cNvSpPr txBox="1">
            <a:spLocks noChangeArrowheads="1"/>
          </p:cNvSpPr>
          <p:nvPr/>
        </p:nvSpPr>
        <p:spPr bwMode="auto">
          <a:xfrm>
            <a:off x="663575" y="784225"/>
            <a:ext cx="841375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uk-UA" dirty="0">
                <a:solidFill>
                  <a:schemeClr val="bg1"/>
                </a:solidFill>
              </a:rPr>
              <a:t>Наша установа з гуманітарним  спрямуванням освітньої діяльності.</a:t>
            </a:r>
          </a:p>
          <a:p>
            <a:pPr marL="342900" indent="-342900"/>
            <a:r>
              <a:rPr lang="uk-UA" i="1" dirty="0">
                <a:solidFill>
                  <a:schemeClr val="bg1"/>
                </a:solidFill>
              </a:rPr>
              <a:t>Забезпечує</a:t>
            </a:r>
            <a:r>
              <a:rPr lang="uk-UA" dirty="0">
                <a:solidFill>
                  <a:schemeClr val="bg1"/>
                </a:solidFill>
              </a:rPr>
              <a:t>: інтеграцію суспільного і родинного виховання, формування </a:t>
            </a:r>
          </a:p>
          <a:p>
            <a:pPr marL="342900" indent="-342900"/>
            <a:r>
              <a:rPr lang="uk-UA" dirty="0">
                <a:solidFill>
                  <a:schemeClr val="bg1"/>
                </a:solidFill>
              </a:rPr>
              <a:t>соціальної компетентності інноваційної особливості. Розвиток творчого </a:t>
            </a:r>
          </a:p>
          <a:p>
            <a:pPr marL="342900" indent="-342900"/>
            <a:r>
              <a:rPr lang="uk-UA" dirty="0">
                <a:solidFill>
                  <a:schemeClr val="bg1"/>
                </a:solidFill>
              </a:rPr>
              <a:t>п</a:t>
            </a:r>
            <a:r>
              <a:rPr lang="uk-UA" dirty="0" smtClean="0">
                <a:solidFill>
                  <a:schemeClr val="bg1"/>
                </a:solidFill>
              </a:rPr>
              <a:t>отенціалу </a:t>
            </a:r>
            <a:r>
              <a:rPr lang="uk-UA" dirty="0">
                <a:solidFill>
                  <a:schemeClr val="bg1"/>
                </a:solidFill>
              </a:rPr>
              <a:t>та гармонію особистісного зростання дітей дошкільного віку.</a:t>
            </a:r>
          </a:p>
          <a:p>
            <a:pPr marL="342900" indent="-342900"/>
            <a:r>
              <a:rPr lang="uk-UA" i="1" dirty="0">
                <a:solidFill>
                  <a:schemeClr val="bg1"/>
                </a:solidFill>
              </a:rPr>
              <a:t>Здійснює:</a:t>
            </a:r>
            <a:r>
              <a:rPr lang="uk-UA" dirty="0">
                <a:solidFill>
                  <a:schemeClr val="bg1"/>
                </a:solidFill>
              </a:rPr>
              <a:t> впровадження інноваційних освітніх технологій.</a:t>
            </a:r>
          </a:p>
          <a:p>
            <a:pPr marL="342900" indent="-342900"/>
            <a:r>
              <a:rPr lang="uk-UA" b="1" dirty="0">
                <a:solidFill>
                  <a:schemeClr val="bg1"/>
                </a:solidFill>
              </a:rPr>
              <a:t>Інноваційна діяльність: </a:t>
            </a:r>
            <a:r>
              <a:rPr lang="uk-UA" dirty="0">
                <a:solidFill>
                  <a:schemeClr val="bg1"/>
                </a:solidFill>
              </a:rPr>
              <a:t>продовження впровадження в </a:t>
            </a:r>
            <a:r>
              <a:rPr lang="uk-UA" dirty="0" err="1">
                <a:solidFill>
                  <a:schemeClr val="bg1"/>
                </a:solidFill>
              </a:rPr>
              <a:t>освітньо-</a:t>
            </a:r>
            <a:endParaRPr lang="uk-UA" dirty="0">
              <a:solidFill>
                <a:schemeClr val="bg1"/>
              </a:solidFill>
            </a:endParaRPr>
          </a:p>
          <a:p>
            <a:pPr marL="342900" indent="-342900"/>
            <a:r>
              <a:rPr lang="uk-UA" dirty="0">
                <a:solidFill>
                  <a:schemeClr val="bg1"/>
                </a:solidFill>
              </a:rPr>
              <a:t>виховний процес дошкільного навчального закладу Базового компоненту </a:t>
            </a:r>
          </a:p>
          <a:p>
            <a:pPr marL="342900" indent="-342900"/>
            <a:r>
              <a:rPr lang="uk-UA" dirty="0">
                <a:solidFill>
                  <a:schemeClr val="bg1"/>
                </a:solidFill>
              </a:rPr>
              <a:t>дошкільної освіти (нова редакція) та розвитку дитини дошкільного віку </a:t>
            </a:r>
          </a:p>
          <a:p>
            <a:pPr marL="342900" indent="-342900"/>
            <a:r>
              <a:rPr lang="uk-UA" dirty="0" err="1">
                <a:solidFill>
                  <a:schemeClr val="bg1"/>
                </a:solidFill>
              </a:rPr>
              <a:t>“Українське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дошкілля”</a:t>
            </a:r>
            <a:endParaRPr lang="uk-UA" dirty="0">
              <a:solidFill>
                <a:schemeClr val="bg1"/>
              </a:solidFill>
            </a:endParaRPr>
          </a:p>
          <a:p>
            <a:pPr marL="342900" indent="-342900"/>
            <a:r>
              <a:rPr lang="uk-UA" b="1" dirty="0">
                <a:solidFill>
                  <a:schemeClr val="bg1"/>
                </a:solidFill>
              </a:rPr>
              <a:t>Основна проблема освітнього процесу в </a:t>
            </a:r>
            <a:r>
              <a:rPr lang="uk-UA" b="1" dirty="0" smtClean="0">
                <a:solidFill>
                  <a:schemeClr val="bg1"/>
                </a:solidFill>
              </a:rPr>
              <a:t>ЗДО:</a:t>
            </a:r>
            <a:endParaRPr lang="uk-UA" b="1" dirty="0">
              <a:solidFill>
                <a:schemeClr val="bg1"/>
              </a:solidFill>
            </a:endParaRPr>
          </a:p>
          <a:p>
            <a:pPr marL="342900" indent="-342900"/>
            <a:r>
              <a:rPr lang="uk-UA" dirty="0">
                <a:solidFill>
                  <a:schemeClr val="bg1"/>
                </a:solidFill>
              </a:rPr>
              <a:t>Забезпечення гармонійного розвитку дитини</a:t>
            </a:r>
          </a:p>
          <a:p>
            <a:pPr marL="342900" indent="-342900"/>
            <a:r>
              <a:rPr lang="uk-UA" dirty="0">
                <a:solidFill>
                  <a:schemeClr val="bg1"/>
                </a:solidFill>
              </a:rPr>
              <a:t> відповідно до сучасних вимог Державного стандарту дошкільної освіти.</a:t>
            </a:r>
          </a:p>
          <a:p>
            <a:pPr marL="342900" indent="-342900"/>
            <a:r>
              <a:rPr lang="uk-UA" dirty="0">
                <a:solidFill>
                  <a:schemeClr val="bg1"/>
                </a:solidFill>
              </a:rPr>
              <a:t>У </a:t>
            </a:r>
            <a:r>
              <a:rPr lang="uk-UA" dirty="0" smtClean="0">
                <a:solidFill>
                  <a:schemeClr val="bg1"/>
                </a:solidFill>
              </a:rPr>
              <a:t>2022-2023 </a:t>
            </a:r>
            <a:r>
              <a:rPr lang="uk-UA" dirty="0" err="1">
                <a:solidFill>
                  <a:schemeClr val="bg1"/>
                </a:solidFill>
              </a:rPr>
              <a:t>н.р</a:t>
            </a:r>
            <a:r>
              <a:rPr lang="uk-UA" dirty="0">
                <a:solidFill>
                  <a:schemeClr val="bg1"/>
                </a:solidFill>
              </a:rPr>
              <a:t>. </a:t>
            </a:r>
            <a:r>
              <a:rPr lang="uk-UA" dirty="0" smtClean="0">
                <a:solidFill>
                  <a:schemeClr val="bg1"/>
                </a:solidFill>
              </a:rPr>
              <a:t>в ЗДО </a:t>
            </a:r>
            <a:r>
              <a:rPr lang="uk-UA" dirty="0">
                <a:solidFill>
                  <a:schemeClr val="bg1"/>
                </a:solidFill>
              </a:rPr>
              <a:t>вирішувалися такі ключові завдання:</a:t>
            </a:r>
          </a:p>
          <a:p>
            <a:pPr marL="342900" indent="-342900">
              <a:buFontTx/>
              <a:buChar char="•"/>
            </a:pPr>
            <a:r>
              <a:rPr lang="uk-UA" dirty="0">
                <a:solidFill>
                  <a:schemeClr val="bg1"/>
                </a:solidFill>
              </a:rPr>
              <a:t>Максимальне охоплення дітей дошкільною освітою та надання їм якісних </a:t>
            </a:r>
          </a:p>
          <a:p>
            <a:pPr marL="342900" indent="-342900"/>
            <a:r>
              <a:rPr lang="uk-UA" dirty="0">
                <a:solidFill>
                  <a:schemeClr val="bg1"/>
                </a:solidFill>
              </a:rPr>
              <a:t>освітніх послуг</a:t>
            </a:r>
          </a:p>
          <a:p>
            <a:pPr marL="342900" indent="-342900">
              <a:buFontTx/>
              <a:buChar char="•"/>
            </a:pPr>
            <a:r>
              <a:rPr lang="uk-UA" dirty="0">
                <a:solidFill>
                  <a:schemeClr val="bg1"/>
                </a:solidFill>
              </a:rPr>
              <a:t>Охорона життя і здоров*я дітей, актуалізація безпеки життєдіяльності.</a:t>
            </a:r>
          </a:p>
          <a:p>
            <a:pPr marL="342900" indent="-342900"/>
            <a:r>
              <a:rPr lang="uk-UA" b="1" dirty="0">
                <a:solidFill>
                  <a:schemeClr val="bg1"/>
                </a:solidFill>
              </a:rPr>
              <a:t>Завдання колективу на </a:t>
            </a:r>
            <a:r>
              <a:rPr lang="uk-UA" b="1" dirty="0" smtClean="0">
                <a:solidFill>
                  <a:schemeClr val="bg1"/>
                </a:solidFill>
              </a:rPr>
              <a:t>2022-2023 </a:t>
            </a:r>
            <a:r>
              <a:rPr lang="uk-UA" b="1" dirty="0" err="1">
                <a:solidFill>
                  <a:schemeClr val="bg1"/>
                </a:solidFill>
              </a:rPr>
              <a:t>н.р</a:t>
            </a:r>
            <a:r>
              <a:rPr lang="uk-UA" b="1" dirty="0">
                <a:solidFill>
                  <a:schemeClr val="bg1"/>
                </a:solidFill>
              </a:rPr>
              <a:t>. було таким:</a:t>
            </a:r>
            <a:endParaRPr lang="uk-UA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створення безпечних умов для формування всебічно розвиненої творчої</a:t>
            </a:r>
          </a:p>
          <a:p>
            <a:pPr marL="342900" indent="-342900"/>
            <a:r>
              <a:rPr lang="uk-UA" dirty="0">
                <a:solidFill>
                  <a:schemeClr val="bg1"/>
                </a:solidFill>
              </a:rPr>
              <a:t> особистості дитини;</a:t>
            </a:r>
          </a:p>
          <a:p>
            <a:pPr marL="342900" indent="-342900"/>
            <a:r>
              <a:rPr lang="uk-UA" dirty="0">
                <a:solidFill>
                  <a:schemeClr val="bg1"/>
                </a:solidFill>
              </a:rPr>
              <a:t>2. формування елементарної компетентності з питань безпеки дошкільного </a:t>
            </a:r>
          </a:p>
          <a:p>
            <a:pPr marL="342900" indent="-342900"/>
            <a:r>
              <a:rPr lang="uk-UA" dirty="0">
                <a:solidFill>
                  <a:schemeClr val="bg1"/>
                </a:solidFill>
              </a:rPr>
              <a:t>віку відповідно до вимог Базового компоненту дошкільної освіти;</a:t>
            </a:r>
          </a:p>
          <a:p>
            <a:pPr marL="342900" indent="-342900"/>
            <a:r>
              <a:rPr lang="uk-UA" dirty="0">
                <a:solidFill>
                  <a:schemeClr val="bg1"/>
                </a:solidFill>
              </a:rPr>
              <a:t>  </a:t>
            </a:r>
            <a:endParaRPr lang="uk-UA" b="1" dirty="0">
              <a:solidFill>
                <a:schemeClr val="bg1"/>
              </a:solidFill>
            </a:endParaRPr>
          </a:p>
          <a:p>
            <a:pPr marL="342900" indent="-342900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14480" y="214290"/>
            <a:ext cx="5786478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ln w="50800"/>
              <a:solidFill>
                <a:srgbClr val="86000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ln w="50800"/>
              <a:solidFill>
                <a:srgbClr val="86000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ln w="50800"/>
              <a:solidFill>
                <a:srgbClr val="86000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99320" y="1916832"/>
            <a:ext cx="5601638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ln w="50800"/>
              <a:solidFill>
                <a:srgbClr val="86000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ln w="50800"/>
              <a:solidFill>
                <a:srgbClr val="86000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50800"/>
              <a:solidFill>
                <a:srgbClr val="860000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5950" y="2424663"/>
            <a:ext cx="5786478" cy="163121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ln w="50800"/>
              <a:solidFill>
                <a:srgbClr val="86000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ln w="50800"/>
              <a:solidFill>
                <a:srgbClr val="86000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ln w="50800"/>
              <a:solidFill>
                <a:srgbClr val="86000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ln w="50800"/>
                <a:solidFill>
                  <a:srgbClr val="860000"/>
                </a:solidFill>
                <a:latin typeface="+mn-lt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50800"/>
              <a:solidFill>
                <a:srgbClr val="860000"/>
              </a:solidFill>
              <a:latin typeface="+mn-lt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447675" y="352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03213" y="65088"/>
            <a:ext cx="90519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chemeClr val="bg1"/>
                </a:solidFill>
              </a:rPr>
              <a:t>3. виховання основ безпечної поведінки  дітей в різних життєвих ситуаціях, а також</a:t>
            </a:r>
          </a:p>
          <a:p>
            <a:r>
              <a:rPr lang="uk-UA">
                <a:solidFill>
                  <a:schemeClr val="bg1"/>
                </a:solidFill>
              </a:rPr>
              <a:t>культури безпеки у дорослих, відповідного ставленні до життя і здоров*я дітей;</a:t>
            </a:r>
          </a:p>
          <a:p>
            <a:r>
              <a:rPr lang="uk-UA">
                <a:solidFill>
                  <a:schemeClr val="bg1"/>
                </a:solidFill>
              </a:rPr>
              <a:t>4. Підготовка дошкільників до реального життя, насичено різними подіями, </a:t>
            </a:r>
          </a:p>
          <a:p>
            <a:r>
              <a:rPr lang="uk-UA">
                <a:solidFill>
                  <a:schemeClr val="bg1"/>
                </a:solidFill>
              </a:rPr>
              <a:t>непередбачуваними ситуаціями тощо.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2627313" y="1143000"/>
            <a:ext cx="5938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solidFill>
                  <a:schemeClr val="bg2"/>
                </a:solidFill>
              </a:rPr>
              <a:t>Аналіз стану захворюваності дітей</a:t>
            </a:r>
            <a:endParaRPr lang="ru-RU" sz="2400">
              <a:solidFill>
                <a:schemeClr val="bg2"/>
              </a:solidFill>
            </a:endParaRPr>
          </a:p>
        </p:txBody>
      </p:sp>
      <p:graphicFrame>
        <p:nvGraphicFramePr>
          <p:cNvPr id="28728" name="Group 56"/>
          <p:cNvGraphicFramePr>
            <a:graphicFrameLocks noGrp="1"/>
          </p:cNvGraphicFramePr>
          <p:nvPr/>
        </p:nvGraphicFramePr>
        <p:xfrm>
          <a:off x="1524000" y="1571625"/>
          <a:ext cx="6096000" cy="5419728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</a:tblGrid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2020-2021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2021-2022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2022-2023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Всього дітей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Всього випадків захворюваності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ГРЗ, грип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Гострий бронхіт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Інфекційні захворювання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3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Ацетотестичний стан(легке отруєння)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Повітряна віспо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скарлатина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1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Стоматит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Зміщення гомілки лівого плеча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231775" y="182563"/>
            <a:ext cx="865531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У структурі захворюваності дітей дошкільного віку перше місце </a:t>
            </a:r>
          </a:p>
          <a:p>
            <a:r>
              <a:rPr lang="uk-UA" sz="2000" dirty="0">
                <a:solidFill>
                  <a:schemeClr val="bg1"/>
                </a:solidFill>
              </a:rPr>
              <a:t>посідають хвороби ГРЗ (гострих респіраторних захворювань) </a:t>
            </a:r>
          </a:p>
          <a:p>
            <a:r>
              <a:rPr lang="uk-UA" sz="2000" dirty="0">
                <a:solidFill>
                  <a:schemeClr val="bg1"/>
                </a:solidFill>
              </a:rPr>
              <a:t>За звітній період наявні : </a:t>
            </a:r>
            <a:r>
              <a:rPr lang="uk-UA" sz="2000" dirty="0" smtClean="0">
                <a:solidFill>
                  <a:schemeClr val="bg1"/>
                </a:solidFill>
              </a:rPr>
              <a:t>3- </a:t>
            </a:r>
            <a:r>
              <a:rPr lang="uk-UA" sz="2000" dirty="0">
                <a:solidFill>
                  <a:schemeClr val="bg1"/>
                </a:solidFill>
              </a:rPr>
              <a:t>гострий бронхіт, пропущено </a:t>
            </a:r>
            <a:r>
              <a:rPr lang="uk-UA" sz="2000" dirty="0" smtClean="0">
                <a:solidFill>
                  <a:schemeClr val="bg1"/>
                </a:solidFill>
              </a:rPr>
              <a:t>20 </a:t>
            </a:r>
            <a:r>
              <a:rPr lang="uk-UA" sz="2000" dirty="0">
                <a:solidFill>
                  <a:schemeClr val="bg1"/>
                </a:solidFill>
              </a:rPr>
              <a:t>днів;</a:t>
            </a:r>
          </a:p>
          <a:p>
            <a:r>
              <a:rPr lang="uk-UA" sz="2000" dirty="0" smtClean="0">
                <a:solidFill>
                  <a:schemeClr val="bg1"/>
                </a:solidFill>
              </a:rPr>
              <a:t>12 </a:t>
            </a:r>
            <a:r>
              <a:rPr lang="uk-UA" sz="2000" dirty="0">
                <a:solidFill>
                  <a:schemeClr val="bg1"/>
                </a:solidFill>
              </a:rPr>
              <a:t>випадків </a:t>
            </a:r>
            <a:r>
              <a:rPr lang="uk-UA" sz="2000" dirty="0" err="1">
                <a:solidFill>
                  <a:schemeClr val="bg1"/>
                </a:solidFill>
              </a:rPr>
              <a:t>грипу-</a:t>
            </a:r>
            <a:r>
              <a:rPr lang="uk-UA" sz="2000" dirty="0">
                <a:solidFill>
                  <a:schemeClr val="bg1"/>
                </a:solidFill>
              </a:rPr>
              <a:t> пропущено – </a:t>
            </a:r>
            <a:r>
              <a:rPr lang="uk-UA" sz="2000" dirty="0" smtClean="0">
                <a:solidFill>
                  <a:schemeClr val="bg1"/>
                </a:solidFill>
              </a:rPr>
              <a:t>135днів</a:t>
            </a:r>
            <a:endParaRPr lang="uk-UA" sz="2000" dirty="0">
              <a:solidFill>
                <a:schemeClr val="bg1"/>
              </a:solidFill>
            </a:endParaRPr>
          </a:p>
          <a:p>
            <a:r>
              <a:rPr lang="uk-UA" sz="2000" dirty="0">
                <a:solidFill>
                  <a:schemeClr val="bg1"/>
                </a:solidFill>
              </a:rPr>
              <a:t>Всі діти з нормальним фізичним розвитком.</a:t>
            </a:r>
          </a:p>
          <a:p>
            <a:r>
              <a:rPr lang="uk-UA" sz="2000" dirty="0">
                <a:solidFill>
                  <a:schemeClr val="bg1"/>
                </a:solidFill>
              </a:rPr>
              <a:t>По групах здоров*я розподіл проведено таким чином:</a:t>
            </a:r>
          </a:p>
          <a:p>
            <a:r>
              <a:rPr lang="uk-UA" sz="2000" dirty="0">
                <a:solidFill>
                  <a:schemeClr val="bg1"/>
                </a:solidFill>
              </a:rPr>
              <a:t>І група здоров*я – </a:t>
            </a:r>
            <a:r>
              <a:rPr lang="uk-UA" sz="2000" dirty="0" smtClean="0">
                <a:solidFill>
                  <a:schemeClr val="bg1"/>
                </a:solidFill>
              </a:rPr>
              <a:t>6 дітей</a:t>
            </a:r>
            <a:r>
              <a:rPr lang="uk-UA" sz="2000" dirty="0">
                <a:solidFill>
                  <a:schemeClr val="bg1"/>
                </a:solidFill>
              </a:rPr>
              <a:t>, </a:t>
            </a:r>
            <a:r>
              <a:rPr lang="uk-UA" sz="2000" dirty="0" smtClean="0">
                <a:solidFill>
                  <a:schemeClr val="bg1"/>
                </a:solidFill>
              </a:rPr>
              <a:t>то п то </a:t>
            </a:r>
            <a:r>
              <a:rPr lang="uk-UA" sz="2000" dirty="0">
                <a:solidFill>
                  <a:schemeClr val="bg1"/>
                </a:solidFill>
              </a:rPr>
              <a:t>діти здорові і практично не хворіють;</a:t>
            </a:r>
          </a:p>
          <a:p>
            <a:r>
              <a:rPr lang="uk-UA" sz="2000" dirty="0">
                <a:solidFill>
                  <a:schemeClr val="bg1"/>
                </a:solidFill>
              </a:rPr>
              <a:t>ІІ група здоров*я – </a:t>
            </a:r>
            <a:r>
              <a:rPr lang="uk-UA" sz="2000" dirty="0" smtClean="0">
                <a:solidFill>
                  <a:schemeClr val="bg1"/>
                </a:solidFill>
              </a:rPr>
              <a:t>20 </a:t>
            </a:r>
            <a:r>
              <a:rPr lang="uk-UA" sz="2000" dirty="0">
                <a:solidFill>
                  <a:schemeClr val="bg1"/>
                </a:solidFill>
              </a:rPr>
              <a:t>дітей, відносно здорові;</a:t>
            </a:r>
          </a:p>
          <a:p>
            <a:r>
              <a:rPr lang="uk-UA" sz="2000" dirty="0">
                <a:solidFill>
                  <a:schemeClr val="bg1"/>
                </a:solidFill>
              </a:rPr>
              <a:t>ІІІ група здоров*я – </a:t>
            </a:r>
            <a:r>
              <a:rPr lang="uk-UA" sz="2000" dirty="0" smtClean="0">
                <a:solidFill>
                  <a:schemeClr val="bg1"/>
                </a:solidFill>
              </a:rPr>
              <a:t>0 </a:t>
            </a:r>
            <a:r>
              <a:rPr lang="uk-UA" sz="2000" dirty="0">
                <a:solidFill>
                  <a:schemeClr val="bg1"/>
                </a:solidFill>
              </a:rPr>
              <a:t>дітей.</a:t>
            </a:r>
          </a:p>
          <a:p>
            <a:r>
              <a:rPr lang="uk-UA" sz="2000" dirty="0">
                <a:solidFill>
                  <a:schemeClr val="bg1"/>
                </a:solidFill>
              </a:rPr>
              <a:t>Серед загальної кількості дітей 97% становить відносно здорові діти, </a:t>
            </a:r>
          </a:p>
          <a:p>
            <a:r>
              <a:rPr lang="uk-UA" sz="2000" dirty="0">
                <a:solidFill>
                  <a:schemeClr val="bg1"/>
                </a:solidFill>
              </a:rPr>
              <a:t>з наявними </a:t>
            </a:r>
            <a:r>
              <a:rPr lang="uk-UA" sz="2000" dirty="0" err="1" smtClean="0">
                <a:solidFill>
                  <a:schemeClr val="bg1"/>
                </a:solidFill>
              </a:rPr>
              <a:t>патологіями</a:t>
            </a:r>
            <a:r>
              <a:rPr lang="uk-UA" sz="2000" dirty="0" smtClean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дітей в закладі немає.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9699" name="AutoShape 4"/>
          <p:cNvSpPr>
            <a:spLocks noChangeArrowheads="1"/>
          </p:cNvSpPr>
          <p:nvPr/>
        </p:nvSpPr>
        <p:spPr bwMode="auto">
          <a:xfrm rot="1470159">
            <a:off x="-149419" y="3540069"/>
            <a:ext cx="3690824" cy="3092353"/>
          </a:xfrm>
          <a:prstGeom prst="cloudCallout">
            <a:avLst>
              <a:gd name="adj1" fmla="val -8616"/>
              <a:gd name="adj2" fmla="val 5247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29700" name="AutoShape 5"/>
          <p:cNvSpPr>
            <a:spLocks noChangeArrowheads="1"/>
          </p:cNvSpPr>
          <p:nvPr/>
        </p:nvSpPr>
        <p:spPr bwMode="auto">
          <a:xfrm>
            <a:off x="7092950" y="3429000"/>
            <a:ext cx="2051050" cy="34290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45058" name="Picture 2" descr="20170615_113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6088">
            <a:off x="298650" y="4196699"/>
            <a:ext cx="2755467" cy="179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20170615_1123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4214818"/>
            <a:ext cx="1514505" cy="191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Выноска-облако 7"/>
          <p:cNvSpPr/>
          <p:nvPr/>
        </p:nvSpPr>
        <p:spPr>
          <a:xfrm>
            <a:off x="3143240" y="3714752"/>
            <a:ext cx="4071966" cy="29289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5060" name="Picture 4" descr="20170615_1126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165248"/>
            <a:ext cx="2928958" cy="191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1671638" y="207963"/>
            <a:ext cx="3754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Якість реалізації освітніх програм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376238" y="639763"/>
            <a:ext cx="898278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Для ефективного </a:t>
            </a:r>
            <a:r>
              <a:rPr lang="uk-UA" dirty="0" err="1">
                <a:solidFill>
                  <a:schemeClr val="bg1"/>
                </a:solidFill>
              </a:rPr>
              <a:t>розв</a:t>
            </a:r>
            <a:r>
              <a:rPr lang="uk-UA" dirty="0">
                <a:solidFill>
                  <a:schemeClr val="bg1"/>
                </a:solidFill>
              </a:rPr>
              <a:t>*</a:t>
            </a:r>
            <a:r>
              <a:rPr lang="uk-UA" dirty="0" err="1">
                <a:solidFill>
                  <a:schemeClr val="bg1"/>
                </a:solidFill>
              </a:rPr>
              <a:t>язання</a:t>
            </a:r>
            <a:r>
              <a:rPr lang="uk-UA" dirty="0">
                <a:solidFill>
                  <a:schemeClr val="bg1"/>
                </a:solidFill>
              </a:rPr>
              <a:t> проблем навчання та виховання дітей </a:t>
            </a:r>
          </a:p>
          <a:p>
            <a:r>
              <a:rPr lang="uk-UA" dirty="0">
                <a:solidFill>
                  <a:schemeClr val="bg1"/>
                </a:solidFill>
              </a:rPr>
              <a:t>педагоги перебувають у постійному пошуку, експериментують та впроваджують </a:t>
            </a:r>
          </a:p>
          <a:p>
            <a:r>
              <a:rPr lang="uk-UA" dirty="0">
                <a:solidFill>
                  <a:schemeClr val="bg1"/>
                </a:solidFill>
              </a:rPr>
              <a:t>сучасні програми та методики. Згідно наказів по дошкільному навчальному </a:t>
            </a:r>
          </a:p>
          <a:p>
            <a:r>
              <a:rPr lang="uk-UA" dirty="0">
                <a:solidFill>
                  <a:schemeClr val="bg1"/>
                </a:solidFill>
              </a:rPr>
              <a:t> закладі та з метою створення ефективної системи управління якістю освіти</a:t>
            </a:r>
          </a:p>
          <a:p>
            <a:r>
              <a:rPr lang="uk-UA" dirty="0">
                <a:solidFill>
                  <a:schemeClr val="bg1"/>
                </a:solidFill>
              </a:rPr>
              <a:t> в </a:t>
            </a:r>
            <a:r>
              <a:rPr lang="uk-UA" dirty="0" smtClean="0">
                <a:solidFill>
                  <a:schemeClr val="bg1"/>
                </a:solidFill>
              </a:rPr>
              <a:t>ЗДО проводиться </a:t>
            </a:r>
            <a:r>
              <a:rPr lang="uk-UA" dirty="0">
                <a:solidFill>
                  <a:schemeClr val="bg1"/>
                </a:solidFill>
              </a:rPr>
              <a:t>моніторингове вивчення рівня знань, умінь, навичок дітей </a:t>
            </a:r>
          </a:p>
          <a:p>
            <a:r>
              <a:rPr lang="uk-UA" dirty="0">
                <a:solidFill>
                  <a:schemeClr val="bg1"/>
                </a:solidFill>
              </a:rPr>
              <a:t>усіх груп.</a:t>
            </a:r>
          </a:p>
          <a:p>
            <a:r>
              <a:rPr lang="uk-UA" dirty="0">
                <a:solidFill>
                  <a:schemeClr val="bg1"/>
                </a:solidFill>
              </a:rPr>
              <a:t>У </a:t>
            </a:r>
            <a:r>
              <a:rPr lang="uk-UA" dirty="0" smtClean="0">
                <a:solidFill>
                  <a:schemeClr val="bg1"/>
                </a:solidFill>
              </a:rPr>
              <a:t>2022 - 2023 </a:t>
            </a:r>
            <a:r>
              <a:rPr lang="uk-UA" dirty="0" err="1">
                <a:solidFill>
                  <a:schemeClr val="bg1"/>
                </a:solidFill>
              </a:rPr>
              <a:t>н.р</a:t>
            </a:r>
            <a:r>
              <a:rPr lang="uk-UA" dirty="0">
                <a:solidFill>
                  <a:schemeClr val="bg1"/>
                </a:solidFill>
              </a:rPr>
              <a:t>. педагоги закладу працюють за </a:t>
            </a:r>
            <a:r>
              <a:rPr lang="uk-UA" dirty="0" smtClean="0">
                <a:solidFill>
                  <a:schemeClr val="bg1"/>
                </a:solidFill>
              </a:rPr>
              <a:t>такою  програмою: </a:t>
            </a:r>
            <a:endParaRPr lang="uk-UA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 програма розвитку дітей </a:t>
            </a:r>
            <a:r>
              <a:rPr lang="uk-UA" dirty="0" err="1">
                <a:solidFill>
                  <a:schemeClr val="bg1"/>
                </a:solidFill>
              </a:rPr>
              <a:t>“Українське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дошкілля”</a:t>
            </a:r>
            <a:r>
              <a:rPr lang="uk-UA" dirty="0">
                <a:solidFill>
                  <a:schemeClr val="bg1"/>
                </a:solidFill>
              </a:rPr>
              <a:t>. Вся навчально-виховна робота </a:t>
            </a:r>
          </a:p>
          <a:p>
            <a:r>
              <a:rPr lang="uk-UA" dirty="0">
                <a:solidFill>
                  <a:schemeClr val="bg1"/>
                </a:solidFill>
              </a:rPr>
              <a:t>з дітьми планується і проводиться відповідно до вимог Базового компонента </a:t>
            </a:r>
          </a:p>
          <a:p>
            <a:r>
              <a:rPr lang="uk-UA" dirty="0">
                <a:solidFill>
                  <a:schemeClr val="bg1"/>
                </a:solidFill>
              </a:rPr>
              <a:t>дошкільної освіти .</a:t>
            </a:r>
          </a:p>
          <a:p>
            <a:endParaRPr lang="uk-UA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У всіх групах створене доцільне розвивальне середовище з відповідними </a:t>
            </a:r>
          </a:p>
          <a:p>
            <a:r>
              <a:rPr lang="uk-UA" dirty="0">
                <a:solidFill>
                  <a:schemeClr val="bg1"/>
                </a:solidFill>
              </a:rPr>
              <a:t>осередками для проведення організаційної та самостійної діяльності дошкільнят, </a:t>
            </a:r>
          </a:p>
          <a:p>
            <a:r>
              <a:rPr lang="uk-UA" dirty="0">
                <a:solidFill>
                  <a:schemeClr val="bg1"/>
                </a:solidFill>
              </a:rPr>
              <a:t>яке забезпечує різні види їх активності. Педагоги намагаються дотримуватися </a:t>
            </a:r>
          </a:p>
          <a:p>
            <a:r>
              <a:rPr lang="uk-UA" dirty="0">
                <a:solidFill>
                  <a:schemeClr val="bg1"/>
                </a:solidFill>
              </a:rPr>
              <a:t>принципів вільної діяльності своїх вихованців.</a:t>
            </a:r>
          </a:p>
          <a:p>
            <a:r>
              <a:rPr lang="uk-UA" dirty="0">
                <a:solidFill>
                  <a:schemeClr val="bg1"/>
                </a:solidFill>
              </a:rPr>
              <a:t>  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Прямоугольник 2"/>
          <p:cNvSpPr>
            <a:spLocks noChangeArrowheads="1"/>
          </p:cNvSpPr>
          <p:nvPr/>
        </p:nvSpPr>
        <p:spPr bwMode="auto">
          <a:xfrm>
            <a:off x="285750" y="357188"/>
            <a:ext cx="8286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i="1" dirty="0">
                <a:solidFill>
                  <a:srgbClr val="860000"/>
                </a:solidFill>
                <a:latin typeface="Arial Black" pitchFamily="34" charset="0"/>
              </a:rPr>
              <a:t>Організація  навчально-виховного процесу забезпечує належний рівень фізичного, інтелектуального, естетичного розвитку</a:t>
            </a:r>
            <a:endParaRPr lang="en-US" i="1" dirty="0">
              <a:solidFill>
                <a:srgbClr val="86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500174"/>
            <a:ext cx="814393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Пріоритетним напрямком роботи залишається турбота про фізичний розвиток дітей, зміцнення та укріплення здоров'я. 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1748" name="Picture 1" descr="I:\малюнки 2\medi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428875"/>
            <a:ext cx="1357312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D:\перевірити\малюнки 2\квіти\0_a977f_15e12f9f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4652963"/>
            <a:ext cx="5049837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 descr="Картинки по запросу рамки для оформлення фотографый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 rot="15753611">
            <a:off x="6184900" y="2032000"/>
            <a:ext cx="2159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2" descr="20170612_11533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98988">
            <a:off x="6156325" y="2570163"/>
            <a:ext cx="2214563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3" descr="Картинки по запросу рамки для оформлення фотогрыфый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958832">
            <a:off x="6276212" y="4480441"/>
            <a:ext cx="2479911" cy="226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3" name="Picture 19" descr="Картинки по запросу рамки для оформлення фотографый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 rot="-4874637">
            <a:off x="2611612" y="1876649"/>
            <a:ext cx="2300493" cy="324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20170613_09432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52159">
            <a:off x="6583760" y="4756039"/>
            <a:ext cx="1857870" cy="17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20170609_114434 - копия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8542">
            <a:off x="2415152" y="2640147"/>
            <a:ext cx="2677732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1" name="Picture 17" descr="Картинки по запросу рамки для оформлення фотогрыфый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942672">
            <a:off x="1052380" y="4465554"/>
            <a:ext cx="2363079" cy="217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20170613_09424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540644">
            <a:off x="1291230" y="4718890"/>
            <a:ext cx="1943233" cy="170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0034" y="285728"/>
            <a:ext cx="8358246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На належному рівні здійснюється підготовка до навчання дітей в школі. Моніторинг дітей шестирічного віку показав, що старші дошкільники підготовлені  до школи. Вони мають адекватну самооцінку, сформовану інтелектуальну, емоційно-вольову сферу.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643050"/>
            <a:ext cx="8286808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*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Високий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 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рівень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мовленнєвого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розвитку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має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- 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58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%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дітей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,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дотатнього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- 38 %,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середнього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– 0.3%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дітей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Високий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рівень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художньо-естетичного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розвитку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мають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-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45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%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дітей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,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достатннього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- 51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%,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середнього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– 0.3%;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високий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рівень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пізнавального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розвитку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мають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-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61%,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достатнього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- 35  %,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середнього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– 0.3%;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високий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рівень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фізичного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розвику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мають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-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70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%,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достатнього-22%,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середнього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– 12%;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а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трудова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та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ігрова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діяльність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: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високого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рівня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- 83%,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дотатнього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- 17%,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середнього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– 0%.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Цього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року в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старшій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групі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працювали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вихователі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: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Гапеєв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М.М...та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Довбака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М.А..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Щотижня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згідно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графіка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вини проводили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заняття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з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грамоти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та математики. Вони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інтегруються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з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інштми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видами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діяльності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Моніторинг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контрольованих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вмінь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показав,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що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- 51%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дітей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мають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хороший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рівень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розвитку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,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достатній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рівень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- 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38%,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середнього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-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11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+mn-lt"/>
              </a:rPr>
              <a:t>%.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uk-UA" dirty="0" smtClean="0">
                <a:solidFill>
                  <a:schemeClr val="folHlink"/>
                </a:solidFill>
              </a:rPr>
              <a:t>Звіт зроблений на підставі наказу Міністерства освіти і науки України від 23.03.2005року №175, та </a:t>
            </a:r>
            <a:r>
              <a:rPr lang="uk-UA" dirty="0" err="1" smtClean="0">
                <a:solidFill>
                  <a:schemeClr val="folHlink"/>
                </a:solidFill>
              </a:rPr>
              <a:t>“Положення</a:t>
            </a:r>
            <a:r>
              <a:rPr lang="uk-UA" dirty="0" smtClean="0">
                <a:solidFill>
                  <a:schemeClr val="folHlink"/>
                </a:solidFill>
              </a:rPr>
              <a:t> про порядок звітування керівників дошкільних, загальноосвітніх та професійно-технічних навчальних закладів перед колективом та </a:t>
            </a:r>
            <a:r>
              <a:rPr lang="uk-UA" dirty="0" err="1" smtClean="0">
                <a:solidFill>
                  <a:schemeClr val="folHlink"/>
                </a:solidFill>
              </a:rPr>
              <a:t>громадськістю”</a:t>
            </a:r>
            <a:r>
              <a:rPr lang="uk-UA" dirty="0" smtClean="0">
                <a:solidFill>
                  <a:schemeClr val="folHlink"/>
                </a:solidFill>
              </a:rPr>
              <a:t>.</a:t>
            </a:r>
            <a:endParaRPr lang="ru-RU" dirty="0" smtClean="0">
              <a:solidFill>
                <a:schemeClr val="folHlink"/>
              </a:solidFill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992813" y="1865313"/>
            <a:ext cx="184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  <a:p>
            <a:endParaRPr lang="uk-UA"/>
          </a:p>
          <a:p>
            <a:endParaRPr lang="ru-RU"/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671638" y="36655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214313" y="500063"/>
            <a:ext cx="8715375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 b="1" dirty="0" smtClean="0">
                <a:solidFill>
                  <a:srgbClr val="FF0000"/>
                </a:solidFill>
              </a:rPr>
              <a:t>Діти </a:t>
            </a:r>
            <a:r>
              <a:rPr lang="uk-UA" sz="1400" b="1" dirty="0">
                <a:solidFill>
                  <a:srgbClr val="FF0000"/>
                </a:solidFill>
              </a:rPr>
              <a:t>раннього віку</a:t>
            </a:r>
            <a:r>
              <a:rPr lang="uk-UA" sz="14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uk-UA" sz="1400" dirty="0" smtClean="0">
                <a:solidFill>
                  <a:srgbClr val="FFFF00"/>
                </a:solidFill>
              </a:rPr>
              <a:t>Високий рівень мовленнєвого розвитку – 28%, достатнього рівня – 44%,  середнього розвитку – 28%</a:t>
            </a:r>
            <a:endParaRPr lang="uk-UA" sz="1400" dirty="0">
              <a:solidFill>
                <a:srgbClr val="FFFF00"/>
              </a:solidFill>
            </a:endParaRPr>
          </a:p>
          <a:p>
            <a:pPr>
              <a:buFont typeface="Arial" charset="0"/>
              <a:buChar char="•"/>
            </a:pPr>
            <a:r>
              <a:rPr lang="uk-UA" sz="1400" dirty="0">
                <a:solidFill>
                  <a:srgbClr val="FFFF00"/>
                </a:solidFill>
              </a:rPr>
              <a:t>Високий рівень пізнавального розвитку мають -  </a:t>
            </a:r>
            <a:r>
              <a:rPr lang="uk-UA" sz="1400" dirty="0" smtClean="0">
                <a:solidFill>
                  <a:srgbClr val="FFFF00"/>
                </a:solidFill>
              </a:rPr>
              <a:t>28%, </a:t>
            </a:r>
            <a:r>
              <a:rPr lang="uk-UA" sz="1400" dirty="0">
                <a:solidFill>
                  <a:srgbClr val="FFFF00"/>
                </a:solidFill>
              </a:rPr>
              <a:t>середнього -  </a:t>
            </a:r>
            <a:r>
              <a:rPr lang="uk-UA" sz="1400" dirty="0" smtClean="0">
                <a:solidFill>
                  <a:srgbClr val="FFFF00"/>
                </a:solidFill>
              </a:rPr>
              <a:t>32%, </a:t>
            </a:r>
            <a:r>
              <a:rPr lang="uk-UA" sz="1400" dirty="0">
                <a:solidFill>
                  <a:srgbClr val="FFFF00"/>
                </a:solidFill>
              </a:rPr>
              <a:t>достатнього - </a:t>
            </a:r>
            <a:r>
              <a:rPr lang="uk-UA" sz="1400" dirty="0" smtClean="0">
                <a:solidFill>
                  <a:srgbClr val="FFFF00"/>
                </a:solidFill>
              </a:rPr>
              <a:t>40 </a:t>
            </a:r>
            <a:r>
              <a:rPr lang="uk-UA" sz="1400" dirty="0">
                <a:solidFill>
                  <a:srgbClr val="FFFF00"/>
                </a:solidFill>
              </a:rPr>
              <a:t>%;</a:t>
            </a:r>
          </a:p>
          <a:p>
            <a:pPr>
              <a:buFont typeface="Arial" charset="0"/>
              <a:buChar char="•"/>
            </a:pPr>
            <a:r>
              <a:rPr lang="uk-UA" sz="1400" dirty="0">
                <a:solidFill>
                  <a:srgbClr val="FFFF00"/>
                </a:solidFill>
              </a:rPr>
              <a:t> художньо-естетичний розвиток мають -   високого рівня -  </a:t>
            </a:r>
            <a:r>
              <a:rPr lang="uk-UA" sz="1400" dirty="0" smtClean="0">
                <a:solidFill>
                  <a:srgbClr val="FFFF00"/>
                </a:solidFill>
              </a:rPr>
              <a:t>32%, </a:t>
            </a:r>
            <a:r>
              <a:rPr lang="uk-UA" sz="1400" dirty="0">
                <a:solidFill>
                  <a:srgbClr val="FFFF00"/>
                </a:solidFill>
              </a:rPr>
              <a:t>середнього -  </a:t>
            </a:r>
            <a:r>
              <a:rPr lang="uk-UA" sz="1400" dirty="0" smtClean="0">
                <a:solidFill>
                  <a:srgbClr val="FFFF00"/>
                </a:solidFill>
              </a:rPr>
              <a:t>28%, </a:t>
            </a:r>
            <a:r>
              <a:rPr lang="uk-UA" sz="1400" dirty="0">
                <a:solidFill>
                  <a:srgbClr val="FFFF00"/>
                </a:solidFill>
              </a:rPr>
              <a:t>достатнього -  </a:t>
            </a:r>
            <a:r>
              <a:rPr lang="uk-UA" sz="1400" dirty="0" smtClean="0">
                <a:solidFill>
                  <a:srgbClr val="FFFF00"/>
                </a:solidFill>
              </a:rPr>
              <a:t>40 </a:t>
            </a:r>
            <a:r>
              <a:rPr lang="uk-UA" sz="1400" dirty="0">
                <a:solidFill>
                  <a:srgbClr val="FFFF00"/>
                </a:solidFill>
              </a:rPr>
              <a:t>%</a:t>
            </a:r>
          </a:p>
          <a:p>
            <a:r>
              <a:rPr lang="uk-UA" sz="1400" dirty="0">
                <a:solidFill>
                  <a:srgbClr val="FFFF00"/>
                </a:solidFill>
              </a:rPr>
              <a:t> Педагогічні працівники закладу проводять широку роз*</a:t>
            </a:r>
            <a:r>
              <a:rPr lang="uk-UA" sz="1400" dirty="0" err="1">
                <a:solidFill>
                  <a:srgbClr val="FFFF00"/>
                </a:solidFill>
              </a:rPr>
              <a:t>яснювальну</a:t>
            </a:r>
            <a:r>
              <a:rPr lang="uk-UA" sz="1400" dirty="0">
                <a:solidFill>
                  <a:srgbClr val="FFFF00"/>
                </a:solidFill>
              </a:rPr>
              <a:t> роботу серед населення села про важливості дошкільної освіти у підготовці дітей до навчання в школі.</a:t>
            </a:r>
          </a:p>
          <a:p>
            <a:r>
              <a:rPr lang="uk-UA" sz="1400" dirty="0" smtClean="0">
                <a:solidFill>
                  <a:srgbClr val="FFFF00"/>
                </a:solidFill>
              </a:rPr>
              <a:t>У </a:t>
            </a:r>
            <a:r>
              <a:rPr lang="uk-UA" sz="1400" dirty="0" err="1" smtClean="0">
                <a:solidFill>
                  <a:srgbClr val="FFFF00"/>
                </a:solidFill>
              </a:rPr>
              <a:t>зв</a:t>
            </a:r>
            <a:r>
              <a:rPr lang="uk-UA" sz="1400" dirty="0" smtClean="0">
                <a:solidFill>
                  <a:srgbClr val="FFFF00"/>
                </a:solidFill>
              </a:rPr>
              <a:t>*</a:t>
            </a:r>
            <a:r>
              <a:rPr lang="uk-UA" sz="1400" dirty="0" err="1" smtClean="0">
                <a:solidFill>
                  <a:srgbClr val="FFFF00"/>
                </a:solidFill>
              </a:rPr>
              <a:t>язку</a:t>
            </a:r>
            <a:r>
              <a:rPr lang="uk-UA" sz="1400" dirty="0" smtClean="0">
                <a:solidFill>
                  <a:srgbClr val="FFFF00"/>
                </a:solidFill>
              </a:rPr>
              <a:t> з тим, що основною причиною неуспішності дітей є воєнний стан та нерегулярне відвідування ними дошкільного закладу, вихователям груп рекомендовано проводити  роз*</a:t>
            </a:r>
            <a:r>
              <a:rPr lang="uk-UA" sz="1400" dirty="0" err="1" smtClean="0">
                <a:solidFill>
                  <a:srgbClr val="FFFF00"/>
                </a:solidFill>
              </a:rPr>
              <a:t>яснювальні</a:t>
            </a:r>
            <a:r>
              <a:rPr lang="uk-UA" sz="1400" dirty="0" smtClean="0">
                <a:solidFill>
                  <a:srgbClr val="FFFF00"/>
                </a:solidFill>
              </a:rPr>
              <a:t> бесіди з батьками щодо підготовки дітей до школи (консультації, дискусії, бесіди) . Важливим показником результативності роботи дошкільного закладу є успішність навчання вихованців у школі.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Відповідно</a:t>
            </a:r>
            <a:r>
              <a:rPr lang="ru-RU" sz="1400" dirty="0" smtClean="0">
                <a:solidFill>
                  <a:srgbClr val="FFFF00"/>
                </a:solidFill>
              </a:rPr>
              <a:t> до </a:t>
            </a:r>
            <a:r>
              <a:rPr lang="ru-RU" sz="1400" dirty="0" err="1" smtClean="0">
                <a:solidFill>
                  <a:srgbClr val="FFFF00"/>
                </a:solidFill>
              </a:rPr>
              <a:t>річного</a:t>
            </a:r>
            <a:r>
              <a:rPr lang="ru-RU" sz="1400" dirty="0" smtClean="0">
                <a:solidFill>
                  <a:srgbClr val="FFFF00"/>
                </a:solidFill>
              </a:rPr>
              <a:t> плану в ЗДО </a:t>
            </a:r>
            <a:r>
              <a:rPr lang="ru-RU" sz="1400" dirty="0" err="1" smtClean="0">
                <a:solidFill>
                  <a:srgbClr val="FFFF00"/>
                </a:solidFill>
              </a:rPr>
              <a:t>були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проведені</a:t>
            </a:r>
            <a:r>
              <a:rPr lang="ru-RU" sz="1400" dirty="0" smtClean="0">
                <a:solidFill>
                  <a:srgbClr val="FFFF00"/>
                </a:solidFill>
              </a:rPr>
              <a:t> у </a:t>
            </a:r>
            <a:r>
              <a:rPr lang="ru-RU" sz="1400" dirty="0" err="1" smtClean="0">
                <a:solidFill>
                  <a:srgbClr val="FFFF00"/>
                </a:solidFill>
              </a:rPr>
              <a:t>всіх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вікових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групах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музичні</a:t>
            </a:r>
            <a:r>
              <a:rPr lang="ru-RU" sz="1400" dirty="0" smtClean="0">
                <a:solidFill>
                  <a:srgbClr val="FFFF00"/>
                </a:solidFill>
              </a:rPr>
              <a:t> свята та </a:t>
            </a:r>
            <a:r>
              <a:rPr lang="ru-RU" sz="1400" dirty="0" err="1" smtClean="0">
                <a:solidFill>
                  <a:srgbClr val="FFFF00"/>
                </a:solidFill>
              </a:rPr>
              <a:t>розваги</a:t>
            </a:r>
            <a:r>
              <a:rPr lang="ru-RU" sz="1400" dirty="0" smtClean="0">
                <a:solidFill>
                  <a:srgbClr val="FFFF00"/>
                </a:solidFill>
              </a:rPr>
              <a:t>.. У </a:t>
            </a:r>
            <a:r>
              <a:rPr lang="ru-RU" sz="1400" dirty="0" err="1" smtClean="0">
                <a:solidFill>
                  <a:srgbClr val="FFFF00"/>
                </a:solidFill>
              </a:rPr>
              <a:t>закладі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проводилися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виставки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дитячих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робіт</a:t>
            </a:r>
            <a:r>
              <a:rPr lang="ru-RU" sz="1400" dirty="0" smtClean="0">
                <a:solidFill>
                  <a:srgbClr val="FFFF00"/>
                </a:solidFill>
              </a:rPr>
              <a:t>, </a:t>
            </a:r>
            <a:r>
              <a:rPr lang="ru-RU" sz="1400" dirty="0" err="1" smtClean="0">
                <a:solidFill>
                  <a:srgbClr val="FFFF00"/>
                </a:solidFill>
              </a:rPr>
              <a:t>фотовиставки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відповідно</a:t>
            </a:r>
            <a:r>
              <a:rPr lang="ru-RU" sz="1400" dirty="0" smtClean="0">
                <a:solidFill>
                  <a:srgbClr val="FFFF00"/>
                </a:solidFill>
              </a:rPr>
              <a:t> до </a:t>
            </a:r>
            <a:r>
              <a:rPr lang="ru-RU" sz="1400" dirty="0" err="1" smtClean="0">
                <a:solidFill>
                  <a:srgbClr val="FFFF00"/>
                </a:solidFill>
              </a:rPr>
              <a:t>річного</a:t>
            </a:r>
            <a:r>
              <a:rPr lang="ru-RU" sz="1400" dirty="0" smtClean="0">
                <a:solidFill>
                  <a:srgbClr val="FFFF00"/>
                </a:solidFill>
              </a:rPr>
              <a:t> плану </a:t>
            </a:r>
            <a:r>
              <a:rPr lang="ru-RU" sz="1400" dirty="0" err="1" smtClean="0">
                <a:solidFill>
                  <a:srgbClr val="FFFF00"/>
                </a:solidFill>
              </a:rPr>
              <a:t>роботи</a:t>
            </a:r>
            <a:r>
              <a:rPr lang="ru-RU" sz="1400" dirty="0" smtClean="0">
                <a:solidFill>
                  <a:srgbClr val="FFFF00"/>
                </a:solidFill>
              </a:rPr>
              <a:t> , в </a:t>
            </a:r>
            <a:r>
              <a:rPr lang="ru-RU" sz="1400" dirty="0" err="1" smtClean="0">
                <a:solidFill>
                  <a:srgbClr val="FFFF00"/>
                </a:solidFill>
              </a:rPr>
              <a:t>яких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приймали</a:t>
            </a:r>
            <a:r>
              <a:rPr lang="ru-RU" sz="1400" dirty="0" smtClean="0">
                <a:solidFill>
                  <a:srgbClr val="FFFF00"/>
                </a:solidFill>
              </a:rPr>
              <a:t> участь </a:t>
            </a:r>
            <a:r>
              <a:rPr lang="ru-RU" sz="1400" dirty="0" err="1" smtClean="0">
                <a:solidFill>
                  <a:srgbClr val="FFFF00"/>
                </a:solidFill>
              </a:rPr>
              <a:t>всі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групи</a:t>
            </a:r>
            <a:r>
              <a:rPr lang="ru-RU" sz="1400" dirty="0" smtClean="0">
                <a:solidFill>
                  <a:srgbClr val="FFFF00"/>
                </a:solidFill>
              </a:rPr>
              <a:t> ЗДО. </a:t>
            </a:r>
            <a:r>
              <a:rPr lang="ru-RU" sz="1400" dirty="0" err="1" smtClean="0">
                <a:solidFill>
                  <a:srgbClr val="FFFF00"/>
                </a:solidFill>
              </a:rPr>
              <a:t>Приємно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бачити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тісну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взаємодію</a:t>
            </a:r>
            <a:r>
              <a:rPr lang="ru-RU" sz="1400" dirty="0" smtClean="0">
                <a:solidFill>
                  <a:srgbClr val="FFFF00"/>
                </a:solidFill>
              </a:rPr>
              <a:t> родин </a:t>
            </a:r>
            <a:r>
              <a:rPr lang="ru-RU" sz="1400" dirty="0" err="1" smtClean="0">
                <a:solidFill>
                  <a:srgbClr val="FFFF00"/>
                </a:solidFill>
              </a:rPr>
              <a:t>вихованців</a:t>
            </a:r>
            <a:r>
              <a:rPr lang="ru-RU" sz="1400" dirty="0" smtClean="0">
                <a:solidFill>
                  <a:srgbClr val="FFFF00"/>
                </a:solidFill>
              </a:rPr>
              <a:t> та ЗДО.</a:t>
            </a:r>
          </a:p>
          <a:p>
            <a:r>
              <a:rPr lang="ru-RU" sz="1400" dirty="0" smtClean="0">
                <a:solidFill>
                  <a:srgbClr val="FFFF00"/>
                </a:solidFill>
              </a:rPr>
              <a:t>Не </a:t>
            </a:r>
            <a:r>
              <a:rPr lang="ru-RU" sz="1400" dirty="0" err="1" smtClean="0">
                <a:solidFill>
                  <a:srgbClr val="FFFF00"/>
                </a:solidFill>
              </a:rPr>
              <a:t>зважаючи</a:t>
            </a:r>
            <a:r>
              <a:rPr lang="ru-RU" sz="1400" dirty="0" smtClean="0">
                <a:solidFill>
                  <a:srgbClr val="FFFF00"/>
                </a:solidFill>
              </a:rPr>
              <a:t> на </a:t>
            </a:r>
            <a:r>
              <a:rPr lang="ru-RU" sz="1400" dirty="0" err="1" smtClean="0">
                <a:solidFill>
                  <a:srgbClr val="FFFF00"/>
                </a:solidFill>
              </a:rPr>
              <a:t>воєнний</a:t>
            </a:r>
            <a:r>
              <a:rPr lang="ru-RU" sz="1400" dirty="0" smtClean="0">
                <a:solidFill>
                  <a:srgbClr val="FFFF00"/>
                </a:solidFill>
              </a:rPr>
              <a:t> стан в </a:t>
            </a:r>
            <a:r>
              <a:rPr lang="ru-RU" sz="1400" dirty="0" err="1" smtClean="0">
                <a:solidFill>
                  <a:srgbClr val="FFFF00"/>
                </a:solidFill>
              </a:rPr>
              <a:t>продовж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навчального</a:t>
            </a:r>
            <a:r>
              <a:rPr lang="ru-RU" sz="1400" dirty="0" smtClean="0">
                <a:solidFill>
                  <a:srgbClr val="FFFF00"/>
                </a:solidFill>
              </a:rPr>
              <a:t> року проводилось </a:t>
            </a:r>
            <a:r>
              <a:rPr lang="ru-RU" sz="1400" dirty="0" err="1" smtClean="0">
                <a:solidFill>
                  <a:srgbClr val="FFFF00"/>
                </a:solidFill>
              </a:rPr>
              <a:t>очне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навчання</a:t>
            </a:r>
            <a:r>
              <a:rPr lang="ru-RU" sz="1400" dirty="0" smtClean="0">
                <a:solidFill>
                  <a:srgbClr val="FFFF00"/>
                </a:solidFill>
              </a:rPr>
              <a:t> в </a:t>
            </a:r>
            <a:r>
              <a:rPr lang="ru-RU" sz="1400" dirty="0" err="1" smtClean="0">
                <a:solidFill>
                  <a:srgbClr val="FFFF00"/>
                </a:solidFill>
              </a:rPr>
              <a:t>закладі</a:t>
            </a:r>
            <a:r>
              <a:rPr lang="ru-RU" sz="1400" dirty="0" smtClean="0">
                <a:solidFill>
                  <a:srgbClr val="FFFF00"/>
                </a:solidFill>
              </a:rPr>
              <a:t>. Таким чином, </a:t>
            </a:r>
            <a:r>
              <a:rPr lang="ru-RU" sz="1400" dirty="0" err="1" smtClean="0">
                <a:solidFill>
                  <a:srgbClr val="FFFF00"/>
                </a:solidFill>
              </a:rPr>
              <a:t>річний</a:t>
            </a:r>
            <a:r>
              <a:rPr lang="ru-RU" sz="1400" dirty="0" smtClean="0">
                <a:solidFill>
                  <a:srgbClr val="FFFF00"/>
                </a:solidFill>
              </a:rPr>
              <a:t> план за 2022 – 2023 </a:t>
            </a:r>
            <a:r>
              <a:rPr lang="ru-RU" sz="1400" dirty="0" err="1" smtClean="0">
                <a:solidFill>
                  <a:srgbClr val="FFFF00"/>
                </a:solidFill>
              </a:rPr>
              <a:t>навчальний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рік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колективом</a:t>
            </a:r>
            <a:r>
              <a:rPr lang="ru-RU" sz="1400" dirty="0" smtClean="0">
                <a:solidFill>
                  <a:srgbClr val="FFFF00"/>
                </a:solidFill>
              </a:rPr>
              <a:t> ЗДО в основному </a:t>
            </a:r>
            <a:r>
              <a:rPr lang="ru-RU" sz="1400" dirty="0" err="1" smtClean="0">
                <a:solidFill>
                  <a:srgbClr val="FFFF00"/>
                </a:solidFill>
              </a:rPr>
              <a:t>виконаний</a:t>
            </a:r>
            <a:r>
              <a:rPr lang="ru-RU" sz="1400" dirty="0" smtClean="0">
                <a:solidFill>
                  <a:srgbClr val="FFFF00"/>
                </a:solidFill>
              </a:rPr>
              <a:t>, </a:t>
            </a:r>
            <a:r>
              <a:rPr lang="ru-RU" sz="1400" dirty="0" err="1" smtClean="0">
                <a:solidFill>
                  <a:srgbClr val="FFFF00"/>
                </a:solidFill>
              </a:rPr>
              <a:t>поставлені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цілі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досягнуті</a:t>
            </a:r>
            <a:r>
              <a:rPr lang="ru-RU" sz="1400" dirty="0" smtClean="0">
                <a:solidFill>
                  <a:srgbClr val="FFFF00"/>
                </a:solidFill>
              </a:rPr>
              <a:t>. В </a:t>
            </a:r>
            <a:r>
              <a:rPr lang="ru-RU" sz="1400" dirty="0" err="1" smtClean="0">
                <a:solidFill>
                  <a:srgbClr val="FFFF00"/>
                </a:solidFill>
              </a:rPr>
              <a:t>організації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освітнього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процесу</a:t>
            </a:r>
            <a:r>
              <a:rPr lang="ru-RU" sz="1400" dirty="0" smtClean="0">
                <a:solidFill>
                  <a:srgbClr val="FFFF00"/>
                </a:solidFill>
              </a:rPr>
              <a:t> на 2023 – 2024 </a:t>
            </a:r>
            <a:r>
              <a:rPr lang="ru-RU" sz="1400" dirty="0" err="1" smtClean="0">
                <a:solidFill>
                  <a:srgbClr val="FFFF00"/>
                </a:solidFill>
              </a:rPr>
              <a:t>навчальний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рік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плануємо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працювати</a:t>
            </a:r>
            <a:r>
              <a:rPr lang="ru-RU" sz="1400" dirty="0" smtClean="0">
                <a:solidFill>
                  <a:srgbClr val="FFFF00"/>
                </a:solidFill>
              </a:rPr>
              <a:t> над такими </a:t>
            </a:r>
            <a:r>
              <a:rPr lang="ru-RU" sz="1400" dirty="0" err="1" smtClean="0">
                <a:solidFill>
                  <a:srgbClr val="FFFF00"/>
                </a:solidFill>
              </a:rPr>
              <a:t>завданнями</a:t>
            </a:r>
            <a:r>
              <a:rPr lang="ru-RU" sz="14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ru-RU" sz="1400" dirty="0" smtClean="0">
                <a:solidFill>
                  <a:srgbClr val="FFFF00"/>
                </a:solidFill>
              </a:rPr>
              <a:t> -</a:t>
            </a:r>
            <a:r>
              <a:rPr lang="ru-RU" sz="1400" dirty="0" err="1" smtClean="0">
                <a:solidFill>
                  <a:srgbClr val="FFFF00"/>
                </a:solidFill>
              </a:rPr>
              <a:t>сприяти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удосконаленню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патріотичних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почуттів</a:t>
            </a:r>
            <a:r>
              <a:rPr lang="ru-RU" sz="1400" dirty="0" smtClean="0">
                <a:solidFill>
                  <a:srgbClr val="FFFF00"/>
                </a:solidFill>
              </a:rPr>
              <a:t>, </a:t>
            </a:r>
            <a:r>
              <a:rPr lang="ru-RU" sz="1400" dirty="0" err="1" smtClean="0">
                <a:solidFill>
                  <a:srgbClr val="FFFF00"/>
                </a:solidFill>
              </a:rPr>
              <a:t>формувати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розмовне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мовлення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дітей</a:t>
            </a:r>
            <a:r>
              <a:rPr lang="ru-RU" sz="1400" dirty="0" smtClean="0">
                <a:solidFill>
                  <a:srgbClr val="FFFF00"/>
                </a:solidFill>
              </a:rPr>
              <a:t> шляхом </a:t>
            </a:r>
            <a:r>
              <a:rPr lang="ru-RU" sz="1400" dirty="0" err="1" smtClean="0">
                <a:solidFill>
                  <a:srgbClr val="FFFF00"/>
                </a:solidFill>
              </a:rPr>
              <a:t>використання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сучасних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технологій</a:t>
            </a:r>
            <a:endParaRPr lang="ru-RU" sz="1400" dirty="0" smtClean="0">
              <a:solidFill>
                <a:srgbClr val="FFFF00"/>
              </a:solidFill>
            </a:endParaRPr>
          </a:p>
          <a:p>
            <a:r>
              <a:rPr lang="ru-RU" sz="1400" dirty="0" smtClean="0">
                <a:solidFill>
                  <a:srgbClr val="FFFF00"/>
                </a:solidFill>
              </a:rPr>
              <a:t>- </a:t>
            </a:r>
            <a:r>
              <a:rPr lang="ru-RU" sz="1400" dirty="0" err="1" smtClean="0">
                <a:solidFill>
                  <a:srgbClr val="FFFF00"/>
                </a:solidFill>
              </a:rPr>
              <a:t>формувати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фізично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розвинену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особистість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дитини</a:t>
            </a:r>
            <a:r>
              <a:rPr lang="ru-RU" sz="1400" dirty="0" smtClean="0">
                <a:solidFill>
                  <a:srgbClr val="FFFF00"/>
                </a:solidFill>
              </a:rPr>
              <a:t>, </a:t>
            </a:r>
            <a:r>
              <a:rPr lang="ru-RU" sz="1400" dirty="0" err="1" smtClean="0">
                <a:solidFill>
                  <a:srgbClr val="FFFF00"/>
                </a:solidFill>
              </a:rPr>
              <a:t>виховувати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свідоме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ставлення</a:t>
            </a:r>
            <a:r>
              <a:rPr lang="ru-RU" sz="1400" dirty="0" smtClean="0">
                <a:solidFill>
                  <a:srgbClr val="FFFF00"/>
                </a:solidFill>
              </a:rPr>
              <a:t> до здорового способу </a:t>
            </a:r>
            <a:r>
              <a:rPr lang="ru-RU" sz="1400" dirty="0" err="1" smtClean="0">
                <a:solidFill>
                  <a:srgbClr val="FFFF00"/>
                </a:solidFill>
              </a:rPr>
              <a:t>життя</a:t>
            </a:r>
            <a:r>
              <a:rPr lang="ru-RU" sz="1400" dirty="0" smtClean="0">
                <a:solidFill>
                  <a:srgbClr val="FFFF00"/>
                </a:solidFill>
              </a:rPr>
              <a:t> шляхом </a:t>
            </a:r>
            <a:r>
              <a:rPr lang="ru-RU" sz="1400" dirty="0" err="1" smtClean="0">
                <a:solidFill>
                  <a:srgbClr val="FFFF00"/>
                </a:solidFill>
              </a:rPr>
              <a:t>використання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інноваційних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технологій</a:t>
            </a:r>
            <a:r>
              <a:rPr lang="ru-RU" sz="1400" dirty="0" smtClean="0">
                <a:solidFill>
                  <a:srgbClr val="FFFF00"/>
                </a:solidFill>
              </a:rPr>
              <a:t> у </a:t>
            </a:r>
            <a:r>
              <a:rPr lang="ru-RU" sz="1400" dirty="0" err="1" smtClean="0">
                <a:solidFill>
                  <a:srgbClr val="FFFF00"/>
                </a:solidFill>
              </a:rPr>
              <a:t>фізкультурно-оздоровчій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роботі</a:t>
            </a:r>
            <a:r>
              <a:rPr lang="ru-RU" sz="1400" dirty="0" smtClean="0">
                <a:solidFill>
                  <a:srgbClr val="FFFF00"/>
                </a:solidFill>
              </a:rPr>
              <a:t> ЗДО.</a:t>
            </a:r>
          </a:p>
          <a:p>
            <a:r>
              <a:rPr lang="ru-RU" sz="1400" dirty="0" smtClean="0">
                <a:solidFill>
                  <a:srgbClr val="FFFF00"/>
                </a:solidFill>
              </a:rPr>
              <a:t> </a:t>
            </a:r>
          </a:p>
          <a:p>
            <a:r>
              <a:rPr lang="uk-UA" sz="1600" dirty="0" smtClean="0">
                <a:solidFill>
                  <a:srgbClr val="FFFF00"/>
                </a:solidFill>
              </a:rPr>
              <a:t> Проведені відкриті покази: педагоги ЗДО майстерно підготували і показали інтегровані заняття з використанням нетрадиційних технологій за допомогою </a:t>
            </a:r>
            <a:r>
              <a:rPr lang="uk-UA" sz="1600" dirty="0" err="1" smtClean="0">
                <a:solidFill>
                  <a:srgbClr val="FFFF00"/>
                </a:solidFill>
              </a:rPr>
              <a:t>мнемотеїніки</a:t>
            </a:r>
            <a:r>
              <a:rPr lang="uk-UA" sz="1600" dirty="0" smtClean="0">
                <a:solidFill>
                  <a:srgbClr val="FFFF00"/>
                </a:solidFill>
              </a:rPr>
              <a:t> </a:t>
            </a:r>
            <a:endParaRPr lang="ru-RU" sz="1600" dirty="0" smtClean="0">
              <a:solidFill>
                <a:srgbClr val="FFFF00"/>
              </a:solidFill>
            </a:endParaRPr>
          </a:p>
          <a:p>
            <a:endParaRPr lang="uk-UA" sz="1600" b="1" dirty="0" smtClean="0">
              <a:solidFill>
                <a:srgbClr val="FFC000"/>
              </a:solidFill>
            </a:endParaRPr>
          </a:p>
          <a:p>
            <a:endParaRPr lang="uk-UA" sz="1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5413" y="0"/>
            <a:ext cx="9269413" cy="69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WordArt 15"/>
          <p:cNvSpPr>
            <a:spLocks noChangeArrowheads="1" noChangeShapeType="1" noTextEdit="1"/>
          </p:cNvSpPr>
          <p:nvPr/>
        </p:nvSpPr>
        <p:spPr bwMode="auto">
          <a:xfrm>
            <a:off x="142875" y="2286000"/>
            <a:ext cx="27860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spc="720">
              <a:ln w="9525">
                <a:solidFill>
                  <a:srgbClr val="17365D"/>
                </a:solidFill>
                <a:round/>
                <a:headEnd/>
                <a:tailEnd/>
              </a:ln>
              <a:solidFill>
                <a:srgbClr val="002060"/>
              </a:solidFill>
              <a:latin typeface="Monotype Corsiva"/>
            </a:endParaRPr>
          </a:p>
        </p:txBody>
      </p:sp>
      <p:sp>
        <p:nvSpPr>
          <p:cNvPr id="34819" name="WordArt 15"/>
          <p:cNvSpPr>
            <a:spLocks noChangeArrowheads="1" noChangeShapeType="1" noTextEdit="1"/>
          </p:cNvSpPr>
          <p:nvPr/>
        </p:nvSpPr>
        <p:spPr bwMode="auto">
          <a:xfrm flipV="1">
            <a:off x="3776663" y="2857500"/>
            <a:ext cx="152400" cy="71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720">
                <a:ln w="9525">
                  <a:solidFill>
                    <a:srgbClr val="17365D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Monotype Corsiva"/>
              </a:rPr>
              <a:t>«</a:t>
            </a:r>
          </a:p>
        </p:txBody>
      </p:sp>
      <p:sp>
        <p:nvSpPr>
          <p:cNvPr id="34820" name="WordArt 15"/>
          <p:cNvSpPr>
            <a:spLocks noChangeArrowheads="1" noChangeShapeType="1" noTextEdit="1"/>
          </p:cNvSpPr>
          <p:nvPr/>
        </p:nvSpPr>
        <p:spPr bwMode="auto">
          <a:xfrm>
            <a:off x="-714375" y="5786438"/>
            <a:ext cx="27860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spc="720">
              <a:ln w="9525">
                <a:solidFill>
                  <a:srgbClr val="17365D"/>
                </a:solidFill>
                <a:round/>
                <a:headEnd/>
                <a:tailEnd/>
              </a:ln>
              <a:solidFill>
                <a:srgbClr val="002060"/>
              </a:solidFill>
              <a:latin typeface="Monotype Corsiva"/>
            </a:endParaRPr>
          </a:p>
        </p:txBody>
      </p:sp>
      <p:sp>
        <p:nvSpPr>
          <p:cNvPr id="34821" name="WordArt 15"/>
          <p:cNvSpPr>
            <a:spLocks noChangeArrowheads="1" noChangeShapeType="1" noTextEdit="1"/>
          </p:cNvSpPr>
          <p:nvPr/>
        </p:nvSpPr>
        <p:spPr bwMode="auto">
          <a:xfrm>
            <a:off x="3571875" y="5786438"/>
            <a:ext cx="22145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spc="720">
              <a:ln w="9525">
                <a:solidFill>
                  <a:srgbClr val="17365D"/>
                </a:solidFill>
                <a:round/>
                <a:headEnd/>
                <a:tailEnd/>
              </a:ln>
              <a:solidFill>
                <a:srgbClr val="002060"/>
              </a:solidFill>
              <a:latin typeface="Monotype Corsiva"/>
            </a:endParaRPr>
          </a:p>
        </p:txBody>
      </p:sp>
      <p:sp>
        <p:nvSpPr>
          <p:cNvPr id="34822" name="WordArt 15"/>
          <p:cNvSpPr>
            <a:spLocks noChangeArrowheads="1" noChangeShapeType="1" noTextEdit="1"/>
          </p:cNvSpPr>
          <p:nvPr/>
        </p:nvSpPr>
        <p:spPr bwMode="auto">
          <a:xfrm>
            <a:off x="4000500" y="3357563"/>
            <a:ext cx="1785938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spc="720">
              <a:ln w="9525">
                <a:solidFill>
                  <a:srgbClr val="17365D"/>
                </a:solidFill>
                <a:round/>
                <a:headEnd/>
                <a:tailEnd/>
              </a:ln>
              <a:solidFill>
                <a:srgbClr val="002060"/>
              </a:solidFill>
              <a:latin typeface="Monotype Corsiva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500313"/>
            <a:ext cx="46038" cy="33813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b="1" dirty="0">
              <a:ln w="50800"/>
              <a:solidFill>
                <a:srgbClr val="860000"/>
              </a:solidFill>
              <a:latin typeface="+mn-lt"/>
            </a:endParaRPr>
          </a:p>
        </p:txBody>
      </p:sp>
      <p:sp>
        <p:nvSpPr>
          <p:cNvPr id="34824" name="TextBox 24"/>
          <p:cNvSpPr txBox="1">
            <a:spLocks noChangeArrowheads="1"/>
          </p:cNvSpPr>
          <p:nvPr/>
        </p:nvSpPr>
        <p:spPr bwMode="auto">
          <a:xfrm>
            <a:off x="1643063" y="285750"/>
            <a:ext cx="37780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Управлінська діяльність в </a:t>
            </a:r>
            <a:r>
              <a:rPr lang="uk-UA" b="1" dirty="0" smtClean="0">
                <a:solidFill>
                  <a:srgbClr val="C00000"/>
                </a:solidFill>
              </a:rPr>
              <a:t>ЗДО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34825" name="TextBox 25"/>
          <p:cNvSpPr txBox="1">
            <a:spLocks noChangeArrowheads="1"/>
          </p:cNvSpPr>
          <p:nvPr/>
        </p:nvSpPr>
        <p:spPr bwMode="auto">
          <a:xfrm>
            <a:off x="285750" y="928688"/>
            <a:ext cx="8601075" cy="668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007B"/>
                </a:solidFill>
              </a:rPr>
              <a:t>Безпосередньо керівництво </a:t>
            </a:r>
            <a:r>
              <a:rPr lang="uk-UA" dirty="0" smtClean="0">
                <a:solidFill>
                  <a:srgbClr val="00007B"/>
                </a:solidFill>
              </a:rPr>
              <a:t>ЗДО </a:t>
            </a:r>
            <a:r>
              <a:rPr lang="uk-UA" dirty="0">
                <a:solidFill>
                  <a:srgbClr val="00007B"/>
                </a:solidFill>
              </a:rPr>
              <a:t>протягом року здійснює завідувач.</a:t>
            </a:r>
          </a:p>
          <a:p>
            <a:r>
              <a:rPr lang="uk-UA" dirty="0">
                <a:solidFill>
                  <a:srgbClr val="00007B"/>
                </a:solidFill>
              </a:rPr>
              <a:t>З метою ініціювання участі педагогів, активних батьків у дошкільному закладі</a:t>
            </a:r>
          </a:p>
          <a:p>
            <a:r>
              <a:rPr lang="uk-UA" dirty="0">
                <a:solidFill>
                  <a:srgbClr val="00007B"/>
                </a:solidFill>
              </a:rPr>
              <a:t> прийнято такі форми самоуправління :</a:t>
            </a:r>
          </a:p>
          <a:p>
            <a:pPr>
              <a:buFont typeface="Arial" charset="0"/>
              <a:buChar char="•"/>
            </a:pPr>
            <a:r>
              <a:rPr lang="uk-UA" dirty="0">
                <a:solidFill>
                  <a:srgbClr val="00007B"/>
                </a:solidFill>
              </a:rPr>
              <a:t> батьківський комітет </a:t>
            </a:r>
            <a:r>
              <a:rPr lang="uk-UA" dirty="0" smtClean="0">
                <a:solidFill>
                  <a:srgbClr val="00007B"/>
                </a:solidFill>
              </a:rPr>
              <a:t>ЗДО </a:t>
            </a:r>
            <a:r>
              <a:rPr lang="uk-UA" dirty="0">
                <a:solidFill>
                  <a:srgbClr val="00007B"/>
                </a:solidFill>
              </a:rPr>
              <a:t>та батьківський комітет груп</a:t>
            </a:r>
          </a:p>
          <a:p>
            <a:pPr>
              <a:buFont typeface="Arial" charset="0"/>
              <a:buChar char="•"/>
            </a:pPr>
            <a:r>
              <a:rPr lang="uk-UA" dirty="0">
                <a:solidFill>
                  <a:srgbClr val="00007B"/>
                </a:solidFill>
              </a:rPr>
              <a:t> профспілковий комітет </a:t>
            </a:r>
          </a:p>
          <a:p>
            <a:pPr>
              <a:buFont typeface="Arial" charset="0"/>
              <a:buChar char="•"/>
            </a:pPr>
            <a:r>
              <a:rPr lang="uk-UA" dirty="0">
                <a:solidFill>
                  <a:srgbClr val="00007B"/>
                </a:solidFill>
              </a:rPr>
              <a:t> педагогічна рада</a:t>
            </a:r>
          </a:p>
          <a:p>
            <a:pPr>
              <a:buFont typeface="Arial" charset="0"/>
              <a:buChar char="•"/>
            </a:pPr>
            <a:r>
              <a:rPr lang="uk-UA" dirty="0">
                <a:solidFill>
                  <a:srgbClr val="00007B"/>
                </a:solidFill>
              </a:rPr>
              <a:t> загальні  збори батьків та членів трудового колективу.</a:t>
            </a:r>
          </a:p>
          <a:p>
            <a:r>
              <a:rPr lang="uk-UA" dirty="0">
                <a:solidFill>
                  <a:srgbClr val="00007B"/>
                </a:solidFill>
              </a:rPr>
              <a:t>Управлінські рішення та дії, як в о завідувача </a:t>
            </a:r>
            <a:r>
              <a:rPr lang="uk-UA" dirty="0" smtClean="0">
                <a:solidFill>
                  <a:srgbClr val="00007B"/>
                </a:solidFill>
              </a:rPr>
              <a:t>ЗДО </a:t>
            </a:r>
            <a:r>
              <a:rPr lang="uk-UA" dirty="0">
                <a:solidFill>
                  <a:srgbClr val="00007B"/>
                </a:solidFill>
              </a:rPr>
              <a:t>у поточному році були </a:t>
            </a:r>
          </a:p>
          <a:p>
            <a:r>
              <a:rPr lang="uk-UA" dirty="0">
                <a:solidFill>
                  <a:srgbClr val="00007B"/>
                </a:solidFill>
              </a:rPr>
              <a:t>спрямовані здебільшого на забезпечення працездатності колективу виконання</a:t>
            </a:r>
          </a:p>
          <a:p>
            <a:r>
              <a:rPr lang="uk-UA" dirty="0">
                <a:solidFill>
                  <a:srgbClr val="00007B"/>
                </a:solidFill>
              </a:rPr>
              <a:t> річних завдань: </a:t>
            </a:r>
          </a:p>
          <a:p>
            <a:pPr>
              <a:buFont typeface="Arial" charset="0"/>
              <a:buChar char="•"/>
            </a:pPr>
            <a:r>
              <a:rPr lang="uk-UA" dirty="0">
                <a:solidFill>
                  <a:srgbClr val="00007B"/>
                </a:solidFill>
              </a:rPr>
              <a:t>комплектація штатів відповідно до затвердженого штатного розпису.</a:t>
            </a:r>
          </a:p>
          <a:p>
            <a:pPr>
              <a:buFont typeface="Arial" charset="0"/>
              <a:buChar char="•"/>
            </a:pPr>
            <a:r>
              <a:rPr lang="uk-UA" dirty="0">
                <a:solidFill>
                  <a:srgbClr val="00007B"/>
                </a:solidFill>
              </a:rPr>
              <a:t> організація заходів з підготовки реалізації програм у навчально-виховному </a:t>
            </a:r>
          </a:p>
          <a:p>
            <a:r>
              <a:rPr lang="uk-UA" dirty="0">
                <a:solidFill>
                  <a:srgbClr val="00007B"/>
                </a:solidFill>
              </a:rPr>
              <a:t>процесі.</a:t>
            </a:r>
          </a:p>
          <a:p>
            <a:r>
              <a:rPr lang="uk-UA" dirty="0">
                <a:solidFill>
                  <a:srgbClr val="00007B"/>
                </a:solidFill>
              </a:rPr>
              <a:t>* Організація роботи щодо охоплення навчанням дітей 5-річного віку та облік </a:t>
            </a:r>
          </a:p>
          <a:p>
            <a:r>
              <a:rPr lang="uk-UA" dirty="0">
                <a:solidFill>
                  <a:srgbClr val="00007B"/>
                </a:solidFill>
              </a:rPr>
              <a:t>дітей у селі.</a:t>
            </a:r>
          </a:p>
          <a:p>
            <a:r>
              <a:rPr lang="uk-UA" dirty="0">
                <a:solidFill>
                  <a:srgbClr val="00007B"/>
                </a:solidFill>
              </a:rPr>
              <a:t>*Організація роботи зі зверненнями громадян є важливою складовою </a:t>
            </a:r>
          </a:p>
          <a:p>
            <a:r>
              <a:rPr lang="uk-UA" dirty="0">
                <a:solidFill>
                  <a:srgbClr val="00007B"/>
                </a:solidFill>
              </a:rPr>
              <a:t>управління закладом. У  продовж звітного періоду письмових звернень </a:t>
            </a:r>
          </a:p>
          <a:p>
            <a:r>
              <a:rPr lang="uk-UA" dirty="0">
                <a:solidFill>
                  <a:srgbClr val="00007B"/>
                </a:solidFill>
              </a:rPr>
              <a:t>не надходило.</a:t>
            </a:r>
          </a:p>
          <a:p>
            <a:pPr>
              <a:buFont typeface="Arial" charset="0"/>
              <a:buChar char="•"/>
            </a:pPr>
            <a:r>
              <a:rPr lang="uk-UA" dirty="0">
                <a:solidFill>
                  <a:srgbClr val="00007B"/>
                </a:solidFill>
              </a:rPr>
              <a:t>На особистому прийомі у мене, як у завідувача ДНЗ  було  10 осіб. Головним </a:t>
            </a:r>
          </a:p>
          <a:p>
            <a:r>
              <a:rPr lang="uk-UA" dirty="0">
                <a:solidFill>
                  <a:srgbClr val="00007B"/>
                </a:solidFill>
              </a:rPr>
              <a:t>питанням, порушеними під час бесіди, є працевлаштування та оформлення</a:t>
            </a:r>
          </a:p>
          <a:p>
            <a:r>
              <a:rPr lang="uk-UA" dirty="0">
                <a:solidFill>
                  <a:srgbClr val="00007B"/>
                </a:solidFill>
              </a:rPr>
              <a:t> дитини до </a:t>
            </a:r>
            <a:r>
              <a:rPr lang="uk-UA" dirty="0" smtClean="0">
                <a:solidFill>
                  <a:srgbClr val="00007B"/>
                </a:solidFill>
              </a:rPr>
              <a:t>ЗДО.</a:t>
            </a:r>
            <a:endParaRPr lang="uk-UA" dirty="0">
              <a:solidFill>
                <a:srgbClr val="00007B"/>
              </a:solidFill>
            </a:endParaRPr>
          </a:p>
          <a:p>
            <a:endParaRPr lang="uk-UA" dirty="0">
              <a:solidFill>
                <a:srgbClr val="00007B"/>
              </a:solidFill>
            </a:endParaRPr>
          </a:p>
          <a:p>
            <a:endParaRPr lang="uk-UA" dirty="0">
              <a:solidFill>
                <a:srgbClr val="00007B"/>
              </a:solidFill>
            </a:endParaRPr>
          </a:p>
          <a:p>
            <a:r>
              <a:rPr lang="uk-UA" dirty="0">
                <a:solidFill>
                  <a:srgbClr val="00007B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"/>
          <p:cNvSpPr txBox="1">
            <a:spLocks noChangeArrowheads="1"/>
          </p:cNvSpPr>
          <p:nvPr/>
        </p:nvSpPr>
        <p:spPr bwMode="auto">
          <a:xfrm>
            <a:off x="428625" y="428624"/>
            <a:ext cx="8358217" cy="563231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uk-UA" sz="1200" dirty="0" smtClean="0">
                <a:solidFill>
                  <a:srgbClr val="FFC000"/>
                </a:solidFill>
              </a:rPr>
              <a:t>. </a:t>
            </a:r>
            <a:endParaRPr lang="uk-UA" sz="1200" dirty="0">
              <a:solidFill>
                <a:srgbClr val="FFC000"/>
              </a:solidFill>
            </a:endParaRPr>
          </a:p>
          <a:p>
            <a:r>
              <a:rPr lang="ru-RU" sz="1200" dirty="0" err="1" smtClean="0">
                <a:solidFill>
                  <a:srgbClr val="FF0000"/>
                </a:solidFill>
              </a:rPr>
              <a:t>Завідувач</a:t>
            </a:r>
            <a:r>
              <a:rPr lang="ru-RU" sz="1200" dirty="0" smtClean="0">
                <a:solidFill>
                  <a:srgbClr val="FF0000"/>
                </a:solidFill>
              </a:rPr>
              <a:t> ЗДО </a:t>
            </a:r>
            <a:r>
              <a:rPr lang="ru-RU" sz="1200" dirty="0" err="1" smtClean="0">
                <a:solidFill>
                  <a:srgbClr val="FF0000"/>
                </a:solidFill>
              </a:rPr>
              <a:t>підпорядковується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безпосередньо</a:t>
            </a:r>
            <a:r>
              <a:rPr lang="ru-RU" sz="1200" dirty="0" smtClean="0">
                <a:solidFill>
                  <a:srgbClr val="FF0000"/>
                </a:solidFill>
              </a:rPr>
              <a:t> начальнику </a:t>
            </a:r>
            <a:r>
              <a:rPr lang="ru-RU" sz="1200" dirty="0" err="1" smtClean="0">
                <a:solidFill>
                  <a:srgbClr val="FF0000"/>
                </a:solidFill>
              </a:rPr>
              <a:t>управління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освіти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і</a:t>
            </a:r>
            <a:r>
              <a:rPr lang="ru-RU" sz="1200" dirty="0" smtClean="0">
                <a:solidFill>
                  <a:srgbClr val="FF0000"/>
                </a:solidFill>
              </a:rPr>
              <a:t> науки. У </a:t>
            </a:r>
            <a:r>
              <a:rPr lang="ru-RU" sz="1200" dirty="0" err="1" smtClean="0">
                <a:solidFill>
                  <a:srgbClr val="FF0000"/>
                </a:solidFill>
              </a:rPr>
              <a:t>своїй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діяльності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керується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Конституцією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України</a:t>
            </a:r>
            <a:r>
              <a:rPr lang="ru-RU" sz="1200" dirty="0" smtClean="0">
                <a:solidFill>
                  <a:srgbClr val="FF0000"/>
                </a:solidFill>
              </a:rPr>
              <a:t>, Законами </a:t>
            </a:r>
            <a:r>
              <a:rPr lang="ru-RU" sz="1200" dirty="0" err="1" smtClean="0">
                <a:solidFill>
                  <a:srgbClr val="FF0000"/>
                </a:solidFill>
              </a:rPr>
              <a:t>України</a:t>
            </a:r>
            <a:r>
              <a:rPr lang="ru-RU" sz="1200" dirty="0" smtClean="0">
                <a:solidFill>
                  <a:srgbClr val="FF0000"/>
                </a:solidFill>
              </a:rPr>
              <a:t> « Про </a:t>
            </a:r>
            <a:r>
              <a:rPr lang="ru-RU" sz="1200" dirty="0" err="1" smtClean="0">
                <a:solidFill>
                  <a:srgbClr val="FF0000"/>
                </a:solidFill>
              </a:rPr>
              <a:t>освіту</a:t>
            </a:r>
            <a:r>
              <a:rPr lang="ru-RU" sz="1200" dirty="0" smtClean="0">
                <a:solidFill>
                  <a:srgbClr val="FF0000"/>
                </a:solidFill>
              </a:rPr>
              <a:t>», «Про </a:t>
            </a:r>
            <a:r>
              <a:rPr lang="ru-RU" sz="1200" dirty="0" err="1" smtClean="0">
                <a:solidFill>
                  <a:srgbClr val="FF0000"/>
                </a:solidFill>
              </a:rPr>
              <a:t>дошкільну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освіту</a:t>
            </a:r>
            <a:r>
              <a:rPr lang="ru-RU" sz="1200" dirty="0" smtClean="0">
                <a:solidFill>
                  <a:srgbClr val="FF0000"/>
                </a:solidFill>
              </a:rPr>
              <a:t>», </a:t>
            </a:r>
            <a:r>
              <a:rPr lang="ru-RU" sz="1200" dirty="0" err="1" smtClean="0">
                <a:solidFill>
                  <a:srgbClr val="FF0000"/>
                </a:solidFill>
              </a:rPr>
              <a:t>Положенням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про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дошкільний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навчальний</a:t>
            </a:r>
            <a:r>
              <a:rPr lang="ru-RU" sz="1200" dirty="0" smtClean="0">
                <a:solidFill>
                  <a:srgbClr val="FF0000"/>
                </a:solidFill>
              </a:rPr>
              <a:t> заклад, </a:t>
            </a:r>
            <a:r>
              <a:rPr lang="ru-RU" sz="1200" dirty="0" err="1" smtClean="0">
                <a:solidFill>
                  <a:srgbClr val="FF0000"/>
                </a:solidFill>
              </a:rPr>
              <a:t>рішеннями</a:t>
            </a:r>
            <a:r>
              <a:rPr lang="ru-RU" sz="1200" dirty="0" smtClean="0">
                <a:solidFill>
                  <a:srgbClr val="FF0000"/>
                </a:solidFill>
              </a:rPr>
              <a:t> Уряду, </a:t>
            </a:r>
            <a:r>
              <a:rPr lang="ru-RU" sz="1200" dirty="0" err="1" smtClean="0">
                <a:solidFill>
                  <a:srgbClr val="FF0000"/>
                </a:solidFill>
              </a:rPr>
              <a:t>розпорядженнями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засновника</a:t>
            </a:r>
            <a:r>
              <a:rPr lang="ru-RU" sz="1200" dirty="0" smtClean="0">
                <a:solidFill>
                  <a:srgbClr val="FF0000"/>
                </a:solidFill>
              </a:rPr>
              <a:t>, наказами </a:t>
            </a:r>
            <a:r>
              <a:rPr lang="ru-RU" sz="1200" dirty="0" err="1" smtClean="0">
                <a:solidFill>
                  <a:srgbClr val="FF0000"/>
                </a:solidFill>
              </a:rPr>
              <a:t>управління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освіти</a:t>
            </a:r>
            <a:r>
              <a:rPr lang="ru-RU" sz="1200" dirty="0" smtClean="0">
                <a:solidFill>
                  <a:srgbClr val="FF0000"/>
                </a:solidFill>
              </a:rPr>
              <a:t> , правилами </a:t>
            </a:r>
            <a:r>
              <a:rPr lang="ru-RU" sz="1200" dirty="0" err="1" smtClean="0">
                <a:solidFill>
                  <a:srgbClr val="FF0000"/>
                </a:solidFill>
              </a:rPr>
              <a:t>і</a:t>
            </a:r>
            <a:r>
              <a:rPr lang="ru-RU" sz="1200" dirty="0" smtClean="0">
                <a:solidFill>
                  <a:srgbClr val="FF0000"/>
                </a:solidFill>
              </a:rPr>
              <a:t> нормами </a:t>
            </a:r>
            <a:r>
              <a:rPr lang="ru-RU" sz="1200" dirty="0" err="1" smtClean="0">
                <a:solidFill>
                  <a:srgbClr val="FF0000"/>
                </a:solidFill>
              </a:rPr>
              <a:t>з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охорони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праці</a:t>
            </a:r>
            <a:r>
              <a:rPr lang="ru-RU" sz="1200" dirty="0" smtClean="0">
                <a:solidFill>
                  <a:srgbClr val="FF0000"/>
                </a:solidFill>
              </a:rPr>
              <a:t>, Статутом закладу, </a:t>
            </a:r>
            <a:r>
              <a:rPr lang="ru-RU" sz="1200" dirty="0" err="1" smtClean="0">
                <a:solidFill>
                  <a:srgbClr val="FF0000"/>
                </a:solidFill>
              </a:rPr>
              <a:t>Колективним</a:t>
            </a:r>
            <a:r>
              <a:rPr lang="ru-RU" sz="1200" dirty="0" smtClean="0">
                <a:solidFill>
                  <a:srgbClr val="FF0000"/>
                </a:solidFill>
              </a:rPr>
              <a:t> договором. </a:t>
            </a:r>
            <a:r>
              <a:rPr lang="ru-RU" sz="1200" dirty="0" err="1" smtClean="0">
                <a:solidFill>
                  <a:srgbClr val="FF0000"/>
                </a:solidFill>
              </a:rPr>
              <a:t>Безпосереднє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керівництво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здійснює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управління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освіти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Хустської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міської</a:t>
            </a:r>
            <a:r>
              <a:rPr lang="ru-RU" sz="1200" dirty="0" smtClean="0">
                <a:solidFill>
                  <a:srgbClr val="FF0000"/>
                </a:solidFill>
              </a:rPr>
              <a:t> ради. </a:t>
            </a:r>
            <a:r>
              <a:rPr lang="ru-RU" sz="1200" dirty="0" err="1" smtClean="0">
                <a:solidFill>
                  <a:srgbClr val="FF0000"/>
                </a:solidFill>
              </a:rPr>
              <a:t>Управлінські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рішення</a:t>
            </a:r>
            <a:r>
              <a:rPr lang="ru-RU" sz="1200" dirty="0" smtClean="0">
                <a:solidFill>
                  <a:srgbClr val="FF0000"/>
                </a:solidFill>
              </a:rPr>
              <a:t> та </a:t>
            </a:r>
            <a:r>
              <a:rPr lang="ru-RU" sz="1200" dirty="0" err="1" smtClean="0">
                <a:solidFill>
                  <a:srgbClr val="FF0000"/>
                </a:solidFill>
              </a:rPr>
              <a:t>дії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керівника</a:t>
            </a:r>
            <a:r>
              <a:rPr lang="ru-RU" sz="1200" dirty="0" smtClean="0">
                <a:solidFill>
                  <a:srgbClr val="FF0000"/>
                </a:solidFill>
              </a:rPr>
              <a:t> ЗДО </a:t>
            </a:r>
            <a:r>
              <a:rPr lang="ru-RU" sz="1200" dirty="0" err="1" smtClean="0">
                <a:solidFill>
                  <a:srgbClr val="FF0000"/>
                </a:solidFill>
              </a:rPr>
              <a:t>були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спрямовані</a:t>
            </a:r>
            <a:r>
              <a:rPr lang="ru-RU" sz="1200" dirty="0" smtClean="0">
                <a:solidFill>
                  <a:srgbClr val="FF0000"/>
                </a:solidFill>
              </a:rPr>
              <a:t> на </a:t>
            </a:r>
            <a:r>
              <a:rPr lang="ru-RU" sz="1200" dirty="0" err="1" smtClean="0">
                <a:solidFill>
                  <a:srgbClr val="FF0000"/>
                </a:solidFill>
              </a:rPr>
              <a:t>виконання</a:t>
            </a:r>
            <a:r>
              <a:rPr lang="ru-RU" sz="1200" dirty="0" smtClean="0">
                <a:solidFill>
                  <a:srgbClr val="FF0000"/>
                </a:solidFill>
              </a:rPr>
              <a:t> таких </a:t>
            </a:r>
            <a:r>
              <a:rPr lang="ru-RU" sz="1200" dirty="0" err="1" smtClean="0">
                <a:solidFill>
                  <a:srgbClr val="FF0000"/>
                </a:solidFill>
              </a:rPr>
              <a:t>завдань</a:t>
            </a:r>
            <a:r>
              <a:rPr lang="ru-RU" sz="12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1. </a:t>
            </a:r>
            <a:r>
              <a:rPr lang="ru-RU" sz="1200" dirty="0" err="1" smtClean="0">
                <a:solidFill>
                  <a:srgbClr val="FF0000"/>
                </a:solidFill>
              </a:rPr>
              <a:t>Організація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діяльності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колективу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щодо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надання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освітніх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послуг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населенню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відповідно</a:t>
            </a:r>
            <a:r>
              <a:rPr lang="ru-RU" sz="1200" dirty="0" smtClean="0">
                <a:solidFill>
                  <a:srgbClr val="FF0000"/>
                </a:solidFill>
              </a:rPr>
              <a:t> до статуту </a:t>
            </a:r>
            <a:r>
              <a:rPr lang="ru-RU" sz="1200" dirty="0" err="1" smtClean="0">
                <a:solidFill>
                  <a:srgbClr val="FF0000"/>
                </a:solidFill>
              </a:rPr>
              <a:t>дошкільного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навчального</a:t>
            </a:r>
            <a:r>
              <a:rPr lang="ru-RU" sz="1200" dirty="0" smtClean="0">
                <a:solidFill>
                  <a:srgbClr val="FF0000"/>
                </a:solidFill>
              </a:rPr>
              <a:t> закладу.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2. </a:t>
            </a:r>
            <a:r>
              <a:rPr lang="ru-RU" sz="1200" dirty="0" err="1" smtClean="0">
                <a:solidFill>
                  <a:srgbClr val="FF0000"/>
                </a:solidFill>
              </a:rPr>
              <a:t>Комплектування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груп</a:t>
            </a:r>
            <a:r>
              <a:rPr lang="ru-RU" sz="1200" dirty="0" smtClean="0">
                <a:solidFill>
                  <a:srgbClr val="FF0000"/>
                </a:solidFill>
              </a:rPr>
              <a:t> на 10 </a:t>
            </a:r>
            <a:r>
              <a:rPr lang="ru-RU" sz="1200" dirty="0" err="1" smtClean="0">
                <a:solidFill>
                  <a:srgbClr val="FF0000"/>
                </a:solidFill>
              </a:rPr>
              <a:t>жовтня</a:t>
            </a:r>
            <a:r>
              <a:rPr lang="ru-RU" sz="1200" dirty="0" smtClean="0">
                <a:solidFill>
                  <a:srgbClr val="FF0000"/>
                </a:solidFill>
              </a:rPr>
              <a:t> 2022 – 2023 </a:t>
            </a:r>
            <a:r>
              <a:rPr lang="ru-RU" sz="1200" dirty="0" err="1" smtClean="0">
                <a:solidFill>
                  <a:srgbClr val="FF0000"/>
                </a:solidFill>
              </a:rPr>
              <a:t>навчального</a:t>
            </a:r>
            <a:r>
              <a:rPr lang="ru-RU" sz="1200" dirty="0" smtClean="0">
                <a:solidFill>
                  <a:srgbClr val="FF0000"/>
                </a:solidFill>
              </a:rPr>
              <a:t> року </a:t>
            </a:r>
            <a:r>
              <a:rPr lang="ru-RU" sz="1200" dirty="0" err="1" smtClean="0">
                <a:solidFill>
                  <a:srgbClr val="FF0000"/>
                </a:solidFill>
              </a:rPr>
              <a:t>дітьми</a:t>
            </a:r>
            <a:r>
              <a:rPr lang="ru-RU" sz="1200" dirty="0" smtClean="0">
                <a:solidFill>
                  <a:srgbClr val="FF0000"/>
                </a:solidFill>
              </a:rPr>
              <a:t> та кадрами, тому , </a:t>
            </a:r>
            <a:r>
              <a:rPr lang="ru-RU" sz="1200" dirty="0" err="1" smtClean="0">
                <a:solidFill>
                  <a:srgbClr val="FF0000"/>
                </a:solidFill>
              </a:rPr>
              <a:t>що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взакладі</a:t>
            </a:r>
            <a:r>
              <a:rPr lang="ru-RU" sz="1200" dirty="0" smtClean="0">
                <a:solidFill>
                  <a:srgbClr val="FF0000"/>
                </a:solidFill>
              </a:rPr>
              <a:t> проживали ВПО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4. </a:t>
            </a:r>
            <a:r>
              <a:rPr lang="ru-RU" sz="1200" dirty="0" err="1" smtClean="0">
                <a:solidFill>
                  <a:srgbClr val="FF0000"/>
                </a:solidFill>
              </a:rPr>
              <a:t>Забезпечення</a:t>
            </a:r>
            <a:r>
              <a:rPr lang="ru-RU" sz="1200" dirty="0" smtClean="0">
                <a:solidFill>
                  <a:srgbClr val="FF0000"/>
                </a:solidFill>
              </a:rPr>
              <a:t> умов для </a:t>
            </a:r>
            <a:r>
              <a:rPr lang="ru-RU" sz="1200" dirty="0" err="1" smtClean="0">
                <a:solidFill>
                  <a:srgbClr val="FF0000"/>
                </a:solidFill>
              </a:rPr>
              <a:t>ефективного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проведення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освітнього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процесу</a:t>
            </a:r>
            <a:r>
              <a:rPr lang="ru-RU" sz="1200" dirty="0" smtClean="0">
                <a:solidFill>
                  <a:srgbClr val="FF0000"/>
                </a:solidFill>
              </a:rPr>
              <a:t>, </a:t>
            </a:r>
            <a:r>
              <a:rPr lang="ru-RU" sz="1200" dirty="0" err="1" smtClean="0">
                <a:solidFill>
                  <a:srgbClr val="FF0000"/>
                </a:solidFill>
              </a:rPr>
              <a:t>фізичного</a:t>
            </a:r>
            <a:r>
              <a:rPr lang="ru-RU" sz="1200" dirty="0" smtClean="0">
                <a:solidFill>
                  <a:srgbClr val="FF0000"/>
                </a:solidFill>
              </a:rPr>
              <a:t> та </a:t>
            </a:r>
            <a:r>
              <a:rPr lang="ru-RU" sz="1200" dirty="0" err="1" smtClean="0">
                <a:solidFill>
                  <a:srgbClr val="FF0000"/>
                </a:solidFill>
              </a:rPr>
              <a:t>психічного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розвитку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дітей</a:t>
            </a:r>
            <a:r>
              <a:rPr lang="ru-RU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5. </a:t>
            </a:r>
            <a:r>
              <a:rPr lang="ru-RU" sz="1200" dirty="0" err="1" smtClean="0">
                <a:solidFill>
                  <a:srgbClr val="FF0000"/>
                </a:solidFill>
              </a:rPr>
              <a:t>Організація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харчування</a:t>
            </a:r>
            <a:r>
              <a:rPr lang="ru-RU" sz="1200" dirty="0" smtClean="0">
                <a:solidFill>
                  <a:srgbClr val="FF0000"/>
                </a:solidFill>
              </a:rPr>
              <a:t> та </a:t>
            </a:r>
            <a:r>
              <a:rPr lang="ru-RU" sz="1200" dirty="0" err="1" smtClean="0">
                <a:solidFill>
                  <a:srgbClr val="FF0000"/>
                </a:solidFill>
              </a:rPr>
              <a:t>медичного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обслуговування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дітей</a:t>
            </a:r>
            <a:r>
              <a:rPr lang="ru-RU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6.Вирішення </a:t>
            </a:r>
            <a:r>
              <a:rPr lang="ru-RU" sz="1200" dirty="0" err="1" smtClean="0">
                <a:solidFill>
                  <a:srgbClr val="FF0000"/>
                </a:solidFill>
              </a:rPr>
              <a:t>освітніх</a:t>
            </a:r>
            <a:r>
              <a:rPr lang="ru-RU" sz="1200" dirty="0" smtClean="0">
                <a:solidFill>
                  <a:srgbClr val="FF0000"/>
                </a:solidFill>
              </a:rPr>
              <a:t>, </a:t>
            </a:r>
            <a:r>
              <a:rPr lang="ru-RU" sz="1200" dirty="0" err="1" smtClean="0">
                <a:solidFill>
                  <a:srgbClr val="FF0000"/>
                </a:solidFill>
              </a:rPr>
              <a:t>методичних</a:t>
            </a:r>
            <a:r>
              <a:rPr lang="ru-RU" sz="1200" dirty="0" smtClean="0">
                <a:solidFill>
                  <a:srgbClr val="FF0000"/>
                </a:solidFill>
              </a:rPr>
              <a:t>, </a:t>
            </a:r>
            <a:r>
              <a:rPr lang="ru-RU" sz="1200" dirty="0" err="1" smtClean="0">
                <a:solidFill>
                  <a:srgbClr val="FF0000"/>
                </a:solidFill>
              </a:rPr>
              <a:t>адміністративних</a:t>
            </a:r>
            <a:r>
              <a:rPr lang="ru-RU" sz="1200" dirty="0" smtClean="0">
                <a:solidFill>
                  <a:srgbClr val="FF0000"/>
                </a:solidFill>
              </a:rPr>
              <a:t>, </a:t>
            </a:r>
            <a:r>
              <a:rPr lang="ru-RU" sz="1200" dirty="0" err="1" smtClean="0">
                <a:solidFill>
                  <a:srgbClr val="FF0000"/>
                </a:solidFill>
              </a:rPr>
              <a:t>фінансових</a:t>
            </a:r>
            <a:r>
              <a:rPr lang="ru-RU" sz="1200" dirty="0" smtClean="0">
                <a:solidFill>
                  <a:srgbClr val="FF0000"/>
                </a:solidFill>
              </a:rPr>
              <a:t>, </a:t>
            </a:r>
            <a:r>
              <a:rPr lang="ru-RU" sz="1200" dirty="0" err="1" smtClean="0">
                <a:solidFill>
                  <a:srgbClr val="FF0000"/>
                </a:solidFill>
              </a:rPr>
              <a:t>господарських</a:t>
            </a:r>
            <a:r>
              <a:rPr lang="ru-RU" sz="1200" dirty="0" smtClean="0">
                <a:solidFill>
                  <a:srgbClr val="FF0000"/>
                </a:solidFill>
              </a:rPr>
              <a:t> та </a:t>
            </a:r>
            <a:r>
              <a:rPr lang="ru-RU" sz="1200" dirty="0" err="1" smtClean="0">
                <a:solidFill>
                  <a:srgbClr val="FF0000"/>
                </a:solidFill>
              </a:rPr>
              <a:t>інших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питань</a:t>
            </a:r>
            <a:r>
              <a:rPr lang="ru-RU" sz="1200" dirty="0" smtClean="0">
                <a:solidFill>
                  <a:srgbClr val="FF0000"/>
                </a:solidFill>
              </a:rPr>
              <a:t>, </a:t>
            </a:r>
            <a:r>
              <a:rPr lang="ru-RU" sz="1200" dirty="0" err="1" smtClean="0">
                <a:solidFill>
                  <a:srgbClr val="FF0000"/>
                </a:solidFill>
              </a:rPr>
              <a:t>які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виникають</a:t>
            </a:r>
            <a:r>
              <a:rPr lang="ru-RU" sz="1200" dirty="0" smtClean="0">
                <a:solidFill>
                  <a:srgbClr val="FF0000"/>
                </a:solidFill>
              </a:rPr>
              <a:t> у </a:t>
            </a:r>
            <a:r>
              <a:rPr lang="ru-RU" sz="1200" dirty="0" err="1" smtClean="0">
                <a:solidFill>
                  <a:srgbClr val="FF0000"/>
                </a:solidFill>
              </a:rPr>
              <a:t>процесі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діяльності</a:t>
            </a:r>
            <a:r>
              <a:rPr lang="ru-RU" sz="1200" dirty="0" smtClean="0">
                <a:solidFill>
                  <a:srgbClr val="FF0000"/>
                </a:solidFill>
              </a:rPr>
              <a:t> ЗДО.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7. </a:t>
            </a:r>
            <a:r>
              <a:rPr lang="ru-RU" sz="1200" dirty="0" err="1" smtClean="0">
                <a:solidFill>
                  <a:srgbClr val="FF0000"/>
                </a:solidFill>
              </a:rPr>
              <a:t>Сприяння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підвищенню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кваліфікації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педагогічних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працівників</a:t>
            </a:r>
            <a:endParaRPr lang="ru-RU" sz="1200" dirty="0" smtClean="0">
              <a:solidFill>
                <a:srgbClr val="FF0000"/>
              </a:solidFill>
            </a:endParaRPr>
          </a:p>
          <a:p>
            <a:r>
              <a:rPr lang="ru-RU" sz="1200" dirty="0" smtClean="0">
                <a:solidFill>
                  <a:srgbClr val="FF0000"/>
                </a:solidFill>
              </a:rPr>
              <a:t>8. </a:t>
            </a:r>
            <a:r>
              <a:rPr lang="ru-RU" sz="1200" dirty="0" err="1" smtClean="0">
                <a:solidFill>
                  <a:srgbClr val="FF0000"/>
                </a:solidFill>
              </a:rPr>
              <a:t>Створення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сприятливого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емоційно</a:t>
            </a:r>
            <a:r>
              <a:rPr lang="ru-RU" sz="1200" dirty="0" smtClean="0">
                <a:solidFill>
                  <a:srgbClr val="FF0000"/>
                </a:solidFill>
              </a:rPr>
              <a:t> – </a:t>
            </a:r>
            <a:r>
              <a:rPr lang="ru-RU" sz="1200" dirty="0" err="1" smtClean="0">
                <a:solidFill>
                  <a:srgbClr val="FF0000"/>
                </a:solidFill>
              </a:rPr>
              <a:t>психологічного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клімату</a:t>
            </a:r>
            <a:r>
              <a:rPr lang="ru-RU" sz="1200" dirty="0" smtClean="0">
                <a:solidFill>
                  <a:srgbClr val="FF0000"/>
                </a:solidFill>
              </a:rPr>
              <a:t> у </a:t>
            </a:r>
            <a:r>
              <a:rPr lang="ru-RU" sz="1200" dirty="0" err="1" smtClean="0">
                <a:solidFill>
                  <a:srgbClr val="FF0000"/>
                </a:solidFill>
              </a:rPr>
              <a:t>колективі</a:t>
            </a:r>
            <a:r>
              <a:rPr lang="ru-RU" sz="1200" dirty="0" smtClean="0">
                <a:solidFill>
                  <a:srgbClr val="FF0000"/>
                </a:solidFill>
              </a:rPr>
              <a:t> ЗДО.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9. </a:t>
            </a:r>
            <a:r>
              <a:rPr lang="ru-RU" sz="1200" dirty="0" err="1" smtClean="0">
                <a:solidFill>
                  <a:srgbClr val="FF0000"/>
                </a:solidFill>
              </a:rPr>
              <a:t>Організація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різних</a:t>
            </a:r>
            <a:r>
              <a:rPr lang="ru-RU" sz="1200" dirty="0" smtClean="0">
                <a:solidFill>
                  <a:srgbClr val="FF0000"/>
                </a:solidFill>
              </a:rPr>
              <a:t> форм </a:t>
            </a:r>
            <a:r>
              <a:rPr lang="ru-RU" sz="1200" dirty="0" err="1" smtClean="0">
                <a:solidFill>
                  <a:srgbClr val="FF0000"/>
                </a:solidFill>
              </a:rPr>
              <a:t>співпраці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</a:rPr>
              <a:t>з</a:t>
            </a:r>
            <a:r>
              <a:rPr lang="ru-RU" sz="1200" dirty="0" smtClean="0">
                <a:solidFill>
                  <a:srgbClr val="FF0000"/>
                </a:solidFill>
              </a:rPr>
              <a:t> батьками.</a:t>
            </a:r>
          </a:p>
          <a:p>
            <a:pPr>
              <a:buFont typeface="Arial" charset="0"/>
              <a:buChar char="•"/>
            </a:pPr>
            <a:r>
              <a:rPr lang="uk-UA" sz="1200" dirty="0" smtClean="0">
                <a:solidFill>
                  <a:srgbClr val="FF0000"/>
                </a:solidFill>
              </a:rPr>
              <a:t>Організація </a:t>
            </a:r>
            <a:r>
              <a:rPr lang="uk-UA" sz="1200" dirty="0">
                <a:solidFill>
                  <a:srgbClr val="FF0000"/>
                </a:solidFill>
              </a:rPr>
              <a:t>роботи з батьками та громадськістю з метою залучення їх до </a:t>
            </a:r>
          </a:p>
          <a:p>
            <a:r>
              <a:rPr lang="uk-UA" sz="1200" dirty="0">
                <a:solidFill>
                  <a:srgbClr val="FF0000"/>
                </a:solidFill>
              </a:rPr>
              <a:t>управління закладом, пропагування відкритості та прозорості відбувалось </a:t>
            </a:r>
          </a:p>
          <a:p>
            <a:r>
              <a:rPr lang="uk-UA" sz="1200" dirty="0">
                <a:solidFill>
                  <a:srgbClr val="FF0000"/>
                </a:solidFill>
              </a:rPr>
              <a:t>через батьківські збори.</a:t>
            </a:r>
          </a:p>
          <a:p>
            <a:pPr>
              <a:buFont typeface="Arial" charset="0"/>
              <a:buChar char="•"/>
            </a:pPr>
            <a:r>
              <a:rPr lang="uk-UA" sz="1200" dirty="0">
                <a:solidFill>
                  <a:srgbClr val="FF0000"/>
                </a:solidFill>
              </a:rPr>
              <a:t>Дошкільний заклад підтримує бажання батьків поповнювати знання, необхідні</a:t>
            </a:r>
          </a:p>
          <a:p>
            <a:r>
              <a:rPr lang="uk-UA" sz="1200" dirty="0">
                <a:solidFill>
                  <a:srgbClr val="FF0000"/>
                </a:solidFill>
              </a:rPr>
              <a:t> для виховання та оздоровлення дітей . Педагогічний колектив організував для</a:t>
            </a:r>
          </a:p>
          <a:p>
            <a:r>
              <a:rPr lang="uk-UA" sz="1200" dirty="0">
                <a:solidFill>
                  <a:srgbClr val="FF0000"/>
                </a:solidFill>
              </a:rPr>
              <a:t> цього різні активні форми співпраці:</a:t>
            </a:r>
          </a:p>
          <a:p>
            <a:pPr>
              <a:buFont typeface="Arial" charset="0"/>
              <a:buChar char="•"/>
            </a:pPr>
            <a:r>
              <a:rPr lang="uk-UA" sz="1200" dirty="0">
                <a:solidFill>
                  <a:srgbClr val="FF0000"/>
                </a:solidFill>
              </a:rPr>
              <a:t>Батьківські збори</a:t>
            </a:r>
          </a:p>
          <a:p>
            <a:pPr>
              <a:buFont typeface="Arial" charset="0"/>
              <a:buChar char="•"/>
            </a:pPr>
            <a:r>
              <a:rPr lang="uk-UA" sz="1200" dirty="0">
                <a:solidFill>
                  <a:srgbClr val="FF0000"/>
                </a:solidFill>
              </a:rPr>
              <a:t>Консультації </a:t>
            </a:r>
          </a:p>
          <a:p>
            <a:pPr>
              <a:buFont typeface="Arial" charset="0"/>
              <a:buChar char="•"/>
            </a:pPr>
            <a:r>
              <a:rPr lang="uk-UA" sz="1200" dirty="0">
                <a:solidFill>
                  <a:srgbClr val="FF0000"/>
                </a:solidFill>
              </a:rPr>
              <a:t> спільні виставки</a:t>
            </a:r>
          </a:p>
          <a:p>
            <a:pPr>
              <a:buFont typeface="Arial" charset="0"/>
              <a:buChar char="•"/>
            </a:pPr>
            <a:r>
              <a:rPr lang="uk-UA" sz="1200" dirty="0">
                <a:solidFill>
                  <a:srgbClr val="FF0000"/>
                </a:solidFill>
              </a:rPr>
              <a:t> участь у святах </a:t>
            </a:r>
            <a:r>
              <a:rPr lang="uk-UA" sz="1200" dirty="0" err="1">
                <a:solidFill>
                  <a:srgbClr val="FF0000"/>
                </a:solidFill>
              </a:rPr>
              <a:t>“Осінь</a:t>
            </a:r>
            <a:r>
              <a:rPr lang="uk-UA" sz="1200" dirty="0">
                <a:solidFill>
                  <a:srgbClr val="FF0000"/>
                </a:solidFill>
              </a:rPr>
              <a:t> в гості </a:t>
            </a:r>
            <a:r>
              <a:rPr lang="uk-UA" sz="1200" dirty="0" err="1">
                <a:solidFill>
                  <a:srgbClr val="FF0000"/>
                </a:solidFill>
              </a:rPr>
              <a:t>завітала”</a:t>
            </a:r>
            <a:r>
              <a:rPr lang="uk-UA" sz="1200" dirty="0">
                <a:solidFill>
                  <a:srgbClr val="FF0000"/>
                </a:solidFill>
              </a:rPr>
              <a:t>, </a:t>
            </a:r>
            <a:r>
              <a:rPr lang="uk-UA" sz="1200" dirty="0" err="1">
                <a:solidFill>
                  <a:srgbClr val="FF0000"/>
                </a:solidFill>
              </a:rPr>
              <a:t>“Ой</a:t>
            </a:r>
            <a:r>
              <a:rPr lang="uk-UA" sz="1200" dirty="0">
                <a:solidFill>
                  <a:srgbClr val="FF0000"/>
                </a:solidFill>
              </a:rPr>
              <a:t> хто, </a:t>
            </a:r>
            <a:r>
              <a:rPr lang="uk-UA" sz="1200" dirty="0" err="1">
                <a:solidFill>
                  <a:srgbClr val="FF0000"/>
                </a:solidFill>
              </a:rPr>
              <a:t>хто</a:t>
            </a:r>
            <a:r>
              <a:rPr lang="uk-UA" sz="1200" dirty="0">
                <a:solidFill>
                  <a:srgbClr val="FF0000"/>
                </a:solidFill>
              </a:rPr>
              <a:t> Миколая </a:t>
            </a:r>
            <a:r>
              <a:rPr lang="uk-UA" sz="1200" dirty="0" err="1">
                <a:solidFill>
                  <a:srgbClr val="FF0000"/>
                </a:solidFill>
              </a:rPr>
              <a:t>любить”</a:t>
            </a:r>
            <a:r>
              <a:rPr lang="uk-UA" sz="1200" dirty="0">
                <a:solidFill>
                  <a:srgbClr val="FF0000"/>
                </a:solidFill>
              </a:rPr>
              <a:t>,</a:t>
            </a:r>
          </a:p>
          <a:p>
            <a:r>
              <a:rPr lang="uk-UA" sz="1200" dirty="0">
                <a:solidFill>
                  <a:srgbClr val="FF0000"/>
                </a:solidFill>
              </a:rPr>
              <a:t> Новорічна казка, </a:t>
            </a:r>
            <a:r>
              <a:rPr lang="uk-UA" sz="1200" dirty="0" err="1">
                <a:solidFill>
                  <a:srgbClr val="FF0000"/>
                </a:solidFill>
              </a:rPr>
              <a:t>“Матусю</a:t>
            </a:r>
            <a:r>
              <a:rPr lang="uk-UA" sz="1200" dirty="0">
                <a:solidFill>
                  <a:srgbClr val="FF0000"/>
                </a:solidFill>
              </a:rPr>
              <a:t> рідну привітаймо!”, </a:t>
            </a:r>
            <a:r>
              <a:rPr lang="uk-UA" sz="1200" dirty="0" err="1">
                <a:solidFill>
                  <a:srgbClr val="FF0000"/>
                </a:solidFill>
              </a:rPr>
              <a:t>“Садочок</a:t>
            </a:r>
            <a:r>
              <a:rPr lang="uk-UA" sz="1200" dirty="0">
                <a:solidFill>
                  <a:srgbClr val="FF0000"/>
                </a:solidFill>
              </a:rPr>
              <a:t> рідний, прощавай!”, </a:t>
            </a:r>
          </a:p>
          <a:p>
            <a:r>
              <a:rPr lang="uk-UA" sz="1200" dirty="0">
                <a:solidFill>
                  <a:srgbClr val="FF0000"/>
                </a:solidFill>
              </a:rPr>
              <a:t>різні розваги.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21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43042" y="0"/>
            <a:ext cx="7218431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spc="50" dirty="0">
                <a:ln w="11430"/>
                <a:solidFill>
                  <a:srgbClr val="86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Соціальна активність </a:t>
            </a:r>
            <a:r>
              <a:rPr lang="uk-UA" sz="3200" b="1" spc="50" dirty="0" smtClean="0">
                <a:ln w="11430"/>
                <a:solidFill>
                  <a:srgbClr val="86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ЗДО</a:t>
            </a:r>
            <a:endParaRPr lang="ru-RU" sz="3200" b="1" spc="50" dirty="0">
              <a:ln w="11430"/>
              <a:solidFill>
                <a:srgbClr val="86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32861" y="4929198"/>
            <a:ext cx="2439994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Виставка дитячих робіт  до свята Великодня</a:t>
            </a:r>
          </a:p>
        </p:txBody>
      </p:sp>
      <p:pic>
        <p:nvPicPr>
          <p:cNvPr id="5127" name="Picture 7" descr="E:\фотовиставка\Копия DSC069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000372"/>
            <a:ext cx="2071702" cy="1381135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I:\сайт 2015\паска\днз пас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786322"/>
            <a:ext cx="2317162" cy="1751004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1" name="Picture 5" descr="D:\перевірити\Копия картинки\2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13" y="5572125"/>
            <a:ext cx="2857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Box 13"/>
          <p:cNvSpPr txBox="1">
            <a:spLocks noChangeArrowheads="1"/>
          </p:cNvSpPr>
          <p:nvPr/>
        </p:nvSpPr>
        <p:spPr bwMode="auto">
          <a:xfrm>
            <a:off x="500063" y="714375"/>
            <a:ext cx="8188139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Працівники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дошкільного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закладу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займають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активну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соціальну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життєвупозицію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привчають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</a:p>
          <a:p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дітей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дошкільного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віку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розуміти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соціальну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значимість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участі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у заходах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різного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рівня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  <a:p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Ми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будемо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вдячні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всім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батькам,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які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допомоуть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нам у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проведенні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ремонтних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робіт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у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групах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,</a:t>
            </a:r>
          </a:p>
          <a:p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території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ЗДО ,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придбанні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іграшок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дидактичних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матеріалів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створюють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затишок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та комфорт </a:t>
            </a:r>
          </a:p>
          <a:p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для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дітей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, все те, без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чого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неможливо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надати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якісну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дошкільну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освіту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дітям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.</a:t>
            </a:r>
          </a:p>
          <a:p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Колектив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працює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буде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працювати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надалі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згідно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свого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кредо</a:t>
            </a:r>
          </a:p>
          <a:p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«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Роби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велике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поки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воно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ще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мале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, тому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що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, все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велике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починається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5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 малого»  .</a:t>
            </a:r>
          </a:p>
          <a:p>
            <a:r>
              <a:rPr lang="ru-RU" i="1" dirty="0" smtClean="0"/>
              <a:t> </a:t>
            </a:r>
            <a:endParaRPr lang="ru-RU" dirty="0" smtClean="0"/>
          </a:p>
          <a:p>
            <a:r>
              <a:rPr lang="uk-UA" dirty="0" smtClean="0"/>
              <a:t> </a:t>
            </a:r>
            <a:endParaRPr lang="ru-RU" dirty="0" smtClean="0"/>
          </a:p>
        </p:txBody>
      </p:sp>
      <p:pic>
        <p:nvPicPr>
          <p:cNvPr id="36877" name="Picture 13" descr="Картинки по запросу рамки для оформлення фотогрыфы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5963" y="2708275"/>
            <a:ext cx="287972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14" descr="Картинки по запросу рамки для оформлення фотогрыфый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4724400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168833902019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2428868"/>
            <a:ext cx="24098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16883390202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3143248"/>
            <a:ext cx="20383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16883386408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9256" y="4929198"/>
            <a:ext cx="20574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0" y="428604"/>
            <a:ext cx="3857620" cy="235745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500034" y="328612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Створено оптимальні умови для фізичного розвитку дітей, збереження і зміцнення здоров’я дошкільників через різноманітні заходи.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214282" y="4429132"/>
            <a:ext cx="2928958" cy="214314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6215074" y="4143380"/>
            <a:ext cx="2928926" cy="185738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0" name="Рамка 9"/>
          <p:cNvSpPr/>
          <p:nvPr/>
        </p:nvSpPr>
        <p:spPr>
          <a:xfrm>
            <a:off x="3571868" y="4286256"/>
            <a:ext cx="2500330" cy="257174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47106" name="Picture 2" descr="16883386408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3000396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16883383031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786322"/>
            <a:ext cx="235745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16883383030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4357694"/>
            <a:ext cx="214314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168833784017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14290"/>
            <a:ext cx="3500462" cy="203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16883390202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500570"/>
            <a:ext cx="242889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16883377341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286148" cy="172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16883373105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571480"/>
            <a:ext cx="442915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14480" y="285728"/>
            <a:ext cx="711903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spc="50" dirty="0">
                <a:ln w="11430"/>
                <a:solidFill>
                  <a:srgbClr val="86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Святкові </a:t>
            </a:r>
            <a:r>
              <a:rPr lang="uk-UA" sz="3200" b="1" spc="50" dirty="0" smtClean="0">
                <a:ln w="11430"/>
                <a:solidFill>
                  <a:srgbClr val="86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ранки та розваги</a:t>
            </a:r>
            <a:endParaRPr lang="ru-RU" sz="3200" b="1" spc="50" dirty="0">
              <a:ln w="11430"/>
              <a:solidFill>
                <a:srgbClr val="86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Блок-схема: типовой процесс 11"/>
          <p:cNvSpPr/>
          <p:nvPr/>
        </p:nvSpPr>
        <p:spPr>
          <a:xfrm>
            <a:off x="500063" y="1143000"/>
            <a:ext cx="3000375" cy="2357438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4" name="Блок-схема: типовой процесс 13"/>
          <p:cNvSpPr/>
          <p:nvPr/>
        </p:nvSpPr>
        <p:spPr>
          <a:xfrm>
            <a:off x="6227763" y="1052513"/>
            <a:ext cx="2716212" cy="2074862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37901" name="Picture 13" descr="Картинки по запросу рамки для оформлення фотогрыф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26053">
            <a:off x="-41417" y="3698678"/>
            <a:ext cx="3160712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Картинки по запросу рамки для оформлення фотогрыф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84613">
            <a:off x="6063105" y="3932647"/>
            <a:ext cx="3163887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17" descr="D:\перевірити\Копия картинки\598471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97943">
            <a:off x="3348038" y="1341438"/>
            <a:ext cx="471487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Картинки по запросу рамки для оформлення фотогрыф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26053">
            <a:off x="2887541" y="4081659"/>
            <a:ext cx="3160712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16883377628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428736"/>
            <a:ext cx="2524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168833796319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20950">
            <a:off x="285720" y="3929066"/>
            <a:ext cx="26193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16883386407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15452">
            <a:off x="3040556" y="4298275"/>
            <a:ext cx="3039161" cy="201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168833864085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4357694"/>
            <a:ext cx="257176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 descr="16883383031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1214422"/>
            <a:ext cx="221457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G:\малюнки 2\85320e1b47c3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143512"/>
            <a:ext cx="3145849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71538" y="500042"/>
            <a:ext cx="559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Система роботи щодо соціального захисту дитини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1071546"/>
            <a:ext cx="900695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Нанківський</a:t>
            </a:r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 заклад </a:t>
            </a:r>
            <a:r>
              <a:rPr lang="uk-UA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дошкільнї</a:t>
            </a:r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освіти (ясла-садок) Хустської міської</a:t>
            </a: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ради Хустського району Закарпатської області є комунальним закладом, у якому </a:t>
            </a: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суворо дотримуються вимоги щодо забезпечення Прав дитини , закріплені в</a:t>
            </a: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основних державних документах :</a:t>
            </a: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Конституція України</a:t>
            </a: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Конвенція ООН  про права дитини</a:t>
            </a: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Закон України </a:t>
            </a:r>
            <a:r>
              <a:rPr lang="uk-UA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“Про</a:t>
            </a:r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охорону </a:t>
            </a:r>
            <a:r>
              <a:rPr lang="uk-UA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дитинства”</a:t>
            </a:r>
            <a:endParaRPr lang="uk-UA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Сімейний кодекс.</a:t>
            </a: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    На виконання Листа міністерства освіти і науки України від 17.12.2008р.</a:t>
            </a: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№1\9-811 </a:t>
            </a:r>
            <a:r>
              <a:rPr lang="uk-UA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“Про</a:t>
            </a:r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здійснення соціально-педагогічного </a:t>
            </a:r>
            <a:r>
              <a:rPr lang="uk-UA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патронату”</a:t>
            </a:r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адміністрація</a:t>
            </a: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зробила такі заходи :</a:t>
            </a:r>
          </a:p>
          <a:p>
            <a:pPr>
              <a:buFont typeface="Arial" charset="0"/>
              <a:buChar char="•"/>
            </a:pPr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Надання методичної консультативної допомоги сім*ям та залучення батьків до</a:t>
            </a: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процесу виховання;</a:t>
            </a:r>
          </a:p>
          <a:p>
            <a:pPr>
              <a:buFont typeface="Arial" charset="0"/>
              <a:buChar char="•"/>
            </a:pPr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створення банку даних дітей, які підлягають охопленню соціально-педагогічним</a:t>
            </a: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патронатом;</a:t>
            </a:r>
          </a:p>
          <a:p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  На особливому обліку знаходяться діти </a:t>
            </a:r>
            <a:r>
              <a:rPr lang="uk-UA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ромської</a:t>
            </a:r>
            <a:r>
              <a:rPr lang="uk-UA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національності.</a:t>
            </a:r>
          </a:p>
          <a:p>
            <a:endParaRPr lang="uk-UA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9456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779713" y="303213"/>
            <a:ext cx="35845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>
                <a:ln w="11430"/>
                <a:solidFill>
                  <a:srgbClr val="86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Організація харчування </a:t>
            </a:r>
          </a:p>
        </p:txBody>
      </p:sp>
      <p:sp>
        <p:nvSpPr>
          <p:cNvPr id="39939" name="Прямоугольник 1"/>
          <p:cNvSpPr>
            <a:spLocks noChangeArrowheads="1"/>
          </p:cNvSpPr>
          <p:nvPr/>
        </p:nvSpPr>
        <p:spPr bwMode="auto">
          <a:xfrm>
            <a:off x="4008438" y="2392363"/>
            <a:ext cx="55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b="1">
                <a:solidFill>
                  <a:srgbClr val="860000"/>
                </a:solidFill>
                <a:latin typeface="Calibri" pitchFamily="34" charset="0"/>
              </a:rPr>
              <a:t>       </a:t>
            </a:r>
            <a:endParaRPr lang="ru-RU" b="1">
              <a:solidFill>
                <a:srgbClr val="860000"/>
              </a:solidFill>
              <a:latin typeface="Calibri" pitchFamily="34" charset="0"/>
            </a:endParaRPr>
          </a:p>
        </p:txBody>
      </p:sp>
      <p:pic>
        <p:nvPicPr>
          <p:cNvPr id="39940" name="Picture 2" descr="G:\20820571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5715000"/>
            <a:ext cx="7308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19113" y="712788"/>
            <a:ext cx="8906925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Повноцінне та якісне харчування є невід*ємною складовою зміцнення здоров*я</a:t>
            </a:r>
          </a:p>
          <a:p>
            <a:r>
              <a:rPr lang="uk-UA" dirty="0">
                <a:solidFill>
                  <a:schemeClr val="bg1"/>
                </a:solidFill>
              </a:rPr>
              <a:t> дітей. Організація харчування ведеться відповідно до Інструкції з харчування</a:t>
            </a:r>
          </a:p>
          <a:p>
            <a:r>
              <a:rPr lang="uk-UA" dirty="0">
                <a:solidFill>
                  <a:schemeClr val="bg1"/>
                </a:solidFill>
              </a:rPr>
              <a:t> дітей, затвердженої наказом Міністерства освіти і науки України та Міністерства </a:t>
            </a:r>
          </a:p>
          <a:p>
            <a:r>
              <a:rPr lang="uk-UA" dirty="0">
                <a:solidFill>
                  <a:schemeClr val="bg1"/>
                </a:solidFill>
              </a:rPr>
              <a:t>охорони здоров*я України. За цей навчальний рік за результатами перевірок </a:t>
            </a:r>
          </a:p>
          <a:p>
            <a:r>
              <a:rPr lang="uk-UA" dirty="0">
                <a:solidFill>
                  <a:schemeClr val="bg1"/>
                </a:solidFill>
              </a:rPr>
              <a:t> санітарної епідемічної служби грубих порушень санітарного стану  приміщень </a:t>
            </a:r>
          </a:p>
          <a:p>
            <a:r>
              <a:rPr lang="uk-UA" dirty="0">
                <a:solidFill>
                  <a:schemeClr val="bg1"/>
                </a:solidFill>
              </a:rPr>
              <a:t>та харчоблоку ,  а також порушень відповідності норм калорійності харчування </a:t>
            </a:r>
          </a:p>
          <a:p>
            <a:r>
              <a:rPr lang="uk-UA" dirty="0">
                <a:solidFill>
                  <a:schemeClr val="bg1"/>
                </a:solidFill>
              </a:rPr>
              <a:t>д</a:t>
            </a:r>
            <a:r>
              <a:rPr lang="uk-UA" dirty="0" smtClean="0">
                <a:solidFill>
                  <a:schemeClr val="bg1"/>
                </a:solidFill>
              </a:rPr>
              <a:t>ітей </a:t>
            </a:r>
            <a:r>
              <a:rPr lang="uk-UA" dirty="0">
                <a:solidFill>
                  <a:schemeClr val="bg1"/>
                </a:solidFill>
              </a:rPr>
              <a:t>не виявлено.</a:t>
            </a:r>
          </a:p>
          <a:p>
            <a:r>
              <a:rPr lang="uk-UA" dirty="0">
                <a:solidFill>
                  <a:schemeClr val="bg1"/>
                </a:solidFill>
              </a:rPr>
              <a:t>Протягом січня-травня </a:t>
            </a:r>
            <a:r>
              <a:rPr lang="uk-UA" dirty="0" smtClean="0">
                <a:solidFill>
                  <a:schemeClr val="bg1"/>
                </a:solidFill>
              </a:rPr>
              <a:t>2023 </a:t>
            </a:r>
            <a:r>
              <a:rPr lang="uk-UA" dirty="0">
                <a:solidFill>
                  <a:schemeClr val="bg1"/>
                </a:solidFill>
              </a:rPr>
              <a:t>року медсестра закладу вела контроль за </a:t>
            </a:r>
          </a:p>
          <a:p>
            <a:r>
              <a:rPr lang="uk-UA" dirty="0">
                <a:solidFill>
                  <a:schemeClr val="bg1"/>
                </a:solidFill>
              </a:rPr>
              <a:t>організацією роботи харчоблоку, за забезпеченням раціональним харчуванням </a:t>
            </a:r>
          </a:p>
          <a:p>
            <a:r>
              <a:rPr lang="uk-UA" dirty="0">
                <a:solidFill>
                  <a:schemeClr val="bg1"/>
                </a:solidFill>
              </a:rPr>
              <a:t>дітей нашого закладу. Показники норм харчування за цей період такі:</a:t>
            </a:r>
          </a:p>
          <a:p>
            <a:r>
              <a:rPr lang="uk-UA" dirty="0">
                <a:solidFill>
                  <a:schemeClr val="bg1"/>
                </a:solidFill>
              </a:rPr>
              <a:t>М*</a:t>
            </a:r>
            <a:r>
              <a:rPr lang="uk-UA" dirty="0" err="1">
                <a:solidFill>
                  <a:schemeClr val="bg1"/>
                </a:solidFill>
              </a:rPr>
              <a:t>ясо-</a:t>
            </a:r>
            <a:r>
              <a:rPr lang="uk-UA" dirty="0">
                <a:solidFill>
                  <a:schemeClr val="bg1"/>
                </a:solidFill>
              </a:rPr>
              <a:t> 99.7 %</a:t>
            </a:r>
          </a:p>
          <a:p>
            <a:r>
              <a:rPr lang="uk-UA" dirty="0">
                <a:solidFill>
                  <a:schemeClr val="bg1"/>
                </a:solidFill>
              </a:rPr>
              <a:t>Картопля – 100%</a:t>
            </a:r>
          </a:p>
          <a:p>
            <a:r>
              <a:rPr lang="uk-UA" dirty="0">
                <a:solidFill>
                  <a:schemeClr val="bg1"/>
                </a:solidFill>
              </a:rPr>
              <a:t>Риба – </a:t>
            </a:r>
            <a:r>
              <a:rPr lang="uk-UA" dirty="0" smtClean="0">
                <a:solidFill>
                  <a:schemeClr val="bg1"/>
                </a:solidFill>
              </a:rPr>
              <a:t>87%</a:t>
            </a:r>
            <a:endParaRPr lang="uk-UA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Молоко – 100%</a:t>
            </a:r>
          </a:p>
          <a:p>
            <a:r>
              <a:rPr lang="uk-UA" dirty="0">
                <a:solidFill>
                  <a:schemeClr val="bg1"/>
                </a:solidFill>
              </a:rPr>
              <a:t>Сир твердий – 98%</a:t>
            </a:r>
          </a:p>
          <a:p>
            <a:r>
              <a:rPr lang="uk-UA" dirty="0">
                <a:solidFill>
                  <a:schemeClr val="bg1"/>
                </a:solidFill>
              </a:rPr>
              <a:t>Масло вершкове – 100%</a:t>
            </a:r>
          </a:p>
          <a:p>
            <a:r>
              <a:rPr lang="uk-UA" dirty="0">
                <a:solidFill>
                  <a:schemeClr val="bg1"/>
                </a:solidFill>
              </a:rPr>
              <a:t>Яйця </a:t>
            </a:r>
            <a:r>
              <a:rPr lang="uk-UA" dirty="0" smtClean="0">
                <a:solidFill>
                  <a:schemeClr val="bg1"/>
                </a:solidFill>
              </a:rPr>
              <a:t>– 60%</a:t>
            </a:r>
            <a:endParaRPr lang="uk-UA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Олія  - 102%</a:t>
            </a:r>
          </a:p>
          <a:p>
            <a:r>
              <a:rPr lang="uk-UA" dirty="0">
                <a:solidFill>
                  <a:schemeClr val="bg1"/>
                </a:solidFill>
              </a:rPr>
              <a:t>Овочі – 100%</a:t>
            </a:r>
          </a:p>
          <a:p>
            <a:r>
              <a:rPr lang="uk-UA" dirty="0">
                <a:solidFill>
                  <a:schemeClr val="bg1"/>
                </a:solidFill>
              </a:rPr>
              <a:t>Соки – 100%</a:t>
            </a:r>
          </a:p>
          <a:p>
            <a:r>
              <a:rPr lang="uk-UA" dirty="0">
                <a:solidFill>
                  <a:schemeClr val="bg1"/>
                </a:solidFill>
              </a:rPr>
              <a:t>Цукор – 97</a:t>
            </a:r>
            <a:r>
              <a:rPr lang="uk-UA" dirty="0" smtClean="0">
                <a:solidFill>
                  <a:schemeClr val="bg1"/>
                </a:solidFill>
              </a:rPr>
              <a:t>%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Фрукти – 45%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56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 Box 6"/>
          <p:cNvSpPr txBox="1">
            <a:spLocks noChangeArrowheads="1"/>
          </p:cNvSpPr>
          <p:nvPr/>
        </p:nvSpPr>
        <p:spPr bwMode="auto">
          <a:xfrm>
            <a:off x="376238" y="207963"/>
            <a:ext cx="950811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Найважливішою умовою правильної організації харчування дітей є суворе </a:t>
            </a:r>
          </a:p>
          <a:p>
            <a:r>
              <a:rPr lang="uk-UA" dirty="0">
                <a:solidFill>
                  <a:schemeClr val="bg1"/>
                </a:solidFill>
              </a:rPr>
              <a:t>д</a:t>
            </a:r>
            <a:r>
              <a:rPr lang="uk-UA" dirty="0" smtClean="0">
                <a:solidFill>
                  <a:schemeClr val="bg1"/>
                </a:solidFill>
              </a:rPr>
              <a:t>отримання </a:t>
            </a:r>
            <a:r>
              <a:rPr lang="uk-UA" dirty="0">
                <a:solidFill>
                  <a:schemeClr val="bg1"/>
                </a:solidFill>
              </a:rPr>
              <a:t>і зберігання їжі. З метою профілактики кишкових захворювань</a:t>
            </a:r>
          </a:p>
          <a:p>
            <a:r>
              <a:rPr lang="uk-UA" dirty="0">
                <a:solidFill>
                  <a:schemeClr val="bg1"/>
                </a:solidFill>
              </a:rPr>
              <a:t> працівники суворо дотримуються установлених умов до технічної обробки</a:t>
            </a:r>
          </a:p>
          <a:p>
            <a:r>
              <a:rPr lang="uk-UA" dirty="0">
                <a:solidFill>
                  <a:schemeClr val="bg1"/>
                </a:solidFill>
              </a:rPr>
              <a:t> продуктів, правил особистої гігієни. Результатами є відсутність зафіксованих</a:t>
            </a:r>
          </a:p>
          <a:p>
            <a:r>
              <a:rPr lang="uk-UA" dirty="0">
                <a:solidFill>
                  <a:schemeClr val="bg1"/>
                </a:solidFill>
              </a:rPr>
              <a:t> випадків отруєнь і кишкових захворювань дітей та відсутність зауважень з боку</a:t>
            </a:r>
          </a:p>
          <a:p>
            <a:r>
              <a:rPr lang="uk-UA" dirty="0">
                <a:solidFill>
                  <a:schemeClr val="bg1"/>
                </a:solidFill>
              </a:rPr>
              <a:t>с</a:t>
            </a:r>
            <a:r>
              <a:rPr lang="uk-UA" dirty="0" smtClean="0">
                <a:solidFill>
                  <a:schemeClr val="bg1"/>
                </a:solidFill>
              </a:rPr>
              <a:t>анітарно-епідемічної </a:t>
            </a:r>
            <a:r>
              <a:rPr lang="uk-UA" dirty="0">
                <a:solidFill>
                  <a:schemeClr val="bg1"/>
                </a:solidFill>
              </a:rPr>
              <a:t>служби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Цього року,  2023р., батьківська ціна на вартість харчування за один день відвідування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однієї дитини становила – 40.00 </a:t>
            </a:r>
            <a:r>
              <a:rPr lang="uk-UA" dirty="0" err="1" smtClean="0">
                <a:solidFill>
                  <a:schemeClr val="bg1"/>
                </a:solidFill>
              </a:rPr>
              <a:t>грн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66" name="Picture 6" descr="Картинки по запросу рамки для оформлення фотогрыф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77210">
            <a:off x="15412" y="3254617"/>
            <a:ext cx="3286148" cy="291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Картинки по запросу рамки для оформлення фотогрыф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44321">
            <a:off x="6709754" y="2980479"/>
            <a:ext cx="2791755" cy="291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Картинки по запросу рамки для оформлення фотогрыф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429000"/>
            <a:ext cx="328614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20170613_1202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98425">
            <a:off x="268645" y="3585038"/>
            <a:ext cx="26897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20170613_1207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10792">
            <a:off x="7027756" y="3219224"/>
            <a:ext cx="2147890" cy="231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20170613_1221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3714752"/>
            <a:ext cx="2571768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8101013" y="62071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endParaRPr lang="uk-UA">
              <a:solidFill>
                <a:schemeClr val="bg1"/>
              </a:solidFill>
            </a:endParaRPr>
          </a:p>
          <a:p>
            <a:pPr algn="r"/>
            <a:endParaRPr lang="ru-RU">
              <a:solidFill>
                <a:schemeClr val="bg1"/>
              </a:solidFill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023938" y="250825"/>
            <a:ext cx="770531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МЕТА:</a:t>
            </a:r>
          </a:p>
          <a:p>
            <a:pPr>
              <a:buFontTx/>
              <a:buChar char="•"/>
            </a:pPr>
            <a:r>
              <a:rPr lang="uk-UA" sz="3200" dirty="0">
                <a:solidFill>
                  <a:schemeClr val="bg1"/>
                </a:solidFill>
              </a:rPr>
              <a:t> Подальше утворення відкритої і </a:t>
            </a:r>
          </a:p>
          <a:p>
            <a:r>
              <a:rPr lang="uk-UA" sz="3200" dirty="0">
                <a:solidFill>
                  <a:schemeClr val="bg1"/>
                </a:solidFill>
              </a:rPr>
              <a:t>демократичної державно-громадської </a:t>
            </a:r>
          </a:p>
          <a:p>
            <a:r>
              <a:rPr lang="uk-UA" sz="3200" dirty="0">
                <a:solidFill>
                  <a:schemeClr val="bg1"/>
                </a:solidFill>
              </a:rPr>
              <a:t>системи управління навчальним </a:t>
            </a:r>
          </a:p>
          <a:p>
            <a:r>
              <a:rPr lang="uk-UA" sz="3200" dirty="0">
                <a:solidFill>
                  <a:schemeClr val="bg1"/>
                </a:solidFill>
              </a:rPr>
              <a:t>закладом,</a:t>
            </a:r>
          </a:p>
          <a:p>
            <a:r>
              <a:rPr lang="uk-UA" sz="3200" dirty="0" smtClean="0">
                <a:solidFill>
                  <a:schemeClr val="bg1"/>
                </a:solidFill>
              </a:rPr>
              <a:t>* поєднання </a:t>
            </a:r>
            <a:r>
              <a:rPr lang="uk-UA" sz="3200" dirty="0">
                <a:solidFill>
                  <a:schemeClr val="bg1"/>
                </a:solidFill>
              </a:rPr>
              <a:t>державного і громадського</a:t>
            </a:r>
          </a:p>
          <a:p>
            <a:r>
              <a:rPr lang="uk-UA" sz="3200" dirty="0">
                <a:solidFill>
                  <a:schemeClr val="bg1"/>
                </a:solidFill>
              </a:rPr>
              <a:t>контролю за прозорістю прийняття і</a:t>
            </a:r>
          </a:p>
          <a:p>
            <a:r>
              <a:rPr lang="uk-UA" sz="3200" dirty="0">
                <a:solidFill>
                  <a:schemeClr val="bg1"/>
                </a:solidFill>
              </a:rPr>
              <a:t> виконання управлінських рішень,</a:t>
            </a:r>
          </a:p>
          <a:p>
            <a:r>
              <a:rPr lang="uk-UA" sz="3200" dirty="0" smtClean="0">
                <a:solidFill>
                  <a:schemeClr val="bg1"/>
                </a:solidFill>
              </a:rPr>
              <a:t>* запровадження </a:t>
            </a:r>
            <a:r>
              <a:rPr lang="uk-UA" sz="3200" dirty="0">
                <a:solidFill>
                  <a:schemeClr val="bg1"/>
                </a:solidFill>
              </a:rPr>
              <a:t>колегіальної етики </a:t>
            </a:r>
          </a:p>
          <a:p>
            <a:r>
              <a:rPr lang="uk-UA" sz="3200" dirty="0">
                <a:solidFill>
                  <a:schemeClr val="bg1"/>
                </a:solidFill>
              </a:rPr>
              <a:t>управлінської діяльності завідувача.</a:t>
            </a:r>
          </a:p>
          <a:p>
            <a:pPr>
              <a:buFontTx/>
              <a:buChar char="•"/>
            </a:pP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Прямоугольник 2"/>
          <p:cNvSpPr>
            <a:spLocks noChangeArrowheads="1"/>
          </p:cNvSpPr>
          <p:nvPr/>
        </p:nvSpPr>
        <p:spPr bwMode="auto">
          <a:xfrm>
            <a:off x="2000250" y="214313"/>
            <a:ext cx="511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860000"/>
                </a:solidFill>
                <a:latin typeface="Times New Roman" pitchFamily="18" charset="0"/>
                <a:cs typeface="Times New Roman" pitchFamily="18" charset="0"/>
              </a:rPr>
              <a:t>Зміцнення матеріально-технічної бази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519113" y="857250"/>
            <a:ext cx="862556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Дошкільний навчальний заклад є комунальним закладом, тому матеріальне </a:t>
            </a:r>
          </a:p>
          <a:p>
            <a:r>
              <a:rPr lang="uk-UA" dirty="0">
                <a:solidFill>
                  <a:schemeClr val="bg1"/>
                </a:solidFill>
              </a:rPr>
              <a:t>та фінансове забезпечення гарантує місцевий бюджет. Завдання </a:t>
            </a:r>
          </a:p>
          <a:p>
            <a:r>
              <a:rPr lang="uk-UA" dirty="0">
                <a:solidFill>
                  <a:schemeClr val="bg1"/>
                </a:solidFill>
              </a:rPr>
              <a:t>а</a:t>
            </a:r>
            <a:r>
              <a:rPr lang="uk-UA" dirty="0" smtClean="0">
                <a:solidFill>
                  <a:schemeClr val="bg1"/>
                </a:solidFill>
              </a:rPr>
              <a:t>дміністрації </a:t>
            </a:r>
            <a:r>
              <a:rPr lang="uk-UA" dirty="0">
                <a:solidFill>
                  <a:schemeClr val="bg1"/>
                </a:solidFill>
              </a:rPr>
              <a:t>полягає у оптимальному його прогнозуванні, плануванні та </a:t>
            </a:r>
          </a:p>
          <a:p>
            <a:r>
              <a:rPr lang="uk-UA" dirty="0">
                <a:solidFill>
                  <a:schemeClr val="bg1"/>
                </a:solidFill>
              </a:rPr>
              <a:t>цільовому  використанні. У звітному періоді було придбано:</a:t>
            </a:r>
          </a:p>
          <a:p>
            <a:pPr>
              <a:buFontTx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миючі </a:t>
            </a:r>
            <a:r>
              <a:rPr lang="uk-UA" dirty="0">
                <a:solidFill>
                  <a:schemeClr val="bg1"/>
                </a:solidFill>
              </a:rPr>
              <a:t>засоби </a:t>
            </a:r>
            <a:r>
              <a:rPr lang="uk-UA" dirty="0" smtClean="0">
                <a:solidFill>
                  <a:schemeClr val="bg1"/>
                </a:solidFill>
              </a:rPr>
              <a:t>– 2461.00 грн.</a:t>
            </a:r>
          </a:p>
          <a:p>
            <a:pPr>
              <a:buFontTx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 фарби для поточного ремонту – 2000.00 грн.</a:t>
            </a:r>
            <a:endParaRPr lang="uk-UA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uk-UA" dirty="0">
                <a:solidFill>
                  <a:schemeClr val="bg1"/>
                </a:solidFill>
              </a:rPr>
              <a:t> дезінфікуючі засоби (</a:t>
            </a:r>
            <a:r>
              <a:rPr lang="uk-UA" dirty="0" err="1">
                <a:solidFill>
                  <a:schemeClr val="bg1"/>
                </a:solidFill>
              </a:rPr>
              <a:t>Жавель-Клейд”</a:t>
            </a:r>
            <a:r>
              <a:rPr lang="uk-UA" dirty="0">
                <a:solidFill>
                  <a:schemeClr val="bg1"/>
                </a:solidFill>
              </a:rPr>
              <a:t>) </a:t>
            </a:r>
            <a:r>
              <a:rPr lang="uk-UA" dirty="0" smtClean="0">
                <a:solidFill>
                  <a:schemeClr val="bg1"/>
                </a:solidFill>
              </a:rPr>
              <a:t>– 1396.00грн. </a:t>
            </a:r>
            <a:endParaRPr lang="uk-UA" dirty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     </a:t>
            </a:r>
            <a:r>
              <a:rPr lang="uk-UA" dirty="0" smtClean="0">
                <a:solidFill>
                  <a:schemeClr val="bg1"/>
                </a:solidFill>
              </a:rPr>
              <a:t>У </a:t>
            </a:r>
            <a:r>
              <a:rPr lang="uk-UA" dirty="0">
                <a:solidFill>
                  <a:schemeClr val="bg1"/>
                </a:solidFill>
              </a:rPr>
              <a:t>березні цього року пройшов місячник з благоустрою території, належна </a:t>
            </a:r>
          </a:p>
          <a:p>
            <a:r>
              <a:rPr lang="uk-UA" dirty="0">
                <a:solidFill>
                  <a:schemeClr val="bg1"/>
                </a:solidFill>
              </a:rPr>
              <a:t>увага приділялася вдосконаленню розвивального предметно-ігрового </a:t>
            </a:r>
          </a:p>
          <a:p>
            <a:r>
              <a:rPr lang="uk-UA" dirty="0">
                <a:solidFill>
                  <a:schemeClr val="bg1"/>
                </a:solidFill>
              </a:rPr>
              <a:t>с</a:t>
            </a:r>
            <a:r>
              <a:rPr lang="uk-UA" dirty="0" smtClean="0">
                <a:solidFill>
                  <a:schemeClr val="bg1"/>
                </a:solidFill>
              </a:rPr>
              <a:t>ередовища </a:t>
            </a:r>
            <a:r>
              <a:rPr lang="uk-UA" dirty="0">
                <a:solidFill>
                  <a:schemeClr val="bg1"/>
                </a:solidFill>
              </a:rPr>
              <a:t>на майданчиках дитячого садка  - благоустрою території, яке</a:t>
            </a:r>
          </a:p>
          <a:p>
            <a:r>
              <a:rPr lang="uk-UA" dirty="0">
                <a:solidFill>
                  <a:schemeClr val="bg1"/>
                </a:solidFill>
              </a:rPr>
              <a:t> забезпечує індивідуальний розвиток пізнавальних здібностей, дає можливість</a:t>
            </a:r>
          </a:p>
          <a:p>
            <a:r>
              <a:rPr lang="uk-UA" dirty="0">
                <a:solidFill>
                  <a:schemeClr val="bg1"/>
                </a:solidFill>
              </a:rPr>
              <a:t> залучити малюків до відкриття нових відомостей про предмети та явища </a:t>
            </a:r>
          </a:p>
          <a:p>
            <a:r>
              <a:rPr lang="uk-UA" dirty="0">
                <a:solidFill>
                  <a:schemeClr val="bg1"/>
                </a:solidFill>
              </a:rPr>
              <a:t> навколишнього світу.</a:t>
            </a:r>
          </a:p>
          <a:p>
            <a:endParaRPr lang="uk-UA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1988" name="AutoShape 6"/>
          <p:cNvSpPr>
            <a:spLocks noChangeArrowheads="1"/>
          </p:cNvSpPr>
          <p:nvPr/>
        </p:nvSpPr>
        <p:spPr bwMode="auto">
          <a:xfrm>
            <a:off x="3779838" y="5373688"/>
            <a:ext cx="2232025" cy="1844675"/>
          </a:xfrm>
          <a:prstGeom prst="foldedCorner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989" name="Picture 8" descr="IMG_20170331_1421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5445125"/>
            <a:ext cx="18002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5300663"/>
            <a:ext cx="287972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9" descr="IMG_20170331_1419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5608638"/>
            <a:ext cx="2376487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4275" y="5300663"/>
            <a:ext cx="287972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 descr="20170609_115231 - копи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5572140"/>
            <a:ext cx="214314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Прямоугольник 2"/>
          <p:cNvSpPr>
            <a:spLocks noChangeArrowheads="1"/>
          </p:cNvSpPr>
          <p:nvPr/>
        </p:nvSpPr>
        <p:spPr bwMode="auto">
          <a:xfrm flipH="1">
            <a:off x="539750" y="428625"/>
            <a:ext cx="1746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2400" b="1">
              <a:solidFill>
                <a:srgbClr val="86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b="1">
              <a:solidFill>
                <a:srgbClr val="86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b="1">
              <a:solidFill>
                <a:srgbClr val="86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b="1">
              <a:solidFill>
                <a:srgbClr val="8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2" name="Прямоугольник 4"/>
          <p:cNvSpPr>
            <a:spLocks noChangeArrowheads="1"/>
          </p:cNvSpPr>
          <p:nvPr/>
        </p:nvSpPr>
        <p:spPr bwMode="auto">
          <a:xfrm>
            <a:off x="4071938" y="4643438"/>
            <a:ext cx="787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2400" b="1">
              <a:solidFill>
                <a:srgbClr val="86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b="1">
              <a:solidFill>
                <a:srgbClr val="86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b="1">
              <a:solidFill>
                <a:srgbClr val="86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b="1">
              <a:solidFill>
                <a:srgbClr val="8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4" name="Picture 6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786322"/>
            <a:ext cx="287972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00100" y="285728"/>
            <a:ext cx="825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  <a:latin typeface="Arial Black" pitchFamily="34" charset="0"/>
              </a:rPr>
              <a:t>Система роботи закладу щодо попередження травматизму</a:t>
            </a:r>
            <a:endParaRPr lang="uk-UA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000108"/>
            <a:ext cx="86189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З урахуванням специфіки села, а саме розташування нашого закладу поблизу</a:t>
            </a:r>
          </a:p>
          <a:p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 головної дороги, належна увага приділяється організації роботи з дітьми </a:t>
            </a:r>
          </a:p>
          <a:p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з правил дорожнього руху. Щоквартально проводимо  тижні з безпеки </a:t>
            </a:r>
          </a:p>
          <a:p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життєдіяльності дітей дошкільного віку. У рамках тижнів проведені:</a:t>
            </a:r>
          </a:p>
          <a:p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* бесіди з обговоренням художнього слова з теми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“Дитина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 на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вулиці”</a:t>
            </a:r>
            <a:endParaRPr lang="uk-UA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 спостереження за транспортом під час прогулянки майданчиком ЗДО</a:t>
            </a:r>
          </a:p>
          <a:p>
            <a:pPr>
              <a:buFont typeface="Arial" charset="0"/>
              <a:buChar char="•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 індивідуальна робота з навчання безпеки дорожнього руху</a:t>
            </a:r>
          </a:p>
          <a:p>
            <a:pPr>
              <a:buFont typeface="Arial" charset="0"/>
              <a:buChar char="•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 моделювання ситуації з відповідними атрибутами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“Світлофор”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“Зебра”</a:t>
            </a:r>
            <a:endParaRPr lang="uk-UA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Рухливі, дидактичні ігри, сюжетно рольові ігри з використанням атрибутики</a:t>
            </a:r>
          </a:p>
          <a:p>
            <a:pPr>
              <a:buFont typeface="Arial" charset="0"/>
              <a:buChar char="•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 бесіди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“Що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 таке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радіація”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, про техногенні катастрофи,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“Стихійні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лиха”</a:t>
            </a:r>
            <a:endParaRPr lang="uk-UA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 бесіди  ”В чому цінність мого здоров*я. Перша допомога у надзвичайних </a:t>
            </a:r>
          </a:p>
          <a:p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ситуаціях”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“Корисні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 й шкідливі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рослини”</a:t>
            </a:r>
            <a:endParaRPr lang="uk-UA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Перегляд мультфільмів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“Поради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 тітоньки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Сови”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“Зима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 в </a:t>
            </a:r>
            <a:r>
              <a:rPr lang="uk-UA" dirty="0" err="1" smtClean="0">
                <a:solidFill>
                  <a:schemeClr val="bg1">
                    <a:lumMod val="75000"/>
                  </a:schemeClr>
                </a:solidFill>
              </a:rPr>
              <a:t>Простоквашино”</a:t>
            </a:r>
            <a:endParaRPr lang="uk-UA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</a:rPr>
              <a:t>та інші.</a:t>
            </a:r>
          </a:p>
          <a:p>
            <a:endParaRPr lang="uk-UA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endParaRPr lang="uk-UA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6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84548">
            <a:off x="3799785" y="4868328"/>
            <a:ext cx="2247844" cy="203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Lenovo_A1000_IMG_20160523_1105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5000636"/>
            <a:ext cx="214314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20160504_1127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78021">
            <a:off x="3984342" y="5112010"/>
            <a:ext cx="1875860" cy="158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857760"/>
            <a:ext cx="2879725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5143512"/>
            <a:ext cx="250033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43240" y="42860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omic Sans MS" pitchFamily="66" charset="0"/>
              </a:rPr>
              <a:t>Шановні батьки !</a:t>
            </a:r>
            <a:endParaRPr lang="uk-UA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Picture 3" descr="G:\малюнки 2\85320e1b47c3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000636"/>
            <a:ext cx="3145849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0034" y="857232"/>
            <a:ext cx="863646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Всі ми з вами навчали в школі різні предмети. Але ніхто не вчив нас тому,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як бути батьками. Ніхто не казав нам, що це може бути складно і водночас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цікаво, що іноді батьківство – це щастя і творчість, а іноді – розпач і безсилля,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що діти приносять радість і здивування.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dirty="0" smtClean="0">
                <a:solidFill>
                  <a:schemeClr val="bg1"/>
                </a:solidFill>
              </a:rPr>
              <a:t> БАТЬКИ І ДІТИ, ви -  найголовніші творці сім*ї.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Не скупіться витрачати час на дітей. не дивлячись на все </a:t>
            </a:r>
            <a:r>
              <a:rPr lang="uk-UA" dirty="0" err="1" smtClean="0">
                <a:solidFill>
                  <a:schemeClr val="bg1"/>
                </a:solidFill>
              </a:rPr>
              <a:t>“нема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коли”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спілкуйтеся з дітьми. Не криком і наполяганням, а переживаючи разом з ними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всі життєві ситуації. Навчайтесь самі і навчайте дітей.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 У будь-якій ситуації  ніколи не принижуйте людської гідності дитини.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  Діти повинні жити у світі краси, казки, музики, творчості.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         ПІДСУМКИ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Підводячи підсумки минулого навчального року можна стверджувати,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що робота з дітьми велась систематично, цілеспрямовано, комплексно,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з урахуванням вікових можливостей дітей та відповідно вимог Базового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компоненту дошкільної освіти.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   Роботу педагогічного колективу за 2022-2023 </a:t>
            </a:r>
            <a:r>
              <a:rPr lang="uk-UA" dirty="0" err="1" smtClean="0">
                <a:solidFill>
                  <a:schemeClr val="bg1"/>
                </a:solidFill>
              </a:rPr>
              <a:t>н.р</a:t>
            </a:r>
            <a:r>
              <a:rPr lang="uk-UA" dirty="0" smtClean="0">
                <a:solidFill>
                  <a:schemeClr val="bg1"/>
                </a:solidFill>
              </a:rPr>
              <a:t>. оцінено як задовільну.</a:t>
            </a:r>
          </a:p>
          <a:p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14480" y="214290"/>
            <a:ext cx="5786478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ln w="50800"/>
              <a:solidFill>
                <a:srgbClr val="86000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ln w="50800"/>
              <a:solidFill>
                <a:srgbClr val="86000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ln w="50800"/>
              <a:solidFill>
                <a:srgbClr val="860000"/>
              </a:solidFill>
              <a:latin typeface="+mn-lt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39761" y="658794"/>
            <a:ext cx="778671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Колектив та адміністрація закладу висловлює щиру подяку всім батькам 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активну участь в житті закладу. Сподіваємось , що й надалі спільними зусиллями ми будемо успішно працювати над вирішенням найактуальніших проблем сучасності </a:t>
            </a: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виховання майбутніх громадян нашої держави. 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Дякуємо Вам за створення затишку, комфорту для наших малят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ctr" eaLnBrk="0" hangingPunct="0">
              <a:defRPr/>
            </a:pPr>
            <a:endParaRPr lang="uk-UA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ДЯКУЮ ЗА УВАГУ!</a:t>
            </a:r>
          </a:p>
        </p:txBody>
      </p:sp>
      <p:pic>
        <p:nvPicPr>
          <p:cNvPr id="44036" name="Picture 3" descr="G:\8727197_46b473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714884"/>
            <a:ext cx="7440613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2484438" y="-28575"/>
            <a:ext cx="4572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i="1">
                <a:solidFill>
                  <a:srgbClr val="860000"/>
                </a:solidFill>
                <a:latin typeface="Arial Black" pitchFamily="34" charset="0"/>
              </a:rPr>
              <a:t> </a:t>
            </a:r>
            <a:endParaRPr lang="uk-UA" sz="2800" i="1">
              <a:solidFill>
                <a:srgbClr val="86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500" y="1285875"/>
            <a:ext cx="36433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 дошкільну </a:t>
            </a: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освіту”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643438"/>
            <a:ext cx="36036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ПОЛОЖЕННЯ ПРО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ДОШКІЛЬНИЙ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НАВЧАЛЬНИЙ ЗАКЛАД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28813" y="233363"/>
            <a:ext cx="5357812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НОРМАТИВНО-ЗАКОНОДАВЧА  БАЗА:</a:t>
            </a:r>
            <a:endParaRPr lang="ru-RU" b="1" i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28938" y="785813"/>
            <a:ext cx="3643312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КОНСТИТУЦІЯ УКРАЇНИ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14313" y="1285875"/>
            <a:ext cx="36433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освіту”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00688" y="4643438"/>
            <a:ext cx="3643312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БАЗОВИЙ КОМПОНЕНТ ДОШКІЛЬНОЇ ОСВІТИ УКРАЇНИ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214313" y="2286000"/>
            <a:ext cx="36433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охорону </a:t>
            </a: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праці”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86438" y="3500438"/>
            <a:ext cx="3643312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дорожній </a:t>
            </a: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рух”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15000" y="2428875"/>
            <a:ext cx="36433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відпустки”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5000" y="1285875"/>
            <a:ext cx="36433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мови”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285750" y="3429000"/>
            <a:ext cx="36433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</a:t>
            </a: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цивільний </a:t>
            </a:r>
            <a:r>
              <a:rPr lang="uk-UA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захист”</a:t>
            </a:r>
            <a:endParaRPr lang="uk-UA" b="1" i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71625" y="5643563"/>
            <a:ext cx="28575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ПРОГРАМА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“УКРАЇНСЬКЕ ДОШКІЛЛЯ”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572000" y="5857875"/>
            <a:ext cx="28575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ПРОГРАМА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“ВПЕВНЕНИЙ СТАРТ” </a:t>
            </a:r>
          </a:p>
        </p:txBody>
      </p:sp>
      <p:pic>
        <p:nvPicPr>
          <p:cNvPr id="17424" name="Picture 4" descr="D:\перевірити\малюнки 2\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2286000"/>
            <a:ext cx="3363913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484438" y="476250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ГОЛОВНІ  ЗАВДАННЯ  ЗВІТУ  КЕРІВНИКА:</a:t>
            </a:r>
            <a:endParaRPr lang="ru-RU" b="1" i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8438" y="1844675"/>
            <a:ext cx="4572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Забезпечити прозорість, відкритість  і демократичність управління навчальним закладом;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67175" y="3429000"/>
            <a:ext cx="4537075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Стимулювати вплив громадськості на прийняття та виконання керівником навчального закладу відповідних рішень у сфері управління навчальним закладом</a:t>
            </a:r>
            <a:endParaRPr lang="ru-RU" sz="2000" i="1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8437" name="Picture 2" descr="I:\idocument-icon3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4000500"/>
            <a:ext cx="2249488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-674688"/>
            <a:ext cx="9324975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920875" y="495300"/>
            <a:ext cx="474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uk-UA" sz="2400" b="1">
                <a:solidFill>
                  <a:schemeClr val="bg1"/>
                </a:solidFill>
              </a:rPr>
              <a:t>Загальна характеристика ДНЗ</a:t>
            </a:r>
            <a:endParaRPr lang="ru-RU" sz="2400" b="1">
              <a:solidFill>
                <a:schemeClr val="bg1"/>
              </a:solidFill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5364163" y="1125538"/>
            <a:ext cx="42560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*Адреса закладу: 90435</a:t>
            </a:r>
          </a:p>
          <a:p>
            <a:pPr>
              <a:buFontTx/>
              <a:buChar char="•"/>
            </a:pPr>
            <a:r>
              <a:rPr lang="uk-UA" sz="2400" dirty="0">
                <a:solidFill>
                  <a:schemeClr val="bg1"/>
                </a:solidFill>
              </a:rPr>
              <a:t>с. </a:t>
            </a:r>
            <a:r>
              <a:rPr lang="uk-UA" sz="2400" dirty="0" err="1">
                <a:solidFill>
                  <a:schemeClr val="bg1"/>
                </a:solidFill>
              </a:rPr>
              <a:t>Нанково</a:t>
            </a:r>
            <a:endParaRPr lang="uk-UA" sz="24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uk-UA" sz="2400" dirty="0">
                <a:solidFill>
                  <a:schemeClr val="bg1"/>
                </a:solidFill>
              </a:rPr>
              <a:t>Хустський район</a:t>
            </a:r>
          </a:p>
          <a:p>
            <a:pPr>
              <a:buFontTx/>
              <a:buChar char="•"/>
            </a:pPr>
            <a:r>
              <a:rPr lang="uk-UA" sz="2400" dirty="0">
                <a:solidFill>
                  <a:schemeClr val="bg1"/>
                </a:solidFill>
              </a:rPr>
              <a:t>Закарпатська область</a:t>
            </a:r>
          </a:p>
          <a:p>
            <a:pPr>
              <a:buFontTx/>
              <a:buChar char="•"/>
            </a:pPr>
            <a:r>
              <a:rPr lang="uk-UA" sz="2400" dirty="0">
                <a:solidFill>
                  <a:schemeClr val="bg1"/>
                </a:solidFill>
              </a:rPr>
              <a:t>Вул. Миру,217</a:t>
            </a:r>
          </a:p>
          <a:p>
            <a:pPr>
              <a:buFontTx/>
              <a:buChar char="•"/>
            </a:pPr>
            <a:r>
              <a:rPr lang="uk-UA" sz="2400" dirty="0">
                <a:solidFill>
                  <a:schemeClr val="bg1"/>
                </a:solidFill>
              </a:rPr>
              <a:t>Тел.66-4-23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900113" y="3284538"/>
            <a:ext cx="783748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dirty="0" err="1">
                <a:solidFill>
                  <a:schemeClr val="bg1"/>
                </a:solidFill>
              </a:rPr>
              <a:t>Нанківській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заклад </a:t>
            </a:r>
            <a:r>
              <a:rPr lang="uk-UA" sz="2400" dirty="0" smtClean="0">
                <a:solidFill>
                  <a:schemeClr val="bg1"/>
                </a:solidFill>
              </a:rPr>
              <a:t> дошкільної освіти(ясла-садок</a:t>
            </a:r>
            <a:r>
              <a:rPr lang="uk-UA" sz="2400" dirty="0">
                <a:solidFill>
                  <a:schemeClr val="bg1"/>
                </a:solidFill>
              </a:rPr>
              <a:t>) 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Хустської міської ради Хустського </a:t>
            </a:r>
            <a:r>
              <a:rPr lang="uk-UA" sz="2400" dirty="0">
                <a:solidFill>
                  <a:schemeClr val="bg1"/>
                </a:solidFill>
              </a:rPr>
              <a:t>району Закарпатської області розпочав функціонування </a:t>
            </a:r>
          </a:p>
          <a:p>
            <a:r>
              <a:rPr lang="uk-UA" sz="2400" dirty="0">
                <a:solidFill>
                  <a:schemeClr val="bg1"/>
                </a:solidFill>
              </a:rPr>
              <a:t>1 листопада 1972року, в 1977році збудовано</a:t>
            </a:r>
          </a:p>
          <a:p>
            <a:r>
              <a:rPr lang="uk-UA" sz="2400" dirty="0">
                <a:solidFill>
                  <a:schemeClr val="bg1"/>
                </a:solidFill>
              </a:rPr>
              <a:t>новий двохповерховий будинок, а в кінці 1978 року його відкрито.</a:t>
            </a:r>
          </a:p>
          <a:p>
            <a:r>
              <a:rPr lang="uk-UA" sz="2400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1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I:\Betula_pendula_7380.jpg"/>
          <p:cNvPicPr>
            <a:picLocks noChangeAspect="1" noChangeArrowheads="1"/>
          </p:cNvPicPr>
          <p:nvPr/>
        </p:nvPicPr>
        <p:blipFill>
          <a:blip r:embed="rId3"/>
          <a:srcRect l="33125" t="8022" r="10625" b="10821"/>
          <a:stretch>
            <a:fillRect/>
          </a:stretch>
        </p:blipFill>
        <p:spPr bwMode="auto">
          <a:xfrm>
            <a:off x="4651355" y="5383059"/>
            <a:ext cx="1346797" cy="1301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3" descr="I:\40650_St_Babachk-800x800.jpg"/>
          <p:cNvPicPr>
            <a:picLocks noChangeAspect="1" noChangeArrowheads="1"/>
          </p:cNvPicPr>
          <p:nvPr/>
        </p:nvPicPr>
        <p:blipFill>
          <a:blip r:embed="rId4"/>
          <a:srcRect t="30938" r="64375" b="33437"/>
          <a:stretch>
            <a:fillRect/>
          </a:stretch>
        </p:blipFill>
        <p:spPr bwMode="auto">
          <a:xfrm>
            <a:off x="7602555" y="1919266"/>
            <a:ext cx="1534159" cy="1534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I:\508964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793" y="5530489"/>
            <a:ext cx="1337371" cy="1321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8" descr="I:\iноп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89861" y="3505196"/>
            <a:ext cx="1545781" cy="1505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11" descr="I:\103598830_0_94204_946b02f5_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5825" y="4941888"/>
            <a:ext cx="1719263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 Box 18"/>
          <p:cNvSpPr txBox="1">
            <a:spLocks noChangeArrowheads="1"/>
          </p:cNvSpPr>
          <p:nvPr/>
        </p:nvSpPr>
        <p:spPr bwMode="auto">
          <a:xfrm>
            <a:off x="663575" y="784225"/>
            <a:ext cx="827502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err="1" smtClean="0">
                <a:solidFill>
                  <a:schemeClr val="bg1"/>
                </a:solidFill>
              </a:rPr>
              <a:t>з’язку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воєнним</a:t>
            </a:r>
            <a:r>
              <a:rPr lang="ru-RU" dirty="0" smtClean="0">
                <a:solidFill>
                  <a:schemeClr val="bg1"/>
                </a:solidFill>
              </a:rPr>
              <a:t> станом 2022-2023 н.р.в </a:t>
            </a:r>
            <a:r>
              <a:rPr lang="ru-RU" dirty="0" err="1" smtClean="0">
                <a:solidFill>
                  <a:schemeClr val="bg1"/>
                </a:solidFill>
              </a:rPr>
              <a:t>закладі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працю</a:t>
            </a:r>
            <a:r>
              <a:rPr lang="uk-UA" dirty="0" smtClean="0">
                <a:solidFill>
                  <a:schemeClr val="bg1"/>
                </a:solidFill>
              </a:rPr>
              <a:t>вали 2 різновікові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групи до яких було зараховано 43 дітей, відвідувало заклад лише 26 дітей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деякі виїхали за кодон з батьками, деякі утрималися через війну.</a:t>
            </a:r>
            <a:endParaRPr lang="uk-UA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Потужність дошкільного навчального закладу – 55 місць для дітей</a:t>
            </a:r>
          </a:p>
          <a:p>
            <a:r>
              <a:rPr lang="uk-UA" dirty="0">
                <a:solidFill>
                  <a:schemeClr val="bg1"/>
                </a:solidFill>
              </a:rPr>
              <a:t>від 1.6-2 до  6(7) років. Групи комплектуються переважно в </a:t>
            </a:r>
            <a:r>
              <a:rPr lang="uk-UA" dirty="0" smtClean="0">
                <a:solidFill>
                  <a:schemeClr val="bg1"/>
                </a:solidFill>
              </a:rPr>
              <a:t>черні-серпні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Випущено </a:t>
            </a:r>
            <a:r>
              <a:rPr lang="uk-UA" dirty="0">
                <a:solidFill>
                  <a:schemeClr val="bg1"/>
                </a:solidFill>
              </a:rPr>
              <a:t>до школи  - </a:t>
            </a:r>
            <a:r>
              <a:rPr lang="uk-UA" dirty="0" smtClean="0">
                <a:solidFill>
                  <a:schemeClr val="bg1"/>
                </a:solidFill>
              </a:rPr>
              <a:t>9 дітей</a:t>
            </a:r>
            <a:endParaRPr lang="uk-UA" dirty="0">
              <a:solidFill>
                <a:schemeClr val="bg1"/>
              </a:solidFill>
            </a:endParaRPr>
          </a:p>
          <a:p>
            <a:r>
              <a:rPr lang="uk-UA" dirty="0">
                <a:solidFill>
                  <a:schemeClr val="bg1"/>
                </a:solidFill>
              </a:rPr>
              <a:t>Контингент батьків соціально благополучний, переважно дітей</a:t>
            </a:r>
          </a:p>
          <a:p>
            <a:r>
              <a:rPr lang="uk-UA" dirty="0">
                <a:solidFill>
                  <a:schemeClr val="bg1"/>
                </a:solidFill>
              </a:rPr>
              <a:t>із сімей робочих, працівників освіти.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1472" y="4071942"/>
            <a:ext cx="3286148" cy="27860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786" y="4357694"/>
            <a:ext cx="2928958" cy="220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9"/>
          <p:cNvSpPr txBox="1">
            <a:spLocks noChangeArrowheads="1"/>
          </p:cNvSpPr>
          <p:nvPr/>
        </p:nvSpPr>
        <p:spPr bwMode="auto">
          <a:xfrm>
            <a:off x="4071934" y="0"/>
            <a:ext cx="1778793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chemeClr val="folHlink"/>
                </a:solidFill>
              </a:rPr>
              <a:t>Навчально-виховний процес у </a:t>
            </a:r>
          </a:p>
          <a:p>
            <a:r>
              <a:rPr lang="uk-UA" sz="2400" b="1" dirty="0">
                <a:solidFill>
                  <a:schemeClr val="folHlink"/>
                </a:solidFill>
              </a:rPr>
              <a:t>дошкільному закладі забезпечують </a:t>
            </a:r>
          </a:p>
          <a:p>
            <a:r>
              <a:rPr lang="uk-UA" sz="2400" b="1" dirty="0" smtClean="0">
                <a:solidFill>
                  <a:schemeClr val="folHlink"/>
                </a:solidFill>
              </a:rPr>
              <a:t>16 </a:t>
            </a:r>
            <a:r>
              <a:rPr lang="uk-UA" sz="2400" b="1" dirty="0">
                <a:solidFill>
                  <a:schemeClr val="folHlink"/>
                </a:solidFill>
              </a:rPr>
              <a:t>працівники, з них </a:t>
            </a:r>
          </a:p>
          <a:p>
            <a:r>
              <a:rPr lang="uk-UA" sz="2400" b="1" dirty="0">
                <a:solidFill>
                  <a:schemeClr val="folHlink"/>
                </a:solidFill>
              </a:rPr>
              <a:t>1- медсестра,</a:t>
            </a:r>
          </a:p>
          <a:p>
            <a:r>
              <a:rPr lang="uk-UA" sz="2400" b="1" dirty="0">
                <a:solidFill>
                  <a:schemeClr val="folHlink"/>
                </a:solidFill>
              </a:rPr>
              <a:t>3</a:t>
            </a:r>
            <a:r>
              <a:rPr lang="uk-UA" sz="2400" b="1" dirty="0" smtClean="0">
                <a:solidFill>
                  <a:schemeClr val="folHlink"/>
                </a:solidFill>
              </a:rPr>
              <a:t>- </a:t>
            </a:r>
            <a:r>
              <a:rPr lang="uk-UA" sz="2400" b="1" dirty="0" err="1" smtClean="0">
                <a:solidFill>
                  <a:schemeClr val="folHlink"/>
                </a:solidFill>
              </a:rPr>
              <a:t>виховател</a:t>
            </a:r>
            <a:endParaRPr lang="uk-UA" sz="2400" b="1" dirty="0" smtClean="0">
              <a:solidFill>
                <a:schemeClr val="folHlink"/>
              </a:solidFill>
            </a:endParaRPr>
          </a:p>
          <a:p>
            <a:r>
              <a:rPr lang="uk-UA" sz="2400" b="1" dirty="0" smtClean="0">
                <a:solidFill>
                  <a:schemeClr val="folHlink"/>
                </a:solidFill>
              </a:rPr>
              <a:t>1- психолог,</a:t>
            </a:r>
            <a:endParaRPr lang="uk-UA" sz="2400" b="1" dirty="0">
              <a:solidFill>
                <a:schemeClr val="folHlink"/>
              </a:solidFill>
            </a:endParaRPr>
          </a:p>
          <a:p>
            <a:r>
              <a:rPr lang="uk-UA" sz="2400" b="1" dirty="0" smtClean="0">
                <a:solidFill>
                  <a:schemeClr val="folHlink"/>
                </a:solidFill>
              </a:rPr>
              <a:t>11 </a:t>
            </a:r>
            <a:r>
              <a:rPr lang="uk-UA" sz="2400" b="1" dirty="0">
                <a:solidFill>
                  <a:schemeClr val="folHlink"/>
                </a:solidFill>
              </a:rPr>
              <a:t>- техпрацівників</a:t>
            </a:r>
            <a:endParaRPr lang="ru-RU" sz="2400" b="1" dirty="0">
              <a:solidFill>
                <a:schemeClr val="folHlink"/>
              </a:solidFill>
            </a:endParaRPr>
          </a:p>
        </p:txBody>
      </p:sp>
      <p:sp>
        <p:nvSpPr>
          <p:cNvPr id="22530" name="Rectangle 10"/>
          <p:cNvSpPr>
            <a:spLocks noChangeArrowheads="1"/>
          </p:cNvSpPr>
          <p:nvPr/>
        </p:nvSpPr>
        <p:spPr bwMode="auto">
          <a:xfrm>
            <a:off x="3856038" y="1358900"/>
            <a:ext cx="69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 b="1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uk-UA" sz="2400" b="1">
              <a:solidFill>
                <a:schemeClr val="bg1"/>
              </a:solidFill>
            </a:endParaRPr>
          </a:p>
        </p:txBody>
      </p:sp>
      <p:sp>
        <p:nvSpPr>
          <p:cNvPr id="22531" name="Text Box 12"/>
          <p:cNvSpPr txBox="1">
            <a:spLocks noChangeArrowheads="1"/>
          </p:cNvSpPr>
          <p:nvPr/>
        </p:nvSpPr>
        <p:spPr bwMode="auto">
          <a:xfrm>
            <a:off x="2051050" y="188913"/>
            <a:ext cx="4176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hlink"/>
                </a:solidFill>
              </a:rPr>
              <a:t>Кадрове забезпечення</a:t>
            </a:r>
          </a:p>
        </p:txBody>
      </p:sp>
      <p:sp>
        <p:nvSpPr>
          <p:cNvPr id="22532" name="AutoShape 13"/>
          <p:cNvSpPr>
            <a:spLocks noChangeArrowheads="1"/>
          </p:cNvSpPr>
          <p:nvPr/>
        </p:nvSpPr>
        <p:spPr bwMode="auto">
          <a:xfrm>
            <a:off x="6516688" y="3143248"/>
            <a:ext cx="2627312" cy="4170368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3" name="AutoShape 14"/>
          <p:cNvSpPr>
            <a:spLocks noChangeArrowheads="1"/>
          </p:cNvSpPr>
          <p:nvPr/>
        </p:nvSpPr>
        <p:spPr bwMode="auto">
          <a:xfrm>
            <a:off x="571472" y="500042"/>
            <a:ext cx="2270156" cy="2997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4" name="AutoShape 15"/>
          <p:cNvSpPr>
            <a:spLocks noChangeArrowheads="1"/>
          </p:cNvSpPr>
          <p:nvPr/>
        </p:nvSpPr>
        <p:spPr bwMode="auto">
          <a:xfrm>
            <a:off x="3500430" y="2643182"/>
            <a:ext cx="3000375" cy="4214818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2536" name="Picture 4" descr="E:\2014\літо 2014\DSC083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2938" y="13073063"/>
            <a:ext cx="5467350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4" descr="E:\2014\літо 2014\DSC083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8838" y="13288963"/>
            <a:ext cx="5467350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AutoShape 20"/>
          <p:cNvSpPr>
            <a:spLocks noChangeArrowheads="1"/>
          </p:cNvSpPr>
          <p:nvPr/>
        </p:nvSpPr>
        <p:spPr bwMode="auto">
          <a:xfrm>
            <a:off x="571472" y="3857628"/>
            <a:ext cx="2663825" cy="2492375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2540" name="Picture 21" descr="Lenovo_A1000_IMG_20160523_1104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6300" y="-8915400"/>
            <a:ext cx="18002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22" descr="Lenovo_A1000_IMG_20160523_110452"/>
          <p:cNvPicPr>
            <a:picLocks noChangeAspect="1" noChangeArrowheads="1"/>
          </p:cNvPicPr>
          <p:nvPr/>
        </p:nvPicPr>
        <p:blipFill>
          <a:blip r:embed="rId4" cstate="print"/>
          <a:srcRect l="9721" t="7291"/>
          <a:stretch>
            <a:fillRect/>
          </a:stretch>
        </p:blipFill>
        <p:spPr bwMode="auto">
          <a:xfrm>
            <a:off x="-2886075" y="-7115175"/>
            <a:ext cx="18002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20170613_0942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142984"/>
            <a:ext cx="17859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60" y="3571876"/>
            <a:ext cx="214314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501787" y="2571744"/>
            <a:ext cx="378621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3214686"/>
            <a:ext cx="264320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80988" y="0"/>
            <a:ext cx="305901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333388" y="152400"/>
            <a:ext cx="305901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34" y="3786190"/>
            <a:ext cx="305901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1023164bbe86dfbe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0"/>
            <a:ext cx="9199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14480" y="214290"/>
            <a:ext cx="5786478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50800"/>
                <a:solidFill>
                  <a:srgbClr val="860000"/>
                </a:solidFill>
                <a:latin typeface="+mn-lt"/>
              </a:rPr>
              <a:t>Розвивальне середовище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50800"/>
              <a:solidFill>
                <a:srgbClr val="860000"/>
              </a:solidFill>
              <a:latin typeface="+mn-lt"/>
            </a:endParaRPr>
          </a:p>
        </p:txBody>
      </p:sp>
      <p:pic>
        <p:nvPicPr>
          <p:cNvPr id="24580" name="Picture 11" descr="DSCN34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981075"/>
            <a:ext cx="15875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13"/>
          <p:cNvSpPr txBox="1">
            <a:spLocks noChangeArrowheads="1"/>
          </p:cNvSpPr>
          <p:nvPr/>
        </p:nvSpPr>
        <p:spPr bwMode="auto">
          <a:xfrm>
            <a:off x="808038" y="908050"/>
            <a:ext cx="578008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Удошкільному навчальному закладі для занять</a:t>
            </a:r>
          </a:p>
          <a:p>
            <a:r>
              <a:rPr lang="ru-RU">
                <a:solidFill>
                  <a:schemeClr val="bg1"/>
                </a:solidFill>
              </a:rPr>
              <a:t>з дітьми створені всі умови, а саме, обладнані </a:t>
            </a:r>
          </a:p>
          <a:p>
            <a:r>
              <a:rPr lang="ru-RU">
                <a:solidFill>
                  <a:schemeClr val="bg1"/>
                </a:solidFill>
              </a:rPr>
              <a:t>спеціальні кімнати:</a:t>
            </a:r>
          </a:p>
          <a:p>
            <a:pPr>
              <a:buFontTx/>
              <a:buChar char="•"/>
            </a:pPr>
            <a:r>
              <a:rPr lang="uk-UA">
                <a:solidFill>
                  <a:schemeClr val="bg1"/>
                </a:solidFill>
              </a:rPr>
              <a:t> міні музей;</a:t>
            </a:r>
          </a:p>
          <a:p>
            <a:pPr>
              <a:buFontTx/>
              <a:buChar char="•"/>
            </a:pPr>
            <a:r>
              <a:rPr lang="uk-UA">
                <a:solidFill>
                  <a:schemeClr val="bg1"/>
                </a:solidFill>
              </a:rPr>
              <a:t> музична зала;</a:t>
            </a:r>
          </a:p>
          <a:p>
            <a:pPr>
              <a:buFontTx/>
              <a:buChar char="•"/>
            </a:pPr>
            <a:r>
              <a:rPr lang="uk-UA">
                <a:solidFill>
                  <a:schemeClr val="bg1"/>
                </a:solidFill>
              </a:rPr>
              <a:t> медичний блок;</a:t>
            </a:r>
          </a:p>
          <a:p>
            <a:pPr>
              <a:buFontTx/>
              <a:buChar char="•"/>
            </a:pPr>
            <a:r>
              <a:rPr lang="uk-UA">
                <a:solidFill>
                  <a:schemeClr val="bg1"/>
                </a:solidFill>
              </a:rPr>
              <a:t> прогулянкові майданчики для кожної </a:t>
            </a:r>
          </a:p>
          <a:p>
            <a:r>
              <a:rPr lang="uk-UA">
                <a:solidFill>
                  <a:schemeClr val="bg1"/>
                </a:solidFill>
              </a:rPr>
              <a:t>вікової         групи.     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7670800" y="3149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4587" name="Picture 11" descr="20170609_085240 - коп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785926"/>
            <a:ext cx="151130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 descr="20170609_113930 - коп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857496"/>
            <a:ext cx="19288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20170609_1148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3214686"/>
            <a:ext cx="257176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20170609_115713 - копи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2786058"/>
            <a:ext cx="207167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20170609_1152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4857760"/>
            <a:ext cx="242889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20160504_1127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857760"/>
            <a:ext cx="242886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5102</TotalTime>
  <Words>2959</Words>
  <Application>Microsoft Office PowerPoint</Application>
  <PresentationFormat>Экран (4:3)</PresentationFormat>
  <Paragraphs>411</Paragraphs>
  <Slides>33</Slides>
  <Notes>0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Облака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Гавриленко</dc:creator>
  <cp:lastModifiedBy>1</cp:lastModifiedBy>
  <cp:revision>211</cp:revision>
  <dcterms:created xsi:type="dcterms:W3CDTF">2015-04-21T10:54:39Z</dcterms:created>
  <dcterms:modified xsi:type="dcterms:W3CDTF">2023-07-03T11:29:50Z</dcterms:modified>
</cp:coreProperties>
</file>