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59" r:id="rId5"/>
    <p:sldId id="265" r:id="rId6"/>
    <p:sldId id="266" r:id="rId7"/>
    <p:sldId id="267" r:id="rId8"/>
    <p:sldId id="268" r:id="rId9"/>
    <p:sldId id="269" r:id="rId10"/>
    <p:sldId id="260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79" r:id="rId22"/>
    <p:sldId id="281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D5D9"/>
    <a:srgbClr val="19C6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77289B-05D7-4FFA-9F99-1CFE98C2A778}" type="datetimeFigureOut">
              <a:rPr lang="ru-RU" smtClean="0"/>
              <a:pPr/>
              <a:t>23.06.2023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F35771-B940-4413-B29B-2BD49899D51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908720"/>
            <a:ext cx="7772400" cy="280831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ЗВІТ КЕРІВНИКА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закладу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дошкільної освіти 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ясел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садк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а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)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«Перлина»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Агрономічної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сільської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ради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Майбороди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Галини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Павлівни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перед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колективом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та </a:t>
            </a:r>
            <a:r>
              <a:rPr lang="ru-RU" sz="2800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громадськістю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 2022-2023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навчальний</a:t>
            </a: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рік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ru-RU" sz="28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933056"/>
            <a:ext cx="6480720" cy="1224136"/>
          </a:xfrm>
        </p:spPr>
        <p:txBody>
          <a:bodyPr>
            <a:normAutofit fontScale="92500" lnSpcReduction="10000"/>
          </a:bodyPr>
          <a:lstStyle/>
          <a:p>
            <a:endParaRPr lang="uk-UA" sz="2400" b="1" dirty="0" smtClean="0">
              <a:solidFill>
                <a:srgbClr val="00206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23 червня 2023</a:t>
            </a:r>
          </a:p>
          <a:p>
            <a:pPr algn="ctr"/>
            <a:r>
              <a:rPr lang="uk-UA" sz="2400" b="1" dirty="0" smtClean="0">
                <a:solidFill>
                  <a:srgbClr val="002060"/>
                </a:solidFill>
              </a:rPr>
              <a:t>17.00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050" name="AutoShape 2" descr="Ягоди Червоної калини з листям, ізольовані на білому Стокове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63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11560" y="620688"/>
            <a:ext cx="7020780" cy="939341"/>
          </a:xfrm>
          <a:prstGeom prst="roundRect">
            <a:avLst>
              <a:gd name="adj" fmla="val 0"/>
            </a:avLst>
          </a:prstGeom>
          <a:solidFill>
            <a:srgbClr val="FFFF6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</a:rPr>
              <a:t> Методична  робота  з  педагогами</a:t>
            </a:r>
            <a:endParaRPr lang="ru-RU" sz="2800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3550" y="2204478"/>
            <a:ext cx="1722526" cy="5040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Педради</a:t>
            </a:r>
            <a:r>
              <a:rPr lang="uk-UA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9572" y="2712156"/>
            <a:ext cx="2088232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</a:rPr>
              <a:t>Консультації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754" y="6113191"/>
            <a:ext cx="3694466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Педагогічні  читання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86246" y="3304741"/>
            <a:ext cx="1584177" cy="47269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</a:rPr>
              <a:t>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74415" y="2996302"/>
            <a:ext cx="2088232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5241871"/>
            <a:ext cx="2088231" cy="5188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</a:rPr>
              <a:t>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7794" y="334153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4CC091"/>
                </a:solidFill>
              </a:rPr>
              <a:t>Семінари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4CC09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4415" y="3000189"/>
            <a:ext cx="210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Практикуми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92180" y="5253346"/>
            <a:ext cx="2276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Тренінги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88744" y="4311141"/>
            <a:ext cx="3764223" cy="4545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CC"/>
                </a:solidFill>
              </a:rPr>
              <a:t>Колективні  перегляди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0332" y="4311141"/>
            <a:ext cx="3451609" cy="5157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Методичні  об'єднання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35962" y="5148339"/>
            <a:ext cx="2088232" cy="5760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C00FF"/>
                </a:solidFill>
              </a:rPr>
              <a:t>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C00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5406192"/>
            <a:ext cx="2304256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Творча  група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2557" y="517536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</a:rPr>
              <a:t>Ділові  ігри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4704987" y="1560028"/>
            <a:ext cx="2286988" cy="15121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607548" y="1560028"/>
            <a:ext cx="198022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178333" y="1416012"/>
            <a:ext cx="0" cy="7560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1781957" y="3304742"/>
            <a:ext cx="9001" cy="985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261910" y="2712156"/>
            <a:ext cx="0" cy="5188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8" idx="2"/>
          </p:cNvCxnSpPr>
          <p:nvPr/>
        </p:nvCxnSpPr>
        <p:spPr>
          <a:xfrm>
            <a:off x="6718532" y="3572367"/>
            <a:ext cx="2211" cy="738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6" idx="0"/>
          </p:cNvCxnSpPr>
          <p:nvPr/>
        </p:nvCxnSpPr>
        <p:spPr>
          <a:xfrm flipH="1">
            <a:off x="1763688" y="4826892"/>
            <a:ext cx="18002" cy="579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6" idx="3"/>
          </p:cNvCxnSpPr>
          <p:nvPr/>
        </p:nvCxnSpPr>
        <p:spPr>
          <a:xfrm>
            <a:off x="2915816" y="5622217"/>
            <a:ext cx="828092" cy="4909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9" idx="0"/>
          </p:cNvCxnSpPr>
          <p:nvPr/>
        </p:nvCxnSpPr>
        <p:spPr>
          <a:xfrm>
            <a:off x="6912260" y="4826891"/>
            <a:ext cx="0" cy="4264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17" idx="3"/>
          </p:cNvCxnSpPr>
          <p:nvPr/>
        </p:nvCxnSpPr>
        <p:spPr>
          <a:xfrm flipH="1" flipV="1">
            <a:off x="5660790" y="5406193"/>
            <a:ext cx="531391" cy="1065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/>
      <p:bldP spid="11" grpId="0"/>
      <p:bldP spid="12" grpId="0"/>
      <p:bldP spid="13" grpId="0" animBg="1"/>
      <p:bldP spid="14" grpId="0" animBg="1"/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88840"/>
            <a:ext cx="3960440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uk-UA" b="1" i="1" u="sng" dirty="0" smtClean="0"/>
              <a:t>1.Організація </a:t>
            </a:r>
            <a:r>
              <a:rPr lang="uk-UA" b="1" i="1" u="sng" dirty="0"/>
              <a:t>освітнього процесу у нових умовах</a:t>
            </a:r>
            <a:endParaRPr lang="ru-RU" dirty="0"/>
          </a:p>
          <a:p>
            <a:pPr fontAlgn="base"/>
            <a:r>
              <a:rPr lang="uk-UA" dirty="0"/>
              <a:t> 2. </a:t>
            </a:r>
            <a:r>
              <a:rPr lang="ru-RU" b="1" i="1" u="sng" dirty="0" err="1"/>
              <a:t>Виховання</a:t>
            </a:r>
            <a:r>
              <a:rPr lang="ru-RU" b="1" i="1" u="sng" dirty="0"/>
              <a:t> </a:t>
            </a:r>
            <a:r>
              <a:rPr lang="ru-RU" b="1" i="1" u="sng" dirty="0" err="1"/>
              <a:t>свідомого</a:t>
            </a:r>
            <a:r>
              <a:rPr lang="ru-RU" b="1" i="1" u="sng" dirty="0"/>
              <a:t> </a:t>
            </a:r>
            <a:r>
              <a:rPr lang="ru-RU" b="1" i="1" u="sng" dirty="0" err="1"/>
              <a:t>громадянина</a:t>
            </a:r>
            <a:r>
              <a:rPr lang="ru-RU" b="1" i="1" u="sng" dirty="0"/>
              <a:t> з </a:t>
            </a:r>
            <a:r>
              <a:rPr lang="ru-RU" b="1" i="1" u="sng" dirty="0" err="1"/>
              <a:t>почуттям</a:t>
            </a:r>
            <a:r>
              <a:rPr lang="ru-RU" b="1" i="1" u="sng" dirty="0"/>
              <a:t> </a:t>
            </a:r>
            <a:r>
              <a:rPr lang="ru-RU" b="1" i="1" u="sng" dirty="0" err="1"/>
              <a:t>патріотизму</a:t>
            </a:r>
            <a:r>
              <a:rPr lang="ru-RU" b="1" i="1" u="sng" dirty="0"/>
              <a:t> та </a:t>
            </a:r>
            <a:r>
              <a:rPr lang="ru-RU" b="1" i="1" u="sng" dirty="0" err="1"/>
              <a:t>поваги</a:t>
            </a:r>
            <a:r>
              <a:rPr lang="ru-RU" b="1" i="1" u="sng" dirty="0"/>
              <a:t> до </a:t>
            </a:r>
            <a:r>
              <a:rPr lang="ru-RU" b="1" i="1" u="sng" dirty="0" err="1"/>
              <a:t>суспільно</a:t>
            </a:r>
            <a:r>
              <a:rPr lang="ru-RU" b="1" i="1" u="sng" dirty="0"/>
              <a:t> －</a:t>
            </a:r>
            <a:r>
              <a:rPr lang="ru-RU" b="1" i="1" u="sng" dirty="0" err="1"/>
              <a:t>державних</a:t>
            </a:r>
            <a:r>
              <a:rPr lang="ru-RU" b="1" i="1" u="sng" dirty="0"/>
              <a:t> </a:t>
            </a:r>
            <a:r>
              <a:rPr lang="ru-RU" b="1" i="1" u="sng" dirty="0" err="1"/>
              <a:t>цінностей</a:t>
            </a:r>
            <a:r>
              <a:rPr lang="ru-RU" b="1" i="1" u="sng" dirty="0"/>
              <a:t>. </a:t>
            </a:r>
            <a:r>
              <a:rPr lang="uk-UA" b="1" i="1" u="sng" dirty="0"/>
              <a:t>Правове виховання дошкільників</a:t>
            </a:r>
            <a:r>
              <a:rPr lang="uk-UA" dirty="0"/>
              <a:t> .</a:t>
            </a:r>
            <a:endParaRPr lang="ru-RU" dirty="0"/>
          </a:p>
          <a:p>
            <a:pPr fontAlgn="base"/>
            <a:r>
              <a:rPr lang="uk-UA" dirty="0"/>
              <a:t> 3. </a:t>
            </a:r>
            <a:r>
              <a:rPr lang="uk-UA" b="1" i="1" u="sng" dirty="0"/>
              <a:t>Гра як джерело розвитку дошкільників. </a:t>
            </a:r>
            <a:endParaRPr lang="ru-RU" dirty="0"/>
          </a:p>
          <a:p>
            <a:pPr fontAlgn="base"/>
            <a:r>
              <a:rPr lang="uk-UA" b="1" i="1" u="sng" dirty="0"/>
              <a:t>4. Аналіз стану </a:t>
            </a:r>
            <a:r>
              <a:rPr lang="uk-UA" b="1" i="1" u="sng" dirty="0" err="1"/>
              <a:t>освітньо</a:t>
            </a:r>
            <a:r>
              <a:rPr lang="uk-UA" b="1" i="1" u="sng" dirty="0"/>
              <a:t>-виховної роботи з дітьми за 2022-2023 навчальний рік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2643" y="980728"/>
            <a:ext cx="396044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Педагогічні ради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0397" y="3336667"/>
            <a:ext cx="3487742" cy="3096344"/>
          </a:xfrm>
          <a:prstGeom prst="rect">
            <a:avLst/>
          </a:prstGeom>
        </p:spPr>
      </p:pic>
      <p:sp>
        <p:nvSpPr>
          <p:cNvPr id="3" name="Прямоугольник с двумя усеченными противолежащими углами 2"/>
          <p:cNvSpPr/>
          <p:nvPr/>
        </p:nvSpPr>
        <p:spPr>
          <a:xfrm>
            <a:off x="5292080" y="692696"/>
            <a:ext cx="3240360" cy="2210544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i="1" dirty="0">
                <a:solidFill>
                  <a:srgbClr val="00B0F0"/>
                </a:solidFill>
              </a:rPr>
              <a:t>Тема повинна бути</a:t>
            </a:r>
            <a:r>
              <a:rPr lang="uk-UA" sz="1400" i="1" dirty="0">
                <a:solidFill>
                  <a:srgbClr val="00B0F0"/>
                </a:solidFill>
              </a:rPr>
              <a:t>:</a:t>
            </a:r>
            <a:endParaRPr lang="ru-RU" sz="1400" dirty="0">
              <a:solidFill>
                <a:srgbClr val="00B0F0"/>
              </a:solidFill>
            </a:endParaRPr>
          </a:p>
          <a:p>
            <a:pPr lvl="0"/>
            <a:r>
              <a:rPr lang="uk-UA" sz="1400" dirty="0">
                <a:solidFill>
                  <a:srgbClr val="00B0F0"/>
                </a:solidFill>
              </a:rPr>
              <a:t>актуальною, тобто сучасною і своєчасною;</a:t>
            </a:r>
            <a:endParaRPr lang="ru-RU" sz="1400" dirty="0">
              <a:solidFill>
                <a:srgbClr val="00B0F0"/>
              </a:solidFill>
            </a:endParaRPr>
          </a:p>
          <a:p>
            <a:pPr lvl="0"/>
            <a:r>
              <a:rPr lang="uk-UA" sz="1400" dirty="0">
                <a:solidFill>
                  <a:srgbClr val="00B0F0"/>
                </a:solidFill>
              </a:rPr>
              <a:t>нетрадиційною, отже, цікавою;</a:t>
            </a:r>
            <a:endParaRPr lang="ru-RU" sz="1400" dirty="0">
              <a:solidFill>
                <a:srgbClr val="00B0F0"/>
              </a:solidFill>
            </a:endParaRPr>
          </a:p>
          <a:p>
            <a:pPr lvl="0"/>
            <a:r>
              <a:rPr lang="uk-UA" sz="1400" dirty="0">
                <a:solidFill>
                  <a:srgbClr val="00B0F0"/>
                </a:solidFill>
              </a:rPr>
              <a:t>перспективною, тобто працювати на майбутнє й відповідати вимогам наступності, перспективності і спадкоємності.</a:t>
            </a:r>
            <a:endParaRPr lang="ru-R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2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4283968" cy="3212976"/>
          </a:xfrm>
          <a:prstGeom prst="rect">
            <a:avLst/>
          </a:prstGeom>
        </p:spPr>
      </p:pic>
      <p:sp>
        <p:nvSpPr>
          <p:cNvPr id="7" name="Выноска-облако 6"/>
          <p:cNvSpPr/>
          <p:nvPr/>
        </p:nvSpPr>
        <p:spPr>
          <a:xfrm>
            <a:off x="323528" y="692696"/>
            <a:ext cx="4139952" cy="22191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/>
              <a:t>Найпростіше укриття</a:t>
            </a:r>
            <a:endParaRPr lang="ru-RU" sz="24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4716016" y="4149080"/>
            <a:ext cx="4104456" cy="20162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Надала в оренду в безоплатне користування</a:t>
            </a:r>
          </a:p>
          <a:p>
            <a:pPr algn="ctr"/>
            <a:r>
              <a:rPr lang="uk-UA" dirty="0" smtClean="0"/>
              <a:t>ВИДАЙКО ІННА ВОЛОДИМИРІВНА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791326"/>
            <a:ext cx="4104456" cy="306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5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686" y="764704"/>
            <a:ext cx="4182638" cy="25736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73016"/>
            <a:ext cx="4499992" cy="3158970"/>
          </a:xfrm>
          <a:prstGeom prst="rect">
            <a:avLst/>
          </a:prstGeom>
        </p:spPr>
      </p:pic>
      <p:sp>
        <p:nvSpPr>
          <p:cNvPr id="6" name="10-конечная звезда 5"/>
          <p:cNvSpPr/>
          <p:nvPr/>
        </p:nvSpPr>
        <p:spPr>
          <a:xfrm>
            <a:off x="4427984" y="764703"/>
            <a:ext cx="3816424" cy="2573671"/>
          </a:xfrm>
          <a:prstGeom prst="star10">
            <a:avLst/>
          </a:prstGeom>
          <a:solidFill>
            <a:srgbClr val="19C6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>
                <a:solidFill>
                  <a:srgbClr val="FFFF00"/>
                </a:solidFill>
              </a:rPr>
              <a:t>Дружньо</a:t>
            </a:r>
            <a:r>
              <a:rPr lang="uk-UA" sz="2000" b="1" dirty="0">
                <a:solidFill>
                  <a:srgbClr val="FFFF00"/>
                </a:solidFill>
              </a:rPr>
              <a:t> долучилися до акції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</a:rPr>
              <a:t> " </a:t>
            </a:r>
            <a:r>
              <a:rPr lang="ru-RU" sz="2000" b="1" dirty="0" err="1">
                <a:solidFill>
                  <a:srgbClr val="FFFF00"/>
                </a:solidFill>
              </a:rPr>
              <a:t>Подаруй</a:t>
            </a:r>
            <a:r>
              <a:rPr lang="ru-RU" sz="2000" b="1" dirty="0">
                <a:solidFill>
                  <a:srgbClr val="FFFF00"/>
                </a:solidFill>
              </a:rPr>
              <a:t> </a:t>
            </a:r>
            <a:r>
              <a:rPr lang="ru-RU" sz="2000" b="1" dirty="0" err="1">
                <a:solidFill>
                  <a:srgbClr val="FFFF00"/>
                </a:solidFill>
              </a:rPr>
              <a:t>військовому</a:t>
            </a:r>
            <a:r>
              <a:rPr lang="ru-RU" sz="2000" b="1" dirty="0">
                <a:solidFill>
                  <a:srgbClr val="FFFF00"/>
                </a:solidFill>
              </a:rPr>
              <a:t> смак </a:t>
            </a:r>
            <a:r>
              <a:rPr lang="ru-RU" sz="2000" b="1" dirty="0" err="1">
                <a:solidFill>
                  <a:srgbClr val="FFFF00"/>
                </a:solidFill>
              </a:rPr>
              <a:t>Різдва</a:t>
            </a:r>
            <a:r>
              <a:rPr lang="ru-RU" sz="2000" b="1" dirty="0">
                <a:solidFill>
                  <a:srgbClr val="FFFF00"/>
                </a:solidFill>
              </a:rPr>
              <a:t>" , </a:t>
            </a:r>
          </a:p>
        </p:txBody>
      </p:sp>
      <p:sp>
        <p:nvSpPr>
          <p:cNvPr id="13" name="10-конечная звезда 12"/>
          <p:cNvSpPr/>
          <p:nvPr/>
        </p:nvSpPr>
        <p:spPr>
          <a:xfrm>
            <a:off x="6896" y="3573016"/>
            <a:ext cx="3600400" cy="2520280"/>
          </a:xfrm>
          <a:prstGeom prst="star10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rgbClr val="0070C0"/>
                </a:solidFill>
              </a:rPr>
              <a:t>Вірим</a:t>
            </a:r>
            <a:r>
              <a:rPr lang="ru-RU" sz="2400" b="1" dirty="0">
                <a:solidFill>
                  <a:srgbClr val="0070C0"/>
                </a:solidFill>
              </a:rPr>
              <a:t> в ЗСУ, Слава </a:t>
            </a:r>
            <a:r>
              <a:rPr lang="ru-RU" sz="2400" b="1" dirty="0" err="1" smtClean="0">
                <a:solidFill>
                  <a:srgbClr val="0070C0"/>
                </a:solidFill>
              </a:rPr>
              <a:t>Україні</a:t>
            </a:r>
            <a:r>
              <a:rPr lang="ru-RU" sz="2400" b="1" dirty="0" smtClean="0">
                <a:solidFill>
                  <a:srgbClr val="0070C0"/>
                </a:solidFill>
              </a:rPr>
              <a:t>!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1907"/>
            <a:ext cx="5040560" cy="4148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764704"/>
            <a:ext cx="2571750" cy="29489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47" y="4221088"/>
            <a:ext cx="2987824" cy="2348880"/>
          </a:xfrm>
          <a:prstGeom prst="rect">
            <a:avLst/>
          </a:prstGeom>
        </p:spPr>
      </p:pic>
      <p:sp>
        <p:nvSpPr>
          <p:cNvPr id="6" name="Волна 5"/>
          <p:cNvSpPr/>
          <p:nvPr/>
        </p:nvSpPr>
        <p:spPr>
          <a:xfrm>
            <a:off x="755576" y="620688"/>
            <a:ext cx="4824536" cy="1634480"/>
          </a:xfrm>
          <a:prstGeom prst="wave">
            <a:avLst/>
          </a:prstGeom>
          <a:solidFill>
            <a:srgbClr val="19C6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Всеукраїнська акція</a:t>
            </a:r>
          </a:p>
          <a:p>
            <a:pPr algn="ctr"/>
            <a:r>
              <a:rPr lang="uk-UA" sz="2400" b="1" dirty="0" smtClean="0">
                <a:solidFill>
                  <a:srgbClr val="FFFF00"/>
                </a:solidFill>
              </a:rPr>
              <a:t>«16 днів проти насильства»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USER\Desktop\16768923692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33" y="332656"/>
            <a:ext cx="3700835" cy="2268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16768924327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3888432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16768925320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889352"/>
            <a:ext cx="3384377" cy="3868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167689253199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597585" cy="29176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Блок-схема: перфолента 9"/>
          <p:cNvSpPr/>
          <p:nvPr/>
        </p:nvSpPr>
        <p:spPr>
          <a:xfrm>
            <a:off x="251520" y="280481"/>
            <a:ext cx="4392488" cy="804672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Міжнародний день РІДНОЇ МОВИ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96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0-02-05-bfcf026b6e5b7a2f83406cbcc39b54a93faf4cfaabc74d24c695d9cf54f447e7_93f31d76039550e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09417"/>
            <a:ext cx="3600400" cy="3219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0-02-05-65eba6970ec893343c1a1de388c4898f935947ea7e5953d551a73735a73f9e6b_136f2599d8af7e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96" y="3929011"/>
            <a:ext cx="4464496" cy="264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День захисту дітей\0-02-05-2a3adc0b8ac15922f53d16dac69f7ce2e5fc21bddf8cd531b282186f3b79fa68_25b3284db82bf68d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" y="3929011"/>
            <a:ext cx="4464496" cy="2663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Desktop\0-02-05-48947a3592560133ee5ac7a1005340125612160c8b9a35e962153eeca56afada_769f0e0bfa7fe82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664" y="593044"/>
            <a:ext cx="2556792" cy="34523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Сердце 7"/>
          <p:cNvSpPr/>
          <p:nvPr/>
        </p:nvSpPr>
        <p:spPr>
          <a:xfrm>
            <a:off x="3887940" y="908720"/>
            <a:ext cx="2231724" cy="2736304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Міжнародний день захисту дітей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860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16782677061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4132883" cy="300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16782699839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17032"/>
            <a:ext cx="4306267" cy="300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167826770614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22" y="678477"/>
            <a:ext cx="4421855" cy="30598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Лента лицом вниз 5"/>
          <p:cNvSpPr/>
          <p:nvPr/>
        </p:nvSpPr>
        <p:spPr>
          <a:xfrm rot="10800000" flipV="1">
            <a:off x="179512" y="1340767"/>
            <a:ext cx="4276899" cy="2016224"/>
          </a:xfrm>
          <a:prstGeom prst="ribbon">
            <a:avLst/>
          </a:prstGeom>
          <a:solidFill>
            <a:srgbClr val="19C6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Вшанування пам’яті </a:t>
            </a:r>
            <a:r>
              <a:rPr lang="uk-UA" b="1" dirty="0">
                <a:solidFill>
                  <a:srgbClr val="FFFF00"/>
                </a:solidFill>
              </a:rPr>
              <a:t>Великого Кобзаря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15728" y="908720"/>
            <a:ext cx="889248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НАШІ БУДНІ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817" y="1521368"/>
            <a:ext cx="4133381" cy="4967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1" y="1527623"/>
            <a:ext cx="3744416" cy="252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33417"/>
            <a:ext cx="3851920" cy="259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9" y="764704"/>
            <a:ext cx="3899925" cy="29249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7943"/>
            <a:ext cx="3240360" cy="3744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75192"/>
            <a:ext cx="3954924" cy="29661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47" y="4022359"/>
            <a:ext cx="4497233" cy="26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49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908720"/>
            <a:ext cx="4752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ПОРЯДОК ДЕННИЙ: 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1412920"/>
            <a:ext cx="60304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1.Обрання голови та секретаря зборів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2.Обрання лічильної комісії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3.Звіт керівника ЗДО (ясла-садок) «Перлина» Майбороди Галини Павлівни за основними напрямками її діяльності</a:t>
            </a:r>
            <a:endParaRPr lang="ru-RU" sz="2400" b="1" dirty="0">
              <a:solidFill>
                <a:srgbClr val="002060"/>
              </a:solidFill>
            </a:endParaRPr>
          </a:p>
          <a:p>
            <a:r>
              <a:rPr lang="uk-UA" sz="2400" b="1" dirty="0">
                <a:solidFill>
                  <a:srgbClr val="002060"/>
                </a:solidFill>
              </a:rPr>
              <a:t>4.Обговорення звіту (виступи батьків, членів колективу та громадськості)</a:t>
            </a:r>
          </a:p>
          <a:p>
            <a:r>
              <a:rPr lang="uk-UA" sz="2400" b="1" dirty="0">
                <a:solidFill>
                  <a:srgbClr val="002060"/>
                </a:solidFill>
              </a:rPr>
              <a:t>5</a:t>
            </a:r>
            <a:r>
              <a:rPr lang="uk-UA" sz="2400" b="1" dirty="0" smtClean="0">
                <a:solidFill>
                  <a:srgbClr val="002060"/>
                </a:solidFill>
              </a:rPr>
              <a:t>.Голосування</a:t>
            </a:r>
            <a:endParaRPr lang="uk-UA" sz="2400" b="1" dirty="0">
              <a:solidFill>
                <a:srgbClr val="002060"/>
              </a:solidFill>
            </a:endParaRPr>
          </a:p>
          <a:p>
            <a:r>
              <a:rPr lang="uk-UA" sz="2400" b="1" dirty="0" smtClean="0">
                <a:solidFill>
                  <a:srgbClr val="002060"/>
                </a:solidFill>
              </a:rPr>
              <a:t>6.Звіт </a:t>
            </a:r>
            <a:r>
              <a:rPr lang="uk-UA" sz="2400" b="1" dirty="0">
                <a:solidFill>
                  <a:srgbClr val="002060"/>
                </a:solidFill>
              </a:rPr>
              <a:t>голови лічильної комісії про результати </a:t>
            </a:r>
            <a:r>
              <a:rPr lang="uk-UA" sz="2400" b="1" dirty="0" smtClean="0">
                <a:solidFill>
                  <a:srgbClr val="002060"/>
                </a:solidFill>
              </a:rPr>
              <a:t>голосування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27330"/>
            <a:ext cx="3938956" cy="26016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3707904" cy="27809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91305"/>
            <a:ext cx="3024336" cy="3360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57917"/>
            <a:ext cx="4226988" cy="317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611560" y="692696"/>
            <a:ext cx="7920880" cy="93610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Наші свята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33433"/>
            <a:ext cx="3168352" cy="2372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21089"/>
            <a:ext cx="3960440" cy="2254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92" y="1628800"/>
            <a:ext cx="4103948" cy="2376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1" y="4221088"/>
            <a:ext cx="436848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95754"/>
            <a:ext cx="4012161" cy="53495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5" y="1095754"/>
            <a:ext cx="4012161" cy="5349548"/>
          </a:xfrm>
          <a:prstGeom prst="rect">
            <a:avLst/>
          </a:prstGeom>
        </p:spPr>
      </p:pic>
      <p:sp>
        <p:nvSpPr>
          <p:cNvPr id="2" name="Лента лицом вниз 1"/>
          <p:cNvSpPr/>
          <p:nvPr/>
        </p:nvSpPr>
        <p:spPr>
          <a:xfrm>
            <a:off x="1979712" y="476672"/>
            <a:ext cx="5832648" cy="619082"/>
          </a:xfrm>
          <a:prstGeom prst="ribbon">
            <a:avLst/>
          </a:prstGeom>
          <a:solidFill>
            <a:srgbClr val="1DD5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FF00"/>
                </a:solidFill>
              </a:rPr>
              <a:t>ВИПУСК   </a:t>
            </a:r>
            <a:r>
              <a:rPr lang="uk-UA" sz="2400" b="1" dirty="0" smtClean="0">
                <a:solidFill>
                  <a:srgbClr val="FFFF00"/>
                </a:solidFill>
              </a:rPr>
              <a:t>2023</a:t>
            </a:r>
            <a:endParaRPr lang="ru-RU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4214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060848"/>
            <a:ext cx="8229600" cy="114300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Дякую за увагу!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25144"/>
            <a:ext cx="4210147" cy="1357773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55576" y="1102967"/>
            <a:ext cx="7956376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Головними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завданнями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мого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звіту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засобу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інформування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громадськості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є: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забезпечення прозорості, відкритості і демократичності управління закладом дошкільної освіти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6302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стимулювання впливу громадськості на прийняття та виконання керівником відповідних рішень у сфері управління закладом освіти.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301208"/>
            <a:ext cx="4210147" cy="1357773"/>
          </a:xfrm>
          <a:prstGeom prst="rect">
            <a:avLst/>
          </a:prstGeom>
        </p:spPr>
      </p:pic>
      <p:pic>
        <p:nvPicPr>
          <p:cNvPr id="6" name="Picture 3" descr="I: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1399935" cy="1402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I:\508964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4677" y="615007"/>
            <a:ext cx="1337372" cy="1321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Выноска-облако 3"/>
          <p:cNvSpPr/>
          <p:nvPr/>
        </p:nvSpPr>
        <p:spPr>
          <a:xfrm>
            <a:off x="2411760" y="476672"/>
            <a:ext cx="3828313" cy="2520279"/>
          </a:xfrm>
          <a:prstGeom prst="cloudCallout">
            <a:avLst/>
          </a:prstGeom>
          <a:gradFill flip="none" rotWithShape="1">
            <a:gsLst>
              <a:gs pos="0">
                <a:srgbClr val="19C6DD">
                  <a:tint val="66000"/>
                  <a:satMod val="160000"/>
                </a:srgbClr>
              </a:gs>
              <a:gs pos="50000">
                <a:srgbClr val="19C6DD">
                  <a:tint val="44500"/>
                  <a:satMod val="160000"/>
                </a:srgbClr>
              </a:gs>
              <a:gs pos="100000">
                <a:srgbClr val="19C6DD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працює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різновікові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uk-UA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Веселка та Сонечко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потужність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40чоловік </a:t>
            </a:r>
          </a:p>
          <a:p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01.06.2023р</a:t>
            </a:r>
          </a:p>
          <a:p>
            <a:r>
              <a:rPr lang="ru-RU" sz="1600" b="1" spc="50" dirty="0" smtClean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b="1" spc="50" dirty="0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1600" b="1" spc="50" dirty="0" err="1">
                <a:ln w="11430"/>
                <a:solidFill>
                  <a:srgbClr val="00206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діток</a:t>
            </a:r>
            <a:endParaRPr lang="ru-RU" sz="1600" b="1" spc="50" dirty="0">
              <a:ln w="11430"/>
              <a:solidFill>
                <a:srgbClr val="00206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0" y="2633531"/>
            <a:ext cx="2684834" cy="33877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3531"/>
            <a:ext cx="2880320" cy="34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Головна мета закладу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дошкільної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5229200"/>
            <a:ext cx="4210147" cy="1357773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683568" y="3140968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забезпечення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реалізації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права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громадян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здобуття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дошкільної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освіти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задоволення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потреб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вихованні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догляді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оздоровленні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дітей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створення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умов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їх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фізичного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розумового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духовного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розвитку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02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058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Заклад дошкільної освіти розрахований на 40 місць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   </a:t>
            </a:r>
            <a:endParaRPr lang="ru-RU" dirty="0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3568" y="2791381"/>
            <a:ext cx="81369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Середня наповнюваність груп ЗДО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482537"/>
              </p:ext>
            </p:extLst>
          </p:nvPr>
        </p:nvGraphicFramePr>
        <p:xfrm>
          <a:off x="323528" y="3501008"/>
          <a:ext cx="8496943" cy="1972630"/>
        </p:xfrm>
        <a:graphic>
          <a:graphicData uri="http://schemas.openxmlformats.org/drawingml/2006/table">
            <a:tbl>
              <a:tblPr/>
              <a:tblGrid>
                <a:gridCol w="1434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4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13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59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503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Навчальний рік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Кількість місць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Середньо </a:t>
                      </a:r>
                      <a:r>
                        <a:rPr lang="uk-UA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списковий</a:t>
                      </a:r>
                      <a:r>
                        <a:rPr lang="uk-UA" sz="1600" b="1" dirty="0">
                          <a:latin typeface="Times New Roman"/>
                          <a:ea typeface="Times New Roman"/>
                          <a:cs typeface="Times New Roman"/>
                        </a:rPr>
                        <a:t> склад дітей</a:t>
                      </a:r>
                      <a:r>
                        <a:rPr lang="uk-UA" sz="1600" b="1" kern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1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 наповнюваності до кількості місць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kern="11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2022-2023</a:t>
                      </a:r>
                      <a:endParaRPr lang="ru-RU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kern="11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0"/>
            <a:ext cx="4210147" cy="1357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428768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i="1" dirty="0">
                <a:solidFill>
                  <a:schemeClr val="accent1">
                    <a:lumMod val="75000"/>
                  </a:schemeClr>
                </a:solidFill>
              </a:rPr>
              <a:t>ОСВІТНЬО-КВАЛІФІКАЦІЙНИЙ РІВЕНЬ ПЕДАГОГІВ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Цилиндр 5"/>
          <p:cNvSpPr/>
          <p:nvPr/>
        </p:nvSpPr>
        <p:spPr>
          <a:xfrm>
            <a:off x="7092280" y="3493683"/>
            <a:ext cx="914400" cy="2455597"/>
          </a:xfrm>
          <a:prstGeom prst="can">
            <a:avLst>
              <a:gd name="adj" fmla="val 14041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764733" y="3014133"/>
            <a:ext cx="508000" cy="508000"/>
          </a:xfrm>
          <a:prstGeom prst="diamond">
            <a:avLst/>
          </a:prstGeom>
          <a:solidFill>
            <a:srgbClr val="19C6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03" y="3793065"/>
            <a:ext cx="3146867" cy="2876295"/>
          </a:xfrm>
          <a:prstGeom prst="rect">
            <a:avLst/>
          </a:prstGeom>
        </p:spPr>
      </p:pic>
      <p:sp>
        <p:nvSpPr>
          <p:cNvPr id="9" name="Ромб 8"/>
          <p:cNvSpPr/>
          <p:nvPr/>
        </p:nvSpPr>
        <p:spPr>
          <a:xfrm>
            <a:off x="784398" y="2438401"/>
            <a:ext cx="508000" cy="508000"/>
          </a:xfrm>
          <a:prstGeom prst="diamond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556663" y="2438401"/>
            <a:ext cx="39379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Вища освіта - 2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550167" y="3050741"/>
            <a:ext cx="455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Незакінчена вища освіта(бакалавр) </a:t>
            </a:r>
            <a:r>
              <a:rPr lang="uk-UA" b="1" dirty="0">
                <a:solidFill>
                  <a:srgbClr val="002060"/>
                </a:solidFill>
              </a:rPr>
              <a:t>- </a:t>
            </a:r>
            <a:r>
              <a:rPr lang="uk-UA" b="1" dirty="0" smtClean="0">
                <a:solidFill>
                  <a:srgbClr val="002060"/>
                </a:solidFill>
              </a:rPr>
              <a:t>3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19" name="Цилиндр 18"/>
          <p:cNvSpPr/>
          <p:nvPr/>
        </p:nvSpPr>
        <p:spPr>
          <a:xfrm>
            <a:off x="5940152" y="3534409"/>
            <a:ext cx="914400" cy="2455597"/>
          </a:xfrm>
          <a:prstGeom prst="can">
            <a:avLst>
              <a:gd name="adj" fmla="val 14041"/>
            </a:avLst>
          </a:prstGeom>
          <a:solidFill>
            <a:srgbClr val="19C6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923" y="411787"/>
            <a:ext cx="8305800" cy="1143000"/>
          </a:xfrm>
        </p:spPr>
        <p:txBody>
          <a:bodyPr/>
          <a:lstStyle/>
          <a:p>
            <a:pPr algn="ctr"/>
            <a:r>
              <a:rPr lang="uk-UA" b="1" dirty="0" smtClean="0"/>
              <a:t>Пільгові категорії дітей 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0" y="5500227"/>
            <a:ext cx="4210147" cy="135777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5576" y="2467627"/>
            <a:ext cx="71287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 з багатодітних сімей – 4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Aft>
                <a:spcPts val="0"/>
              </a:spcAft>
            </a:pP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із сімей, які мають статус учасників бойових 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дій - 3,</a:t>
            </a:r>
          </a:p>
          <a:p>
            <a:pPr algn="just">
              <a:spcAft>
                <a:spcPts val="0"/>
              </a:spcAft>
            </a:pP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400" b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</a:t>
            </a:r>
            <a:r>
              <a:rPr lang="uk-UA" sz="2400" b="1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-,збавлена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батьківського піклування </a:t>
            </a:r>
            <a:endParaRPr lang="uk-UA" sz="2400" b="1" dirty="0" smtClean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- з сімей </a:t>
            </a:r>
            <a:r>
              <a:rPr lang="uk-UA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внутрішньопереміщених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осіб</a:t>
            </a: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sz="24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Всього 9 дітей. </a:t>
            </a:r>
            <a:endParaRPr lang="ru-RU" sz="2400" b="1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40936"/>
          </a:xfrm>
        </p:spPr>
        <p:txBody>
          <a:bodyPr>
            <a:normAutofit/>
          </a:bodyPr>
          <a:lstStyle/>
          <a:p>
            <a:pPr algn="ctr"/>
            <a:r>
              <a:rPr lang="uk-UA" sz="2200" dirty="0" smtClean="0"/>
              <a:t>	</a:t>
            </a:r>
            <a:r>
              <a:rPr lang="uk-UA" sz="2200" b="1" dirty="0" smtClean="0"/>
              <a:t>У 2022 – 2023 навчальному році  о</a:t>
            </a:r>
            <a:r>
              <a:rPr lang="ru-RU" sz="2200" b="1" dirty="0" err="1" smtClean="0"/>
              <a:t>рганізація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освітнього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процесу</a:t>
            </a:r>
            <a:r>
              <a:rPr lang="ru-RU" sz="2200" b="1" dirty="0" smtClean="0"/>
              <a:t> в ЗДО</a:t>
            </a:r>
            <a:r>
              <a:rPr lang="uk-UA" sz="2200" b="1" dirty="0" smtClean="0"/>
              <a:t> </a:t>
            </a:r>
            <a:r>
              <a:rPr lang="ru-RU" sz="2200" b="1" dirty="0" err="1" smtClean="0"/>
              <a:t>була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спрямована</a:t>
            </a:r>
            <a:r>
              <a:rPr lang="ru-RU" sz="2200" b="1" dirty="0" smtClean="0"/>
              <a:t> на </a:t>
            </a:r>
            <a:r>
              <a:rPr lang="uk-UA" sz="2200" b="1" dirty="0" smtClean="0"/>
              <a:t>виконання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основних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завдань</a:t>
            </a:r>
            <a:r>
              <a:rPr lang="uk-UA" sz="22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363272" cy="3615680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uk-UA" dirty="0" smtClean="0"/>
              <a:t> Консолідувати зусилля педагогів і батьків щодо формування соціально-громадянської компетентності дітей дошкільного віку. </a:t>
            </a:r>
            <a:endParaRPr lang="ru-RU" dirty="0" smtClean="0"/>
          </a:p>
          <a:p>
            <a:pPr lvl="0"/>
            <a:r>
              <a:rPr lang="ru-RU" dirty="0" err="1"/>
              <a:t>Національно-патріотичне</a:t>
            </a:r>
            <a:r>
              <a:rPr lang="ru-RU" dirty="0"/>
              <a:t>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.</a:t>
            </a:r>
          </a:p>
          <a:p>
            <a:pPr lvl="0"/>
            <a:r>
              <a:rPr lang="uk-UA" dirty="0"/>
              <a:t>Ф</a:t>
            </a:r>
            <a:r>
              <a:rPr lang="ru-RU" dirty="0" err="1"/>
              <a:t>ормування</a:t>
            </a:r>
            <a:r>
              <a:rPr lang="ru-RU" dirty="0"/>
              <a:t> </a:t>
            </a:r>
            <a:r>
              <a:rPr lang="ru-RU" dirty="0" err="1"/>
              <a:t>соціально-громадянської</a:t>
            </a:r>
            <a:r>
              <a:rPr lang="ru-RU" dirty="0"/>
              <a:t> </a:t>
            </a:r>
            <a:r>
              <a:rPr lang="ru-RU" dirty="0" err="1"/>
              <a:t>компетентності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uk-UA" dirty="0"/>
              <a:t>.</a:t>
            </a:r>
            <a:endParaRPr lang="ru-RU" dirty="0"/>
          </a:p>
          <a:p>
            <a:pPr lvl="0"/>
            <a:r>
              <a:rPr lang="uk-UA" dirty="0"/>
              <a:t>Створення безпечних умов для всебічного розвитку дошкільника.</a:t>
            </a:r>
            <a:endParaRPr lang="ru-RU" dirty="0"/>
          </a:p>
          <a:p>
            <a:pPr lvl="0"/>
            <a:r>
              <a:rPr lang="uk-UA" dirty="0"/>
              <a:t>Гра, як природний ресурс дитини для подолання кризових </a:t>
            </a:r>
            <a:r>
              <a:rPr lang="uk-UA" dirty="0" smtClean="0"/>
              <a:t>ситуацій захисту </a:t>
            </a:r>
            <a:r>
              <a:rPr lang="uk-UA" dirty="0"/>
              <a:t>учасників освітнього процесу під час воєнних дій.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0"/>
            <a:ext cx="4210147" cy="13577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675</TotalTime>
  <Words>460</Words>
  <Application>Microsoft Office PowerPoint</Application>
  <PresentationFormat>Экран (4:3)</PresentationFormat>
  <Paragraphs>90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Times New Roman</vt:lpstr>
      <vt:lpstr>Wingdings 2</vt:lpstr>
      <vt:lpstr>Поток</vt:lpstr>
      <vt:lpstr>ЗВІТ КЕРІВНИКА закладу дошкільної освіти (ясел - садка)   «Перлина» Агрономічної сільської ради Майбороди Галини Павлівни перед колективом та громадськістю за 2022-2023 навчальний рік </vt:lpstr>
      <vt:lpstr>Презентация PowerPoint</vt:lpstr>
      <vt:lpstr>Презентация PowerPoint</vt:lpstr>
      <vt:lpstr>Презентация PowerPoint</vt:lpstr>
      <vt:lpstr>Головна мета закладу дошкільної освіти </vt:lpstr>
      <vt:lpstr>Заклад дошкільної освіти розрахований на 40 місць      </vt:lpstr>
      <vt:lpstr>ОСВІТНЬО-КВАЛІФІКАЦІЙНИЙ РІВЕНЬ ПЕДАГОГІВ</vt:lpstr>
      <vt:lpstr>Пільгові категорії дітей </vt:lpstr>
      <vt:lpstr> У 2022 – 2023 навчальному році  організація освітнього процесу в ЗДО була спрямована на виконання основних завдань: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КЕРІВНИКА закладу дошкільної освіти (ясел - садка)  №295 «Червона калина» ЗМР з питань статутної діяльності   у 2022-2023 навчальному році</dc:title>
  <dc:creator>User Windows</dc:creator>
  <cp:lastModifiedBy>Пользователь</cp:lastModifiedBy>
  <cp:revision>76</cp:revision>
  <dcterms:created xsi:type="dcterms:W3CDTF">2023-06-13T18:23:12Z</dcterms:created>
  <dcterms:modified xsi:type="dcterms:W3CDTF">2023-06-23T12:01:01Z</dcterms:modified>
</cp:coreProperties>
</file>