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9AA23-7A48-40B1-A1BB-09B7F12AEF7D}" v="569" dt="2023-11-04T20:13:05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8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25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0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79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0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8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77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6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5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730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F0B57-8E6A-4005-9EDD-D258F6CC94AB}" type="datetimeFigureOut">
              <a:rPr lang="uk-UA" smtClean="0"/>
              <a:t>04.11.2023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F35714-C47D-B1EB-C060-E8153C37B108}"/>
              </a:ext>
            </a:extLst>
          </p:cNvPr>
          <p:cNvSpPr txBox="1"/>
          <p:nvPr/>
        </p:nvSpPr>
        <p:spPr>
          <a:xfrm>
            <a:off x="1599500" y="210387"/>
            <a:ext cx="59531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dirty="0">
                <a:cs typeface="Calibri"/>
              </a:rPr>
              <a:t>Структура управління закладом дошкільної освіти</a:t>
            </a:r>
            <a:endParaRPr lang="uk-UA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9F8C5-33B5-3623-3AAF-5A2F12A387CA}"/>
              </a:ext>
            </a:extLst>
          </p:cNvPr>
          <p:cNvSpPr txBox="1"/>
          <p:nvPr/>
        </p:nvSpPr>
        <p:spPr>
          <a:xfrm>
            <a:off x="2462645" y="665019"/>
            <a:ext cx="42187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/>
              </a:rPr>
              <a:t>Міністерство освіти і науки України</a:t>
            </a:r>
            <a:endParaRPr lang="uk-UA" sz="14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ABC43C-1E1C-5E27-6B8A-5CD2CAF5AD86}"/>
              </a:ext>
            </a:extLst>
          </p:cNvPr>
          <p:cNvSpPr txBox="1"/>
          <p:nvPr/>
        </p:nvSpPr>
        <p:spPr>
          <a:xfrm>
            <a:off x="1059870" y="1381990"/>
            <a:ext cx="306531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 panose="020F0502020204030204"/>
              </a:rPr>
              <a:t>Департамент науки і освіти</a:t>
            </a:r>
          </a:p>
          <a:p>
            <a:pPr algn="ctr"/>
            <a:r>
              <a:rPr lang="uk-UA" sz="1400" dirty="0">
                <a:cs typeface="Calibri" panose="020F0502020204030204"/>
              </a:rPr>
              <a:t>Черкаської державної адміністрації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EBB3C-3F9E-C240-0295-6C1CF26F731D}"/>
              </a:ext>
            </a:extLst>
          </p:cNvPr>
          <p:cNvSpPr txBox="1"/>
          <p:nvPr/>
        </p:nvSpPr>
        <p:spPr>
          <a:xfrm>
            <a:off x="4925287" y="1381989"/>
            <a:ext cx="306531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 panose="020F0502020204030204"/>
              </a:rPr>
              <a:t>Жашківська міська рада </a:t>
            </a:r>
            <a:endParaRPr lang="uk-UA" dirty="0">
              <a:cs typeface="Calibri" panose="020F0502020204030204"/>
            </a:endParaRPr>
          </a:p>
          <a:p>
            <a:pPr algn="ctr"/>
            <a:r>
              <a:rPr lang="uk-UA" sz="1400" dirty="0">
                <a:cs typeface="Calibri" panose="020F0502020204030204"/>
              </a:rPr>
              <a:t>Черкаської області</a:t>
            </a:r>
            <a:endParaRPr lang="uk-UA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117F62-64C4-5965-2A4E-177BA5E45F8D}"/>
              </a:ext>
            </a:extLst>
          </p:cNvPr>
          <p:cNvSpPr txBox="1"/>
          <p:nvPr/>
        </p:nvSpPr>
        <p:spPr>
          <a:xfrm>
            <a:off x="2992577" y="2306779"/>
            <a:ext cx="306531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 panose="020F0502020204030204"/>
              </a:rPr>
              <a:t>Відділ освіти</a:t>
            </a:r>
            <a:endParaRPr lang="uk-UA" dirty="0">
              <a:cs typeface="Calibri" panose="020F0502020204030204"/>
            </a:endParaRPr>
          </a:p>
          <a:p>
            <a:pPr algn="ctr"/>
            <a:r>
              <a:rPr lang="uk-UA" sz="1400" dirty="0">
                <a:cs typeface="Calibri"/>
              </a:rPr>
              <a:t>Жашківської міської ради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97BA81-5888-C134-0BBB-A4D7112FDEB4}"/>
              </a:ext>
            </a:extLst>
          </p:cNvPr>
          <p:cNvSpPr txBox="1"/>
          <p:nvPr/>
        </p:nvSpPr>
        <p:spPr>
          <a:xfrm>
            <a:off x="3543296" y="3179616"/>
            <a:ext cx="2057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 panose="020F0502020204030204"/>
              </a:rPr>
              <a:t>Директор ЗДО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13F743-BE0D-90F4-30B5-1C37B437F50C}"/>
              </a:ext>
            </a:extLst>
          </p:cNvPr>
          <p:cNvSpPr txBox="1"/>
          <p:nvPr/>
        </p:nvSpPr>
        <p:spPr>
          <a:xfrm>
            <a:off x="353286" y="3969324"/>
            <a:ext cx="17872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>
                <a:cs typeface="Calibri" panose="020F0502020204030204"/>
              </a:rPr>
              <a:t>Вихователі</a:t>
            </a:r>
          </a:p>
          <a:p>
            <a:pPr algn="ctr"/>
            <a:r>
              <a:rPr lang="uk-UA" sz="1400" dirty="0">
                <a:cs typeface="Calibri"/>
              </a:rPr>
              <a:t>Муз керівник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8B76A3-5998-B6B6-E38E-A41FFD81D7BA}"/>
              </a:ext>
            </a:extLst>
          </p:cNvPr>
          <p:cNvSpPr txBox="1"/>
          <p:nvPr/>
        </p:nvSpPr>
        <p:spPr>
          <a:xfrm>
            <a:off x="2597722" y="3969323"/>
            <a:ext cx="17872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/>
              </a:rPr>
              <a:t>Педагогічна</a:t>
            </a:r>
            <a:endParaRPr lang="uk-UA" dirty="0">
              <a:cs typeface="Calibri"/>
            </a:endParaRPr>
          </a:p>
          <a:p>
            <a:pPr algn="ctr"/>
            <a:r>
              <a:rPr lang="uk-UA" sz="1400" dirty="0">
                <a:cs typeface="Calibri"/>
              </a:rPr>
              <a:t>рада</a:t>
            </a:r>
            <a:endParaRPr lang="uk-UA" dirty="0"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04D422-38F6-BC48-855B-9C7B20E35F03}"/>
              </a:ext>
            </a:extLst>
          </p:cNvPr>
          <p:cNvSpPr txBox="1"/>
          <p:nvPr/>
        </p:nvSpPr>
        <p:spPr>
          <a:xfrm>
            <a:off x="4842158" y="3969324"/>
            <a:ext cx="17872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/>
              </a:rPr>
              <a:t>Сестра медична</a:t>
            </a:r>
          </a:p>
          <a:p>
            <a:pPr algn="ctr"/>
            <a:r>
              <a:rPr lang="uk-UA" sz="1400" dirty="0">
                <a:cs typeface="Calibri"/>
              </a:rPr>
              <a:t>старша</a:t>
            </a:r>
            <a:endParaRPr lang="uk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E4696C-A204-DD91-780F-41E530A412BC}"/>
              </a:ext>
            </a:extLst>
          </p:cNvPr>
          <p:cNvSpPr txBox="1"/>
          <p:nvPr/>
        </p:nvSpPr>
        <p:spPr>
          <a:xfrm>
            <a:off x="7096986" y="3969324"/>
            <a:ext cx="17872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>
                <a:cs typeface="Calibri" panose="020F0502020204030204"/>
              </a:rPr>
              <a:t>Завідувач</a:t>
            </a:r>
            <a:endParaRPr lang="uk-UA">
              <a:cs typeface="Calibri" panose="020F0502020204030204"/>
            </a:endParaRPr>
          </a:p>
          <a:p>
            <a:pPr algn="ctr"/>
            <a:r>
              <a:rPr lang="uk-UA" sz="1400" dirty="0">
                <a:cs typeface="Calibri"/>
              </a:rPr>
              <a:t>господарства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C93822-1786-C4E0-B0BD-172211BB0D23}"/>
              </a:ext>
            </a:extLst>
          </p:cNvPr>
          <p:cNvSpPr txBox="1"/>
          <p:nvPr/>
        </p:nvSpPr>
        <p:spPr>
          <a:xfrm>
            <a:off x="2618502" y="5043398"/>
            <a:ext cx="17872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/>
              </a:rPr>
              <a:t>Батьки і діти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7E00EB-88F1-F1CA-E536-DA26DEBC288F}"/>
              </a:ext>
            </a:extLst>
          </p:cNvPr>
          <p:cNvSpPr txBox="1"/>
          <p:nvPr/>
        </p:nvSpPr>
        <p:spPr>
          <a:xfrm>
            <a:off x="7076203" y="5045117"/>
            <a:ext cx="178723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>
                <a:cs typeface="Calibri"/>
              </a:rPr>
              <a:t>Помічники вихователя, </a:t>
            </a:r>
            <a:r>
              <a:rPr lang="uk-UA" sz="1400" dirty="0" err="1">
                <a:cs typeface="Calibri"/>
              </a:rPr>
              <a:t>кухарі</a:t>
            </a:r>
            <a:r>
              <a:rPr lang="uk-UA" sz="1400" dirty="0">
                <a:cs typeface="Calibri"/>
              </a:rPr>
              <a:t>, праля, двірник, робітник з обслуговування та ремонту будівлі</a:t>
            </a:r>
          </a:p>
        </p:txBody>
      </p:sp>
      <p:cxnSp>
        <p:nvCxnSpPr>
          <p:cNvPr id="17" name="Пряма зі стрілкою 16">
            <a:extLst>
              <a:ext uri="{FF2B5EF4-FFF2-40B4-BE49-F238E27FC236}">
                <a16:creationId xmlns:a16="http://schemas.microsoft.com/office/drawing/2014/main" id="{819EC461-7804-1014-0503-2777F54EDD12}"/>
              </a:ext>
            </a:extLst>
          </p:cNvPr>
          <p:cNvCxnSpPr/>
          <p:nvPr/>
        </p:nvCxnSpPr>
        <p:spPr>
          <a:xfrm flipH="1">
            <a:off x="3142412" y="976081"/>
            <a:ext cx="1413115" cy="3429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>
            <a:extLst>
              <a:ext uri="{FF2B5EF4-FFF2-40B4-BE49-F238E27FC236}">
                <a16:creationId xmlns:a16="http://schemas.microsoft.com/office/drawing/2014/main" id="{C13B2315-F9DA-B56B-C92D-B816FA666F76}"/>
              </a:ext>
            </a:extLst>
          </p:cNvPr>
          <p:cNvCxnSpPr>
            <a:cxnSpLocks/>
          </p:cNvCxnSpPr>
          <p:nvPr/>
        </p:nvCxnSpPr>
        <p:spPr>
          <a:xfrm>
            <a:off x="4127579" y="1636962"/>
            <a:ext cx="797045" cy="16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>
            <a:extLst>
              <a:ext uri="{FF2B5EF4-FFF2-40B4-BE49-F238E27FC236}">
                <a16:creationId xmlns:a16="http://schemas.microsoft.com/office/drawing/2014/main" id="{515804D2-26F8-41F4-E602-4032F1756A02}"/>
              </a:ext>
            </a:extLst>
          </p:cNvPr>
          <p:cNvCxnSpPr>
            <a:cxnSpLocks/>
          </p:cNvCxnSpPr>
          <p:nvPr/>
        </p:nvCxnSpPr>
        <p:spPr>
          <a:xfrm>
            <a:off x="2605386" y="1902399"/>
            <a:ext cx="1192490" cy="36456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>
            <a:extLst>
              <a:ext uri="{FF2B5EF4-FFF2-40B4-BE49-F238E27FC236}">
                <a16:creationId xmlns:a16="http://schemas.microsoft.com/office/drawing/2014/main" id="{722855DE-8DD9-2F31-9150-AA6E5899710A}"/>
              </a:ext>
            </a:extLst>
          </p:cNvPr>
          <p:cNvCxnSpPr>
            <a:cxnSpLocks/>
          </p:cNvCxnSpPr>
          <p:nvPr/>
        </p:nvCxnSpPr>
        <p:spPr>
          <a:xfrm flipH="1">
            <a:off x="5162975" y="1902397"/>
            <a:ext cx="1310191" cy="3645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>
            <a:extLst>
              <a:ext uri="{FF2B5EF4-FFF2-40B4-BE49-F238E27FC236}">
                <a16:creationId xmlns:a16="http://schemas.microsoft.com/office/drawing/2014/main" id="{0ADD3319-0D4D-4F2D-CC1B-066D9692D8A9}"/>
              </a:ext>
            </a:extLst>
          </p:cNvPr>
          <p:cNvCxnSpPr>
            <a:cxnSpLocks/>
          </p:cNvCxnSpPr>
          <p:nvPr/>
        </p:nvCxnSpPr>
        <p:spPr>
          <a:xfrm>
            <a:off x="4523025" y="2828715"/>
            <a:ext cx="738" cy="31581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>
            <a:extLst>
              <a:ext uri="{FF2B5EF4-FFF2-40B4-BE49-F238E27FC236}">
                <a16:creationId xmlns:a16="http://schemas.microsoft.com/office/drawing/2014/main" id="{15E75605-0875-7CB5-D14E-FF13DD9EC1D8}"/>
              </a:ext>
            </a:extLst>
          </p:cNvPr>
          <p:cNvCxnSpPr>
            <a:cxnSpLocks/>
          </p:cNvCxnSpPr>
          <p:nvPr/>
        </p:nvCxnSpPr>
        <p:spPr>
          <a:xfrm flipH="1">
            <a:off x="1826064" y="3484180"/>
            <a:ext cx="1868148" cy="41332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>
            <a:extLst>
              <a:ext uri="{FF2B5EF4-FFF2-40B4-BE49-F238E27FC236}">
                <a16:creationId xmlns:a16="http://schemas.microsoft.com/office/drawing/2014/main" id="{2831EFE0-16E8-D6AF-207E-5BC75EFB43B5}"/>
              </a:ext>
            </a:extLst>
          </p:cNvPr>
          <p:cNvCxnSpPr>
            <a:cxnSpLocks/>
          </p:cNvCxnSpPr>
          <p:nvPr/>
        </p:nvCxnSpPr>
        <p:spPr>
          <a:xfrm flipH="1">
            <a:off x="3505353" y="3484180"/>
            <a:ext cx="540967" cy="42415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3701117F-F685-C039-3FE7-8F65A0988718}"/>
              </a:ext>
            </a:extLst>
          </p:cNvPr>
          <p:cNvCxnSpPr>
            <a:cxnSpLocks/>
          </p:cNvCxnSpPr>
          <p:nvPr/>
        </p:nvCxnSpPr>
        <p:spPr>
          <a:xfrm>
            <a:off x="5048475" y="3484180"/>
            <a:ext cx="656204" cy="4187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>
            <a:extLst>
              <a:ext uri="{FF2B5EF4-FFF2-40B4-BE49-F238E27FC236}">
                <a16:creationId xmlns:a16="http://schemas.microsoft.com/office/drawing/2014/main" id="{A919AE89-DF5F-F4BE-6A62-686DF5EC1D28}"/>
              </a:ext>
            </a:extLst>
          </p:cNvPr>
          <p:cNvCxnSpPr>
            <a:cxnSpLocks/>
          </p:cNvCxnSpPr>
          <p:nvPr/>
        </p:nvCxnSpPr>
        <p:spPr>
          <a:xfrm>
            <a:off x="5492673" y="3489596"/>
            <a:ext cx="2037554" cy="41332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>
            <a:extLst>
              <a:ext uri="{FF2B5EF4-FFF2-40B4-BE49-F238E27FC236}">
                <a16:creationId xmlns:a16="http://schemas.microsoft.com/office/drawing/2014/main" id="{4351E833-78BC-78C8-CA26-8263DC9E6588}"/>
              </a:ext>
            </a:extLst>
          </p:cNvPr>
          <p:cNvCxnSpPr>
            <a:cxnSpLocks/>
          </p:cNvCxnSpPr>
          <p:nvPr/>
        </p:nvCxnSpPr>
        <p:spPr>
          <a:xfrm flipH="1">
            <a:off x="7990682" y="4491752"/>
            <a:ext cx="4679" cy="52166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>
            <a:extLst>
              <a:ext uri="{FF2B5EF4-FFF2-40B4-BE49-F238E27FC236}">
                <a16:creationId xmlns:a16="http://schemas.microsoft.com/office/drawing/2014/main" id="{C3ABAB62-6535-89F2-EF95-F742EADC14A8}"/>
              </a:ext>
            </a:extLst>
          </p:cNvPr>
          <p:cNvCxnSpPr>
            <a:cxnSpLocks/>
          </p:cNvCxnSpPr>
          <p:nvPr/>
        </p:nvCxnSpPr>
        <p:spPr>
          <a:xfrm>
            <a:off x="3482949" y="4491753"/>
            <a:ext cx="6155" cy="52166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>
            <a:extLst>
              <a:ext uri="{FF2B5EF4-FFF2-40B4-BE49-F238E27FC236}">
                <a16:creationId xmlns:a16="http://schemas.microsoft.com/office/drawing/2014/main" id="{42273985-C37B-583E-32DF-52334FA88C11}"/>
              </a:ext>
            </a:extLst>
          </p:cNvPr>
          <p:cNvCxnSpPr>
            <a:cxnSpLocks/>
          </p:cNvCxnSpPr>
          <p:nvPr/>
        </p:nvCxnSpPr>
        <p:spPr>
          <a:xfrm flipV="1">
            <a:off x="2139517" y="4227942"/>
            <a:ext cx="434102" cy="379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Екран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/>
  <cp:revision>149</cp:revision>
  <dcterms:created xsi:type="dcterms:W3CDTF">2023-11-04T19:36:19Z</dcterms:created>
  <dcterms:modified xsi:type="dcterms:W3CDTF">2023-11-04T20:13:29Z</dcterms:modified>
</cp:coreProperties>
</file>