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PT Serif" panose="020A0603040505020204" pitchFamily="18" charset="-52"/>
      <p:regular r:id="rId22"/>
      <p:bold r:id="rId23"/>
      <p:italic r:id="rId24"/>
    </p:embeddedFont>
    <p:embeddedFont>
      <p:font typeface="PT Serif Bold" panose="020A0703040505020204" charset="-52"/>
      <p:regular r:id="rId25"/>
    </p:embeddedFont>
    <p:embeddedFont>
      <p:font typeface="Shantell Sans" panose="020B0604020202020204" charset="-52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45879-338C-4917-8158-F54C6B92F30D}" type="datetimeFigureOut">
              <a:rPr lang="uk-UA" smtClean="0"/>
              <a:t>25.09.2024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229DA-664F-41F9-9651-25FB84675F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471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https://www.youtube.com/watch?v=i7n7gBGWom0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229DA-664F-41F9-9651-25FB84675FB6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654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8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6.sv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4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7n7gBGWom0?feature=oembed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3.jpeg"/><Relationship Id="rId9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3.jpeg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24" Type="http://schemas.openxmlformats.org/officeDocument/2006/relationships/image" Target="../media/image43.svg"/><Relationship Id="rId5" Type="http://schemas.openxmlformats.org/officeDocument/2006/relationships/image" Target="../media/image24.sv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693093"/>
            <a:ext cx="8148485" cy="8148485"/>
          </a:xfrm>
          <a:custGeom>
            <a:avLst/>
            <a:gdLst/>
            <a:ahLst/>
            <a:cxnLst/>
            <a:rect l="l" t="t" r="r" b="b"/>
            <a:pathLst>
              <a:path w="8148485" h="8148485">
                <a:moveTo>
                  <a:pt x="0" y="0"/>
                </a:moveTo>
                <a:lnTo>
                  <a:pt x="8148485" y="0"/>
                </a:lnTo>
                <a:lnTo>
                  <a:pt x="8148485" y="8148485"/>
                </a:lnTo>
                <a:lnTo>
                  <a:pt x="0" y="8148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148198" y="2229575"/>
            <a:ext cx="9111102" cy="3769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16"/>
              </a:lnSpc>
            </a:pPr>
            <a:r>
              <a:rPr lang="en-US" sz="21940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Ти як?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3992" y="5473159"/>
            <a:ext cx="10139515" cy="947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5"/>
              </a:lnSpc>
            </a:pPr>
            <a:r>
              <a:rPr lang="en-US" sz="5532" b="1" dirty="0" err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урок</a:t>
            </a:r>
            <a:r>
              <a:rPr lang="en-US" sz="5532" b="1" dirty="0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5532" b="1" dirty="0" err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ментального</a:t>
            </a:r>
            <a:r>
              <a:rPr lang="en-US" sz="5532" b="1" dirty="0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5532" b="1" dirty="0" err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здоров'я</a:t>
            </a:r>
            <a:r>
              <a:rPr lang="en-US" sz="5532" b="1" dirty="0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84014" y="799041"/>
            <a:ext cx="15213642" cy="1502243"/>
            <a:chOff x="0" y="0"/>
            <a:chExt cx="4006885" cy="39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6885" cy="395652"/>
            </a:xfrm>
            <a:custGeom>
              <a:avLst/>
              <a:gdLst/>
              <a:ahLst/>
              <a:cxnLst/>
              <a:rect l="l" t="t" r="r" b="b"/>
              <a:pathLst>
                <a:path w="4006885" h="395652">
                  <a:moveTo>
                    <a:pt x="0" y="0"/>
                  </a:moveTo>
                  <a:lnTo>
                    <a:pt x="4006885" y="0"/>
                  </a:lnTo>
                  <a:lnTo>
                    <a:pt x="4006885" y="395652"/>
                  </a:lnTo>
                  <a:lnTo>
                    <a:pt x="0" y="39565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B1319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06885" cy="43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2648709"/>
            <a:ext cx="9270585" cy="6551682"/>
            <a:chOff x="0" y="0"/>
            <a:chExt cx="12360780" cy="873557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2360780" cy="8735576"/>
              <a:chOff x="0" y="0"/>
              <a:chExt cx="3418879" cy="241618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418879" cy="2416181"/>
              </a:xfrm>
              <a:custGeom>
                <a:avLst/>
                <a:gdLst/>
                <a:ahLst/>
                <a:cxnLst/>
                <a:rect l="l" t="t" r="r" b="b"/>
                <a:pathLst>
                  <a:path w="3418879" h="2416181">
                    <a:moveTo>
                      <a:pt x="0" y="0"/>
                    </a:moveTo>
                    <a:lnTo>
                      <a:pt x="3418879" y="0"/>
                    </a:lnTo>
                    <a:lnTo>
                      <a:pt x="3418879" y="2416181"/>
                    </a:lnTo>
                    <a:lnTo>
                      <a:pt x="0" y="2416181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418879" cy="2454281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689751" y="346524"/>
              <a:ext cx="10981279" cy="8203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Ознаки</a:t>
              </a:r>
              <a:r>
                <a:rPr lang="en-US" sz="3300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проблем</a:t>
              </a:r>
              <a:r>
                <a:rPr lang="en-US" sz="3300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із</a:t>
              </a:r>
              <a:r>
                <a:rPr lang="en-US" sz="3300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ментальним</a:t>
              </a:r>
              <a:r>
                <a:rPr lang="en-US" sz="3300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здоров'ям</a:t>
              </a:r>
              <a:r>
                <a:rPr lang="en-US" sz="3300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</a:t>
              </a:r>
            </a:p>
            <a:p>
              <a:pPr marL="457200" indent="-457200" algn="l">
                <a:lnSpc>
                  <a:spcPts val="4620"/>
                </a:lnSpc>
                <a:buFont typeface="Arial" panose="020B0604020202020204" pitchFamily="34" charset="0"/>
                <a:buChar char="•"/>
              </a:pP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Частий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сум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або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плаксивість</a:t>
              </a:r>
              <a:endParaRPr lang="en-US" sz="3300" dirty="0">
                <a:solidFill>
                  <a:srgbClr val="5B1319"/>
                </a:solidFill>
                <a:latin typeface="PT Serif"/>
                <a:ea typeface="PT Serif"/>
                <a:cs typeface="PT Serif"/>
                <a:sym typeface="PT Serif"/>
              </a:endParaRPr>
            </a:p>
            <a:p>
              <a:pPr marL="457200" indent="-457200" algn="l">
                <a:lnSpc>
                  <a:spcPts val="4620"/>
                </a:lnSpc>
                <a:buFont typeface="Arial" panose="020B0604020202020204" pitchFamily="34" charset="0"/>
                <a:buChar char="•"/>
              </a:pP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Постійна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тривога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або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переживання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без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видимих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причин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</a:p>
            <a:p>
              <a:pPr marL="457200" indent="-457200" algn="l">
                <a:lnSpc>
                  <a:spcPts val="4620"/>
                </a:lnSpc>
                <a:buFont typeface="Arial" panose="020B0604020202020204" pitchFamily="34" charset="0"/>
                <a:buChar char="•"/>
              </a:pP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Проблеми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з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концентрацією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уваги</a:t>
              </a:r>
              <a:endParaRPr lang="en-US" sz="3300" dirty="0">
                <a:solidFill>
                  <a:srgbClr val="5B1319"/>
                </a:solidFill>
                <a:latin typeface="PT Serif"/>
                <a:ea typeface="PT Serif"/>
                <a:cs typeface="PT Serif"/>
                <a:sym typeface="PT Serif"/>
              </a:endParaRPr>
            </a:p>
            <a:p>
              <a:pPr marL="457200" indent="-457200" algn="l">
                <a:lnSpc>
                  <a:spcPts val="4620"/>
                </a:lnSpc>
                <a:buFont typeface="Arial" panose="020B0604020202020204" pitchFamily="34" charset="0"/>
                <a:buChar char="•"/>
              </a:pP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Відсутність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інтересу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до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улюблених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занять</a:t>
              </a:r>
              <a:endParaRPr lang="en-US" sz="3300" dirty="0">
                <a:solidFill>
                  <a:srgbClr val="5B1319"/>
                </a:solidFill>
                <a:latin typeface="PT Serif"/>
                <a:ea typeface="PT Serif"/>
                <a:cs typeface="PT Serif"/>
                <a:sym typeface="PT Serif"/>
              </a:endParaRPr>
            </a:p>
            <a:p>
              <a:pPr marL="457200" indent="-457200" algn="l">
                <a:lnSpc>
                  <a:spcPts val="4620"/>
                </a:lnSpc>
                <a:buFont typeface="Arial" panose="020B0604020202020204" pitchFamily="34" charset="0"/>
                <a:buChar char="•"/>
              </a:pP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Уникання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спілкування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з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друзями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та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рідними</a:t>
              </a:r>
              <a:endParaRPr lang="en-US" sz="3300" dirty="0">
                <a:solidFill>
                  <a:srgbClr val="5B1319"/>
                </a:solidFill>
                <a:latin typeface="PT Serif"/>
                <a:ea typeface="PT Serif"/>
                <a:cs typeface="PT Serif"/>
                <a:sym typeface="PT Serif"/>
              </a:endParaRPr>
            </a:p>
            <a:p>
              <a:pPr algn="l">
                <a:lnSpc>
                  <a:spcPts val="1483"/>
                </a:lnSpc>
              </a:pPr>
              <a:endParaRPr lang="en-US" sz="3300" dirty="0">
                <a:solidFill>
                  <a:srgbClr val="5B1319"/>
                </a:solidFill>
                <a:latin typeface="PT Serif"/>
                <a:ea typeface="PT Serif"/>
                <a:cs typeface="PT Serif"/>
                <a:sym typeface="PT Serif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9284677" y="2048511"/>
            <a:ext cx="9345105" cy="9345105"/>
          </a:xfrm>
          <a:custGeom>
            <a:avLst/>
            <a:gdLst/>
            <a:ahLst/>
            <a:cxnLst/>
            <a:rect l="l" t="t" r="r" b="b"/>
            <a:pathLst>
              <a:path w="9345105" h="9345105">
                <a:moveTo>
                  <a:pt x="0" y="0"/>
                </a:moveTo>
                <a:lnTo>
                  <a:pt x="9345105" y="0"/>
                </a:lnTo>
                <a:lnTo>
                  <a:pt x="9345105" y="9345104"/>
                </a:lnTo>
                <a:lnTo>
                  <a:pt x="0" y="9345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75273" y="1223265"/>
            <a:ext cx="13581956" cy="82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2"/>
              </a:lnSpc>
            </a:pPr>
            <a:r>
              <a:rPr lang="en-US" sz="6600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Як помітити, що щось не так?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84014" y="799041"/>
            <a:ext cx="15213642" cy="1502243"/>
            <a:chOff x="0" y="0"/>
            <a:chExt cx="4006885" cy="39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6885" cy="395652"/>
            </a:xfrm>
            <a:custGeom>
              <a:avLst/>
              <a:gdLst/>
              <a:ahLst/>
              <a:cxnLst/>
              <a:rect l="l" t="t" r="r" b="b"/>
              <a:pathLst>
                <a:path w="4006885" h="395652">
                  <a:moveTo>
                    <a:pt x="0" y="0"/>
                  </a:moveTo>
                  <a:lnTo>
                    <a:pt x="4006885" y="0"/>
                  </a:lnTo>
                  <a:lnTo>
                    <a:pt x="4006885" y="395652"/>
                  </a:lnTo>
                  <a:lnTo>
                    <a:pt x="0" y="39565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B1319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06885" cy="43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375273" y="2301284"/>
            <a:ext cx="2873439" cy="3599981"/>
          </a:xfrm>
          <a:custGeom>
            <a:avLst/>
            <a:gdLst/>
            <a:ahLst/>
            <a:cxnLst/>
            <a:rect l="l" t="t" r="r" b="b"/>
            <a:pathLst>
              <a:path w="2873439" h="3599981">
                <a:moveTo>
                  <a:pt x="0" y="0"/>
                </a:moveTo>
                <a:lnTo>
                  <a:pt x="2873440" y="0"/>
                </a:lnTo>
                <a:lnTo>
                  <a:pt x="2873440" y="3599981"/>
                </a:lnTo>
                <a:lnTo>
                  <a:pt x="0" y="35999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57519" y="2301284"/>
            <a:ext cx="2165288" cy="3357035"/>
          </a:xfrm>
          <a:custGeom>
            <a:avLst/>
            <a:gdLst/>
            <a:ahLst/>
            <a:cxnLst/>
            <a:rect l="l" t="t" r="r" b="b"/>
            <a:pathLst>
              <a:path w="2165288" h="3357035">
                <a:moveTo>
                  <a:pt x="0" y="0"/>
                </a:moveTo>
                <a:lnTo>
                  <a:pt x="2165288" y="0"/>
                </a:lnTo>
                <a:lnTo>
                  <a:pt x="2165288" y="3357035"/>
                </a:lnTo>
                <a:lnTo>
                  <a:pt x="0" y="33570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5273" y="5901265"/>
            <a:ext cx="2890620" cy="3099860"/>
          </a:xfrm>
          <a:custGeom>
            <a:avLst/>
            <a:gdLst/>
            <a:ahLst/>
            <a:cxnLst/>
            <a:rect l="l" t="t" r="r" b="b"/>
            <a:pathLst>
              <a:path w="2890620" h="3099860">
                <a:moveTo>
                  <a:pt x="0" y="0"/>
                </a:moveTo>
                <a:lnTo>
                  <a:pt x="2890620" y="0"/>
                </a:lnTo>
                <a:lnTo>
                  <a:pt x="2890620" y="3099860"/>
                </a:lnTo>
                <a:lnTo>
                  <a:pt x="0" y="30998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248713" y="6746526"/>
            <a:ext cx="2584546" cy="3540474"/>
          </a:xfrm>
          <a:custGeom>
            <a:avLst/>
            <a:gdLst/>
            <a:ahLst/>
            <a:cxnLst/>
            <a:rect l="l" t="t" r="r" b="b"/>
            <a:pathLst>
              <a:path w="2584546" h="3540474">
                <a:moveTo>
                  <a:pt x="0" y="0"/>
                </a:moveTo>
                <a:lnTo>
                  <a:pt x="2584545" y="0"/>
                </a:lnTo>
                <a:lnTo>
                  <a:pt x="2584545" y="3540474"/>
                </a:lnTo>
                <a:lnTo>
                  <a:pt x="0" y="35404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03031" y="5637168"/>
            <a:ext cx="3266122" cy="4114800"/>
          </a:xfrm>
          <a:custGeom>
            <a:avLst/>
            <a:gdLst/>
            <a:ahLst/>
            <a:cxnLst/>
            <a:rect l="l" t="t" r="r" b="b"/>
            <a:pathLst>
              <a:path w="3266122" h="4114800">
                <a:moveTo>
                  <a:pt x="0" y="0"/>
                </a:moveTo>
                <a:lnTo>
                  <a:pt x="3266122" y="0"/>
                </a:lnTo>
                <a:lnTo>
                  <a:pt x="3266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38925" y="5000998"/>
            <a:ext cx="3051045" cy="5430663"/>
          </a:xfrm>
          <a:custGeom>
            <a:avLst/>
            <a:gdLst/>
            <a:ahLst/>
            <a:cxnLst/>
            <a:rect l="l" t="t" r="r" b="b"/>
            <a:pathLst>
              <a:path w="3051045" h="5430663">
                <a:moveTo>
                  <a:pt x="0" y="0"/>
                </a:moveTo>
                <a:lnTo>
                  <a:pt x="3051046" y="0"/>
                </a:lnTo>
                <a:lnTo>
                  <a:pt x="3051046" y="5430663"/>
                </a:lnTo>
                <a:lnTo>
                  <a:pt x="0" y="54306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807578" y="3068175"/>
            <a:ext cx="9252786" cy="9252786"/>
          </a:xfrm>
          <a:custGeom>
            <a:avLst/>
            <a:gdLst/>
            <a:ahLst/>
            <a:cxnLst/>
            <a:rect l="l" t="t" r="r" b="b"/>
            <a:pathLst>
              <a:path w="9252786" h="9252786">
                <a:moveTo>
                  <a:pt x="0" y="0"/>
                </a:moveTo>
                <a:lnTo>
                  <a:pt x="9252787" y="0"/>
                </a:lnTo>
                <a:lnTo>
                  <a:pt x="9252787" y="9252786"/>
                </a:lnTo>
                <a:lnTo>
                  <a:pt x="0" y="92527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75273" y="1223265"/>
            <a:ext cx="13581956" cy="82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2"/>
              </a:lnSpc>
            </a:pPr>
            <a:r>
              <a:rPr lang="en-US" sz="6600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Вправа "Розпізнай емоцію"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15E149C-3448-1925-BDFC-05E2698060B5}"/>
              </a:ext>
            </a:extLst>
          </p:cNvPr>
          <p:cNvGrpSpPr/>
          <p:nvPr/>
        </p:nvGrpSpPr>
        <p:grpSpPr>
          <a:xfrm>
            <a:off x="7536092" y="2301284"/>
            <a:ext cx="7502264" cy="3078709"/>
            <a:chOff x="7536092" y="2301284"/>
            <a:chExt cx="7502264" cy="3078709"/>
          </a:xfrm>
        </p:grpSpPr>
        <p:sp>
          <p:nvSpPr>
            <p:cNvPr id="6" name="Freeform 6"/>
            <p:cNvSpPr/>
            <p:nvPr/>
          </p:nvSpPr>
          <p:spPr>
            <a:xfrm flipH="1">
              <a:off x="7536092" y="2301284"/>
              <a:ext cx="7502264" cy="3078709"/>
            </a:xfrm>
            <a:custGeom>
              <a:avLst/>
              <a:gdLst/>
              <a:ahLst/>
              <a:cxnLst/>
              <a:rect l="l" t="t" r="r" b="b"/>
              <a:pathLst>
                <a:path w="7502264" h="3078709">
                  <a:moveTo>
                    <a:pt x="7502264" y="0"/>
                  </a:moveTo>
                  <a:lnTo>
                    <a:pt x="0" y="0"/>
                  </a:lnTo>
                  <a:lnTo>
                    <a:pt x="0" y="3078709"/>
                  </a:lnTo>
                  <a:lnTo>
                    <a:pt x="7502264" y="3078709"/>
                  </a:lnTo>
                  <a:lnTo>
                    <a:pt x="7502264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3914" b="-3914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8340046" y="2758954"/>
              <a:ext cx="5894356" cy="21062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0"/>
                </a:lnSpc>
              </a:pP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Вгадайте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емоцію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і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скажіть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,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як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би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Ви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могли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допомогти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людині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з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кожною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з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них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.</a:t>
              </a:r>
            </a:p>
            <a:p>
              <a:pPr algn="ctr">
                <a:lnSpc>
                  <a:spcPts val="4190"/>
                </a:lnSpc>
              </a:pPr>
              <a:endParaRPr lang="en-US" sz="2993" dirty="0">
                <a:solidFill>
                  <a:srgbClr val="5B1319"/>
                </a:solidFill>
                <a:latin typeface="Shantell Sans"/>
                <a:ea typeface="Shantell Sans"/>
                <a:cs typeface="Shantell Sans"/>
                <a:sym typeface="Shantell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84014" y="799041"/>
            <a:ext cx="15213642" cy="1502243"/>
            <a:chOff x="0" y="0"/>
            <a:chExt cx="4006885" cy="39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6885" cy="395652"/>
            </a:xfrm>
            <a:custGeom>
              <a:avLst/>
              <a:gdLst/>
              <a:ahLst/>
              <a:cxnLst/>
              <a:rect l="l" t="t" r="r" b="b"/>
              <a:pathLst>
                <a:path w="4006885" h="395652">
                  <a:moveTo>
                    <a:pt x="0" y="0"/>
                  </a:moveTo>
                  <a:lnTo>
                    <a:pt x="4006885" y="0"/>
                  </a:lnTo>
                  <a:lnTo>
                    <a:pt x="4006885" y="395652"/>
                  </a:lnTo>
                  <a:lnTo>
                    <a:pt x="0" y="39565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B1319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06885" cy="43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91740" y="2839209"/>
            <a:ext cx="6725765" cy="1983659"/>
            <a:chOff x="0" y="0"/>
            <a:chExt cx="8967686" cy="264487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8967686" cy="2644879"/>
              <a:chOff x="0" y="0"/>
              <a:chExt cx="2833485" cy="83569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833485" cy="835692"/>
              </a:xfrm>
              <a:custGeom>
                <a:avLst/>
                <a:gdLst/>
                <a:ahLst/>
                <a:cxnLst/>
                <a:rect l="l" t="t" r="r" b="b"/>
                <a:pathLst>
                  <a:path w="2833485" h="835692">
                    <a:moveTo>
                      <a:pt x="0" y="0"/>
                    </a:moveTo>
                    <a:lnTo>
                      <a:pt x="2833485" y="0"/>
                    </a:lnTo>
                    <a:lnTo>
                      <a:pt x="2833485" y="835692"/>
                    </a:lnTo>
                    <a:lnTo>
                      <a:pt x="0" y="835692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833485" cy="873792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00411" y="314081"/>
              <a:ext cx="7966865" cy="2008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4"/>
                </a:lnSpc>
              </a:pP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Говори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про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свої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почуття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поділися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своїми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переживаннями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з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батьками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друзями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або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вчителем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8562" y="7612934"/>
            <a:ext cx="6725765" cy="2488484"/>
            <a:chOff x="0" y="0"/>
            <a:chExt cx="8967686" cy="3317979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8967686" cy="3317979"/>
              <a:chOff x="0" y="0"/>
              <a:chExt cx="2833485" cy="10483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33485" cy="1048369"/>
              </a:xfrm>
              <a:custGeom>
                <a:avLst/>
                <a:gdLst/>
                <a:ahLst/>
                <a:cxnLst/>
                <a:rect l="l" t="t" r="r" b="b"/>
                <a:pathLst>
                  <a:path w="2833485" h="1048369">
                    <a:moveTo>
                      <a:pt x="0" y="0"/>
                    </a:moveTo>
                    <a:lnTo>
                      <a:pt x="2833485" y="0"/>
                    </a:lnTo>
                    <a:lnTo>
                      <a:pt x="2833485" y="1048369"/>
                    </a:lnTo>
                    <a:lnTo>
                      <a:pt x="0" y="1048369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833485" cy="1086469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00411" y="314081"/>
              <a:ext cx="7966865" cy="2692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4"/>
                </a:lnSpc>
              </a:pP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Займайся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тим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що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приносить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радість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малюй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грай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на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музичних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інструментах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або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роби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те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що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любиш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966745" y="7612934"/>
            <a:ext cx="6725765" cy="2488484"/>
            <a:chOff x="0" y="0"/>
            <a:chExt cx="8967686" cy="331797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8967686" cy="3317979"/>
              <a:chOff x="0" y="0"/>
              <a:chExt cx="2833485" cy="104836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833485" cy="1048369"/>
              </a:xfrm>
              <a:custGeom>
                <a:avLst/>
                <a:gdLst/>
                <a:ahLst/>
                <a:cxnLst/>
                <a:rect l="l" t="t" r="r" b="b"/>
                <a:pathLst>
                  <a:path w="2833485" h="1048369">
                    <a:moveTo>
                      <a:pt x="0" y="0"/>
                    </a:moveTo>
                    <a:lnTo>
                      <a:pt x="2833485" y="0"/>
                    </a:lnTo>
                    <a:lnTo>
                      <a:pt x="2833485" y="1048369"/>
                    </a:lnTo>
                    <a:lnTo>
                      <a:pt x="0" y="1048369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2833485" cy="1086469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500411" y="314081"/>
              <a:ext cx="7966865" cy="2692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4"/>
                </a:lnSpc>
              </a:pP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Відпочивай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і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дихай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глибоко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знайди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час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для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відпочинку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прогулянок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на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свіжому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повітрі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або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дихальних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вправ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966745" y="5334496"/>
            <a:ext cx="6725765" cy="1983659"/>
            <a:chOff x="0" y="0"/>
            <a:chExt cx="8967686" cy="264487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8967686" cy="2644879"/>
              <a:chOff x="0" y="0"/>
              <a:chExt cx="2833485" cy="83569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833485" cy="835692"/>
              </a:xfrm>
              <a:custGeom>
                <a:avLst/>
                <a:gdLst/>
                <a:ahLst/>
                <a:cxnLst/>
                <a:rect l="l" t="t" r="r" b="b"/>
                <a:pathLst>
                  <a:path w="2833485" h="835692">
                    <a:moveTo>
                      <a:pt x="0" y="0"/>
                    </a:moveTo>
                    <a:lnTo>
                      <a:pt x="2833485" y="0"/>
                    </a:lnTo>
                    <a:lnTo>
                      <a:pt x="2833485" y="835692"/>
                    </a:lnTo>
                    <a:lnTo>
                      <a:pt x="0" y="835692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833485" cy="873792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00411" y="314081"/>
              <a:ext cx="7966865" cy="2008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4"/>
                </a:lnSpc>
              </a:pP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Займайся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спортом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фізична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активність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допомагає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позбутися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стресу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78562" y="5143500"/>
            <a:ext cx="6725765" cy="1983659"/>
            <a:chOff x="0" y="0"/>
            <a:chExt cx="8967686" cy="2644879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8967686" cy="2644879"/>
              <a:chOff x="0" y="0"/>
              <a:chExt cx="2833485" cy="83569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833485" cy="835692"/>
              </a:xfrm>
              <a:custGeom>
                <a:avLst/>
                <a:gdLst/>
                <a:ahLst/>
                <a:cxnLst/>
                <a:rect l="l" t="t" r="r" b="b"/>
                <a:pathLst>
                  <a:path w="2833485" h="835692">
                    <a:moveTo>
                      <a:pt x="0" y="0"/>
                    </a:moveTo>
                    <a:lnTo>
                      <a:pt x="2833485" y="0"/>
                    </a:lnTo>
                    <a:lnTo>
                      <a:pt x="2833485" y="835692"/>
                    </a:lnTo>
                    <a:lnTo>
                      <a:pt x="0" y="835692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833485" cy="873792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500411" y="314081"/>
              <a:ext cx="7966865" cy="2008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4"/>
                </a:lnSpc>
              </a:pP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Став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реальні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цілі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розділи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великі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завдання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на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маленькі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щоб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легше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було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їх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виконувати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794597" y="2550737"/>
            <a:ext cx="6725765" cy="2488484"/>
            <a:chOff x="0" y="0"/>
            <a:chExt cx="8967686" cy="3317979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8967686" cy="3317979"/>
              <a:chOff x="0" y="0"/>
              <a:chExt cx="2833485" cy="1048369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833485" cy="1048369"/>
              </a:xfrm>
              <a:custGeom>
                <a:avLst/>
                <a:gdLst/>
                <a:ahLst/>
                <a:cxnLst/>
                <a:rect l="l" t="t" r="r" b="b"/>
                <a:pathLst>
                  <a:path w="2833485" h="1048369">
                    <a:moveTo>
                      <a:pt x="0" y="0"/>
                    </a:moveTo>
                    <a:lnTo>
                      <a:pt x="2833485" y="0"/>
                    </a:lnTo>
                    <a:lnTo>
                      <a:pt x="2833485" y="1048369"/>
                    </a:lnTo>
                    <a:lnTo>
                      <a:pt x="0" y="1048369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38100"/>
                <a:ext cx="2833485" cy="1086469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500411" y="314081"/>
              <a:ext cx="7966865" cy="2692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4"/>
                </a:lnSpc>
              </a:pP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Не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бійся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просити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про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допомогу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якщо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ситуація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важка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звернися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шкільного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психолога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або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довіреної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людини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6545559" y="4149325"/>
            <a:ext cx="5196881" cy="6337660"/>
          </a:xfrm>
          <a:custGeom>
            <a:avLst/>
            <a:gdLst/>
            <a:ahLst/>
            <a:cxnLst/>
            <a:rect l="l" t="t" r="r" b="b"/>
            <a:pathLst>
              <a:path w="5196881" h="6337660">
                <a:moveTo>
                  <a:pt x="0" y="0"/>
                </a:moveTo>
                <a:lnTo>
                  <a:pt x="5196882" y="0"/>
                </a:lnTo>
                <a:lnTo>
                  <a:pt x="5196882" y="6337661"/>
                </a:lnTo>
                <a:lnTo>
                  <a:pt x="0" y="6337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1028700" y="932391"/>
            <a:ext cx="12401846" cy="123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5"/>
              </a:lnSpc>
            </a:pPr>
            <a:r>
              <a:rPr lang="en-US" sz="5147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Як допомогти собі, якщо відчуваєш проблеми з ментальним здоров'ям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84014" y="799041"/>
            <a:ext cx="15213642" cy="1502243"/>
            <a:chOff x="0" y="0"/>
            <a:chExt cx="4006885" cy="39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6885" cy="395652"/>
            </a:xfrm>
            <a:custGeom>
              <a:avLst/>
              <a:gdLst/>
              <a:ahLst/>
              <a:cxnLst/>
              <a:rect l="l" t="t" r="r" b="b"/>
              <a:pathLst>
                <a:path w="4006885" h="395652">
                  <a:moveTo>
                    <a:pt x="0" y="0"/>
                  </a:moveTo>
                  <a:lnTo>
                    <a:pt x="4006885" y="0"/>
                  </a:lnTo>
                  <a:lnTo>
                    <a:pt x="4006885" y="395652"/>
                  </a:lnTo>
                  <a:lnTo>
                    <a:pt x="0" y="39565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B1319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06885" cy="43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42422" y="3397618"/>
            <a:ext cx="3978618" cy="6889382"/>
          </a:xfrm>
          <a:custGeom>
            <a:avLst/>
            <a:gdLst/>
            <a:ahLst/>
            <a:cxnLst/>
            <a:rect l="l" t="t" r="r" b="b"/>
            <a:pathLst>
              <a:path w="3978618" h="6889382">
                <a:moveTo>
                  <a:pt x="0" y="0"/>
                </a:moveTo>
                <a:lnTo>
                  <a:pt x="3978618" y="0"/>
                </a:lnTo>
                <a:lnTo>
                  <a:pt x="3978618" y="6889382"/>
                </a:lnTo>
                <a:lnTo>
                  <a:pt x="0" y="688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294867"/>
            <a:ext cx="12401846" cy="643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5"/>
              </a:lnSpc>
            </a:pPr>
            <a:r>
              <a:rPr lang="en-US" sz="5147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Вправа "Мій план допомоги собі"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722807" y="2704597"/>
            <a:ext cx="7315200" cy="3236976"/>
            <a:chOff x="0" y="0"/>
            <a:chExt cx="9753600" cy="4315968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9753600" cy="4315968"/>
            </a:xfrm>
            <a:custGeom>
              <a:avLst/>
              <a:gdLst/>
              <a:ahLst/>
              <a:cxnLst/>
              <a:rect l="l" t="t" r="r" b="b"/>
              <a:pathLst>
                <a:path w="9753600" h="4315968">
                  <a:moveTo>
                    <a:pt x="9753600" y="0"/>
                  </a:moveTo>
                  <a:lnTo>
                    <a:pt x="0" y="0"/>
                  </a:lnTo>
                  <a:lnTo>
                    <a:pt x="0" y="4315968"/>
                  </a:lnTo>
                  <a:lnTo>
                    <a:pt x="9753600" y="4315968"/>
                  </a:lnTo>
                  <a:lnTo>
                    <a:pt x="975360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947229" y="358571"/>
              <a:ext cx="7859142" cy="27892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0"/>
                </a:lnSpc>
              </a:pP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Кожен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з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вас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складе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простий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план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,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що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ви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можете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робити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,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коли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почуваєтесь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сумно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.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Та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поділиться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ним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з </a:t>
              </a:r>
              <a:r>
                <a:rPr lang="en-US" sz="2993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іншими</a:t>
              </a:r>
              <a:r>
                <a:rPr lang="en-US" sz="2993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!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72023" y="6344885"/>
            <a:ext cx="7315200" cy="3236976"/>
            <a:chOff x="0" y="0"/>
            <a:chExt cx="9753600" cy="4315968"/>
          </a:xfrm>
        </p:grpSpPr>
        <p:sp>
          <p:nvSpPr>
            <p:cNvPr id="12" name="Freeform 12"/>
            <p:cNvSpPr/>
            <p:nvPr/>
          </p:nvSpPr>
          <p:spPr>
            <a:xfrm flipV="1">
              <a:off x="0" y="0"/>
              <a:ext cx="9753600" cy="4315968"/>
            </a:xfrm>
            <a:custGeom>
              <a:avLst/>
              <a:gdLst/>
              <a:ahLst/>
              <a:cxnLst/>
              <a:rect l="l" t="t" r="r" b="b"/>
              <a:pathLst>
                <a:path w="9753600" h="4315968">
                  <a:moveTo>
                    <a:pt x="0" y="4315968"/>
                  </a:moveTo>
                  <a:lnTo>
                    <a:pt x="9753600" y="4315968"/>
                  </a:lnTo>
                  <a:lnTo>
                    <a:pt x="9753600" y="0"/>
                  </a:lnTo>
                  <a:lnTo>
                    <a:pt x="0" y="0"/>
                  </a:lnTo>
                  <a:lnTo>
                    <a:pt x="0" y="4315968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950810" y="1137279"/>
              <a:ext cx="7851980" cy="24703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6"/>
                </a:lnSpc>
              </a:pPr>
              <a:r>
                <a:rPr lang="en-US" sz="2654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Коли я почуваю себе сумною, то одразу йду до матусі. Вона мене підтримає та підбадьорить! А що робите Ви?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887223" y="3336980"/>
            <a:ext cx="9252786" cy="9252786"/>
          </a:xfrm>
          <a:custGeom>
            <a:avLst/>
            <a:gdLst/>
            <a:ahLst/>
            <a:cxnLst/>
            <a:rect l="l" t="t" r="r" b="b"/>
            <a:pathLst>
              <a:path w="9252786" h="9252786">
                <a:moveTo>
                  <a:pt x="0" y="0"/>
                </a:moveTo>
                <a:lnTo>
                  <a:pt x="9252786" y="0"/>
                </a:lnTo>
                <a:lnTo>
                  <a:pt x="9252786" y="9252786"/>
                </a:lnTo>
                <a:lnTo>
                  <a:pt x="0" y="92527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84014" y="799041"/>
            <a:ext cx="15213642" cy="1502243"/>
            <a:chOff x="0" y="0"/>
            <a:chExt cx="4006885" cy="39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6885" cy="395652"/>
            </a:xfrm>
            <a:custGeom>
              <a:avLst/>
              <a:gdLst/>
              <a:ahLst/>
              <a:cxnLst/>
              <a:rect l="l" t="t" r="r" b="b"/>
              <a:pathLst>
                <a:path w="4006885" h="395652">
                  <a:moveTo>
                    <a:pt x="0" y="0"/>
                  </a:moveTo>
                  <a:lnTo>
                    <a:pt x="4006885" y="0"/>
                  </a:lnTo>
                  <a:lnTo>
                    <a:pt x="4006885" y="395652"/>
                  </a:lnTo>
                  <a:lnTo>
                    <a:pt x="0" y="39565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B1319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06885" cy="43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5108" y="7576255"/>
            <a:ext cx="4729633" cy="1983659"/>
            <a:chOff x="0" y="0"/>
            <a:chExt cx="6306177" cy="264487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6306177" cy="2644879"/>
              <a:chOff x="0" y="0"/>
              <a:chExt cx="1992538" cy="83569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92538" cy="835692"/>
              </a:xfrm>
              <a:custGeom>
                <a:avLst/>
                <a:gdLst/>
                <a:ahLst/>
                <a:cxnLst/>
                <a:rect l="l" t="t" r="r" b="b"/>
                <a:pathLst>
                  <a:path w="1992538" h="835692">
                    <a:moveTo>
                      <a:pt x="0" y="0"/>
                    </a:moveTo>
                    <a:lnTo>
                      <a:pt x="1992538" y="0"/>
                    </a:lnTo>
                    <a:lnTo>
                      <a:pt x="1992538" y="835692"/>
                    </a:lnTo>
                    <a:lnTo>
                      <a:pt x="0" y="835692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992538" cy="873792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51895" y="314081"/>
              <a:ext cx="5602388" cy="2008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4"/>
                </a:lnSpc>
              </a:pP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Не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суди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не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критикуй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друга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за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його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почуття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будь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доброзичливим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90104" y="5827188"/>
            <a:ext cx="4869196" cy="3498134"/>
            <a:chOff x="0" y="0"/>
            <a:chExt cx="6492261" cy="4664179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6492261" cy="4664179"/>
              <a:chOff x="0" y="0"/>
              <a:chExt cx="2051334" cy="147372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051334" cy="1473722"/>
              </a:xfrm>
              <a:custGeom>
                <a:avLst/>
                <a:gdLst/>
                <a:ahLst/>
                <a:cxnLst/>
                <a:rect l="l" t="t" r="r" b="b"/>
                <a:pathLst>
                  <a:path w="2051334" h="1473722">
                    <a:moveTo>
                      <a:pt x="0" y="0"/>
                    </a:moveTo>
                    <a:lnTo>
                      <a:pt x="2051334" y="0"/>
                    </a:lnTo>
                    <a:lnTo>
                      <a:pt x="2051334" y="1473722"/>
                    </a:lnTo>
                    <a:lnTo>
                      <a:pt x="0" y="1473722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51334" cy="1511822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62279" y="314081"/>
              <a:ext cx="5767704" cy="4060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4"/>
                </a:lnSpc>
              </a:pP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Заохочуй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звертатися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за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допомогою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якщо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ситуація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серйозна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порадь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другу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поговорити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з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дорослими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чи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психологом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6460" y="5143500"/>
            <a:ext cx="4920331" cy="1983659"/>
            <a:chOff x="0" y="0"/>
            <a:chExt cx="6560441" cy="264487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6560441" cy="2644879"/>
              <a:chOff x="0" y="0"/>
              <a:chExt cx="2072877" cy="83569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072877" cy="835692"/>
              </a:xfrm>
              <a:custGeom>
                <a:avLst/>
                <a:gdLst/>
                <a:ahLst/>
                <a:cxnLst/>
                <a:rect l="l" t="t" r="r" b="b"/>
                <a:pathLst>
                  <a:path w="2072877" h="835692">
                    <a:moveTo>
                      <a:pt x="0" y="0"/>
                    </a:moveTo>
                    <a:lnTo>
                      <a:pt x="2072877" y="0"/>
                    </a:lnTo>
                    <a:lnTo>
                      <a:pt x="2072877" y="835692"/>
                    </a:lnTo>
                    <a:lnTo>
                      <a:pt x="0" y="835692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2072877" cy="873792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366083" y="314081"/>
              <a:ext cx="5828274" cy="2008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4"/>
                </a:lnSpc>
              </a:pP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Будь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поруч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іноді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просто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бути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поруч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—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це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велика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підтримка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602639" y="2848612"/>
            <a:ext cx="6725765" cy="1983659"/>
            <a:chOff x="0" y="0"/>
            <a:chExt cx="8967686" cy="264487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8967686" cy="2644879"/>
              <a:chOff x="0" y="0"/>
              <a:chExt cx="2833485" cy="83569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833485" cy="835692"/>
              </a:xfrm>
              <a:custGeom>
                <a:avLst/>
                <a:gdLst/>
                <a:ahLst/>
                <a:cxnLst/>
                <a:rect l="l" t="t" r="r" b="b"/>
                <a:pathLst>
                  <a:path w="2833485" h="835692">
                    <a:moveTo>
                      <a:pt x="0" y="0"/>
                    </a:moveTo>
                    <a:lnTo>
                      <a:pt x="2833485" y="0"/>
                    </a:lnTo>
                    <a:lnTo>
                      <a:pt x="2833485" y="835692"/>
                    </a:lnTo>
                    <a:lnTo>
                      <a:pt x="0" y="835692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833485" cy="873792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00411" y="314081"/>
              <a:ext cx="7966865" cy="2008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4"/>
                </a:lnSpc>
              </a:pP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Питай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як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допомогти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запитай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чим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ти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можеш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допомогти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або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як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підтримати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254344" y="2946200"/>
            <a:ext cx="5556987" cy="2255088"/>
            <a:chOff x="0" y="0"/>
            <a:chExt cx="6700720" cy="3006784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6700720" cy="2644879"/>
              <a:chOff x="0" y="0"/>
              <a:chExt cx="2117200" cy="83569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17200" cy="835692"/>
              </a:xfrm>
              <a:custGeom>
                <a:avLst/>
                <a:gdLst/>
                <a:ahLst/>
                <a:cxnLst/>
                <a:rect l="l" t="t" r="r" b="b"/>
                <a:pathLst>
                  <a:path w="2117200" h="835692">
                    <a:moveTo>
                      <a:pt x="0" y="0"/>
                    </a:moveTo>
                    <a:lnTo>
                      <a:pt x="2117200" y="0"/>
                    </a:lnTo>
                    <a:lnTo>
                      <a:pt x="2117200" y="835692"/>
                    </a:lnTo>
                    <a:lnTo>
                      <a:pt x="0" y="835692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17200" cy="873792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373911" y="314081"/>
              <a:ext cx="5952899" cy="2692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4"/>
                </a:lnSpc>
              </a:pP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Слухай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уважно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дай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другу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можливість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висловитися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не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перебивай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5724741" y="4397776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521884" y="1209675"/>
            <a:ext cx="12401846" cy="78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7"/>
              </a:lnSpc>
            </a:pPr>
            <a:r>
              <a:rPr lang="en-US" sz="6399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Як підтримати друзів?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84014" y="799041"/>
            <a:ext cx="15213642" cy="1502243"/>
            <a:chOff x="0" y="0"/>
            <a:chExt cx="4006885" cy="39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6885" cy="395652"/>
            </a:xfrm>
            <a:custGeom>
              <a:avLst/>
              <a:gdLst/>
              <a:ahLst/>
              <a:cxnLst/>
              <a:rect l="l" t="t" r="r" b="b"/>
              <a:pathLst>
                <a:path w="4006885" h="395652">
                  <a:moveTo>
                    <a:pt x="0" y="0"/>
                  </a:moveTo>
                  <a:lnTo>
                    <a:pt x="4006885" y="0"/>
                  </a:lnTo>
                  <a:lnTo>
                    <a:pt x="4006885" y="395652"/>
                  </a:lnTo>
                  <a:lnTo>
                    <a:pt x="0" y="39565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B1319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06885" cy="43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947" y="3048842"/>
            <a:ext cx="7969354" cy="7969354"/>
          </a:xfrm>
          <a:custGeom>
            <a:avLst/>
            <a:gdLst/>
            <a:ahLst/>
            <a:cxnLst/>
            <a:rect l="l" t="t" r="r" b="b"/>
            <a:pathLst>
              <a:path w="7969354" h="7969354">
                <a:moveTo>
                  <a:pt x="0" y="0"/>
                </a:moveTo>
                <a:lnTo>
                  <a:pt x="7969354" y="0"/>
                </a:lnTo>
                <a:lnTo>
                  <a:pt x="7969354" y="7969354"/>
                </a:lnTo>
                <a:lnTo>
                  <a:pt x="0" y="7969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78842" y="1190625"/>
            <a:ext cx="13445614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6000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Вправа "Я - друг, який підтримує"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9850C19-2219-711B-938C-F3A67643ABE3}"/>
              </a:ext>
            </a:extLst>
          </p:cNvPr>
          <p:cNvGrpSpPr/>
          <p:nvPr/>
        </p:nvGrpSpPr>
        <p:grpSpPr>
          <a:xfrm>
            <a:off x="7524088" y="3170296"/>
            <a:ext cx="7315200" cy="3236976"/>
            <a:chOff x="7524088" y="3170296"/>
            <a:chExt cx="7315200" cy="3236976"/>
          </a:xfrm>
        </p:grpSpPr>
        <p:sp>
          <p:nvSpPr>
            <p:cNvPr id="6" name="Freeform 6"/>
            <p:cNvSpPr/>
            <p:nvPr/>
          </p:nvSpPr>
          <p:spPr>
            <a:xfrm>
              <a:off x="7524088" y="3170296"/>
              <a:ext cx="7315200" cy="3236976"/>
            </a:xfrm>
            <a:custGeom>
              <a:avLst/>
              <a:gdLst/>
              <a:ahLst/>
              <a:cxnLst/>
              <a:rect l="l" t="t" r="r" b="b"/>
              <a:pathLst>
                <a:path w="7315200" h="3236976">
                  <a:moveTo>
                    <a:pt x="0" y="0"/>
                  </a:moveTo>
                  <a:lnTo>
                    <a:pt x="7315200" y="0"/>
                  </a:lnTo>
                  <a:lnTo>
                    <a:pt x="7315200" y="3236976"/>
                  </a:lnTo>
                  <a:lnTo>
                    <a:pt x="0" y="3236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7603433" y="3571409"/>
              <a:ext cx="7235854" cy="1912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44"/>
                </a:lnSpc>
              </a:pPr>
              <a:r>
                <a:rPr lang="en-US" sz="3674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Прочитайте</a:t>
              </a:r>
              <a:r>
                <a:rPr lang="en-US" sz="3674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674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ситуацію</a:t>
              </a:r>
              <a:r>
                <a:rPr lang="en-US" sz="3674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. </a:t>
              </a:r>
              <a:r>
                <a:rPr lang="en-US" sz="3674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Які</a:t>
              </a:r>
              <a:r>
                <a:rPr lang="en-US" sz="3674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674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поради</a:t>
              </a:r>
              <a:r>
                <a:rPr lang="en-US" sz="3674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674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чи</a:t>
              </a:r>
              <a:r>
                <a:rPr lang="en-US" sz="3674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674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дії</a:t>
              </a:r>
              <a:r>
                <a:rPr lang="en-US" sz="3674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674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можуть</a:t>
              </a:r>
              <a:r>
                <a:rPr lang="en-US" sz="3674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674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допомогти</a:t>
              </a:r>
              <a:r>
                <a:rPr lang="en-US" sz="3674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у </a:t>
              </a:r>
              <a:r>
                <a:rPr lang="en-US" sz="3674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її</a:t>
              </a:r>
              <a:r>
                <a:rPr lang="en-US" sz="3674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674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вирішенні</a:t>
              </a:r>
              <a:r>
                <a:rPr lang="en-US" sz="3674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84014" y="799041"/>
            <a:ext cx="15213642" cy="1502243"/>
            <a:chOff x="0" y="0"/>
            <a:chExt cx="4006885" cy="39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6885" cy="395652"/>
            </a:xfrm>
            <a:custGeom>
              <a:avLst/>
              <a:gdLst/>
              <a:ahLst/>
              <a:cxnLst/>
              <a:rect l="l" t="t" r="r" b="b"/>
              <a:pathLst>
                <a:path w="4006885" h="395652">
                  <a:moveTo>
                    <a:pt x="0" y="0"/>
                  </a:moveTo>
                  <a:lnTo>
                    <a:pt x="4006885" y="0"/>
                  </a:lnTo>
                  <a:lnTo>
                    <a:pt x="4006885" y="395652"/>
                  </a:lnTo>
                  <a:lnTo>
                    <a:pt x="0" y="39565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B1319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06885" cy="43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19747" y="2933467"/>
            <a:ext cx="6725765" cy="1478834"/>
            <a:chOff x="0" y="0"/>
            <a:chExt cx="8967686" cy="197177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8967686" cy="1971779"/>
              <a:chOff x="0" y="0"/>
              <a:chExt cx="2833485" cy="62301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833485" cy="623015"/>
              </a:xfrm>
              <a:custGeom>
                <a:avLst/>
                <a:gdLst/>
                <a:ahLst/>
                <a:cxnLst/>
                <a:rect l="l" t="t" r="r" b="b"/>
                <a:pathLst>
                  <a:path w="2833485" h="623015">
                    <a:moveTo>
                      <a:pt x="0" y="0"/>
                    </a:moveTo>
                    <a:lnTo>
                      <a:pt x="2833485" y="0"/>
                    </a:lnTo>
                    <a:lnTo>
                      <a:pt x="2833485" y="623015"/>
                    </a:lnTo>
                    <a:lnTo>
                      <a:pt x="0" y="623015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833485" cy="661115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00411" y="314081"/>
              <a:ext cx="7966865" cy="1324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4"/>
                </a:lnSpc>
              </a:pP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Ситуація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1:</a:t>
              </a:r>
            </a:p>
            <a:p>
              <a:pPr algn="ctr">
                <a:lnSpc>
                  <a:spcPts val="4044"/>
                </a:lnSpc>
              </a:pP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Друг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сумує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через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погані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оцінки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0" y="2681055"/>
            <a:ext cx="7315200" cy="2255088"/>
            <a:chOff x="0" y="0"/>
            <a:chExt cx="8967686" cy="300678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8967686" cy="2644879"/>
              <a:chOff x="0" y="0"/>
              <a:chExt cx="2833485" cy="83569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33485" cy="835692"/>
              </a:xfrm>
              <a:custGeom>
                <a:avLst/>
                <a:gdLst/>
                <a:ahLst/>
                <a:cxnLst/>
                <a:rect l="l" t="t" r="r" b="b"/>
                <a:pathLst>
                  <a:path w="2833485" h="835692">
                    <a:moveTo>
                      <a:pt x="0" y="0"/>
                    </a:moveTo>
                    <a:lnTo>
                      <a:pt x="2833485" y="0"/>
                    </a:lnTo>
                    <a:lnTo>
                      <a:pt x="2833485" y="835692"/>
                    </a:lnTo>
                    <a:lnTo>
                      <a:pt x="0" y="835692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833485" cy="873792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00411" y="314081"/>
              <a:ext cx="7966865" cy="2692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4"/>
                </a:lnSpc>
              </a:pP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Підтримка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скажи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що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оцінка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—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не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головне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і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допоможи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йому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краще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підготуватися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наступного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разу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19747" y="5104054"/>
            <a:ext cx="6725765" cy="1983659"/>
            <a:chOff x="0" y="0"/>
            <a:chExt cx="8967686" cy="264487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8967686" cy="2644879"/>
              <a:chOff x="0" y="0"/>
              <a:chExt cx="2833485" cy="83569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833485" cy="835692"/>
              </a:xfrm>
              <a:custGeom>
                <a:avLst/>
                <a:gdLst/>
                <a:ahLst/>
                <a:cxnLst/>
                <a:rect l="l" t="t" r="r" b="b"/>
                <a:pathLst>
                  <a:path w="2833485" h="835692">
                    <a:moveTo>
                      <a:pt x="0" y="0"/>
                    </a:moveTo>
                    <a:lnTo>
                      <a:pt x="2833485" y="0"/>
                    </a:lnTo>
                    <a:lnTo>
                      <a:pt x="2833485" y="835692"/>
                    </a:lnTo>
                    <a:lnTo>
                      <a:pt x="0" y="835692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2833485" cy="873792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500411" y="314081"/>
              <a:ext cx="7966865" cy="2008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4"/>
                </a:lnSpc>
              </a:pP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Ситуація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2:</a:t>
              </a:r>
            </a:p>
            <a:p>
              <a:pPr algn="ctr">
                <a:lnSpc>
                  <a:spcPts val="4044"/>
                </a:lnSpc>
              </a:pP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Друг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посварився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з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іншими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друзями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і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почувається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самотньо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7783038"/>
            <a:ext cx="6725765" cy="2488484"/>
            <a:chOff x="0" y="0"/>
            <a:chExt cx="8967686" cy="331797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8967686" cy="3317979"/>
              <a:chOff x="0" y="0"/>
              <a:chExt cx="2833485" cy="1048369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833485" cy="1048369"/>
              </a:xfrm>
              <a:custGeom>
                <a:avLst/>
                <a:gdLst/>
                <a:ahLst/>
                <a:cxnLst/>
                <a:rect l="l" t="t" r="r" b="b"/>
                <a:pathLst>
                  <a:path w="2833485" h="1048369">
                    <a:moveTo>
                      <a:pt x="0" y="0"/>
                    </a:moveTo>
                    <a:lnTo>
                      <a:pt x="2833485" y="0"/>
                    </a:lnTo>
                    <a:lnTo>
                      <a:pt x="2833485" y="1048369"/>
                    </a:lnTo>
                    <a:lnTo>
                      <a:pt x="0" y="1048369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833485" cy="1086469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00411" y="314081"/>
              <a:ext cx="7966865" cy="2692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4"/>
                </a:lnSpc>
              </a:pP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Підтримка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заспокой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його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і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нагадай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що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можна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впоратися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якщо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не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поспішати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і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не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хвилюватися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144000" y="4851641"/>
            <a:ext cx="6725765" cy="2488484"/>
            <a:chOff x="0" y="0"/>
            <a:chExt cx="8967686" cy="3317979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8967686" cy="3317979"/>
              <a:chOff x="0" y="0"/>
              <a:chExt cx="2833485" cy="104836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833485" cy="1048369"/>
              </a:xfrm>
              <a:custGeom>
                <a:avLst/>
                <a:gdLst/>
                <a:ahLst/>
                <a:cxnLst/>
                <a:rect l="l" t="t" r="r" b="b"/>
                <a:pathLst>
                  <a:path w="2833485" h="1048369">
                    <a:moveTo>
                      <a:pt x="0" y="0"/>
                    </a:moveTo>
                    <a:lnTo>
                      <a:pt x="2833485" y="0"/>
                    </a:lnTo>
                    <a:lnTo>
                      <a:pt x="2833485" y="1048369"/>
                    </a:lnTo>
                    <a:lnTo>
                      <a:pt x="0" y="1048369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833485" cy="1086469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500411" y="314081"/>
              <a:ext cx="7966865" cy="2692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4"/>
                </a:lnSpc>
              </a:pP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Підтримка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запитай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як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він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почувається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і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запропонуй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провести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час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разом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щоб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підняти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йому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настрій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619747" y="7783038"/>
            <a:ext cx="6725765" cy="2488484"/>
            <a:chOff x="0" y="0"/>
            <a:chExt cx="8967686" cy="3317979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8967686" cy="3317979"/>
              <a:chOff x="0" y="0"/>
              <a:chExt cx="2833485" cy="1048369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833485" cy="1048369"/>
              </a:xfrm>
              <a:custGeom>
                <a:avLst/>
                <a:gdLst/>
                <a:ahLst/>
                <a:cxnLst/>
                <a:rect l="l" t="t" r="r" b="b"/>
                <a:pathLst>
                  <a:path w="2833485" h="1048369">
                    <a:moveTo>
                      <a:pt x="0" y="0"/>
                    </a:moveTo>
                    <a:lnTo>
                      <a:pt x="2833485" y="0"/>
                    </a:lnTo>
                    <a:lnTo>
                      <a:pt x="2833485" y="1048369"/>
                    </a:lnTo>
                    <a:lnTo>
                      <a:pt x="0" y="1048369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38100"/>
                <a:ext cx="2833485" cy="1086469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500411" y="314081"/>
              <a:ext cx="7966865" cy="2692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4"/>
                </a:lnSpc>
              </a:pPr>
              <a:r>
                <a:rPr lang="en-US" sz="2888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Ситуація</a:t>
              </a:r>
              <a:r>
                <a:rPr lang="en-US" sz="2888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3:</a:t>
              </a:r>
            </a:p>
            <a:p>
              <a:pPr algn="ctr">
                <a:lnSpc>
                  <a:spcPts val="4044"/>
                </a:lnSpc>
              </a:pP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Друг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дуже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переживає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через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контрольну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роботу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і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не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може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2888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зосередитися</a:t>
              </a:r>
              <a:r>
                <a:rPr lang="en-US" sz="2888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15644884" y="333602"/>
            <a:ext cx="2643116" cy="2599865"/>
          </a:xfrm>
          <a:custGeom>
            <a:avLst/>
            <a:gdLst/>
            <a:ahLst/>
            <a:cxnLst/>
            <a:rect l="l" t="t" r="r" b="b"/>
            <a:pathLst>
              <a:path w="2643116" h="2599865">
                <a:moveTo>
                  <a:pt x="0" y="0"/>
                </a:moveTo>
                <a:lnTo>
                  <a:pt x="2643116" y="0"/>
                </a:lnTo>
                <a:lnTo>
                  <a:pt x="2643116" y="2599865"/>
                </a:lnTo>
                <a:lnTo>
                  <a:pt x="0" y="25998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478842" y="1190625"/>
            <a:ext cx="13445614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6000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Вправа "Я - друг, який підтримує"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84014" y="799041"/>
            <a:ext cx="15213642" cy="1502243"/>
            <a:chOff x="0" y="0"/>
            <a:chExt cx="4006885" cy="39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6885" cy="395652"/>
            </a:xfrm>
            <a:custGeom>
              <a:avLst/>
              <a:gdLst/>
              <a:ahLst/>
              <a:cxnLst/>
              <a:rect l="l" t="t" r="r" b="b"/>
              <a:pathLst>
                <a:path w="4006885" h="395652">
                  <a:moveTo>
                    <a:pt x="0" y="0"/>
                  </a:moveTo>
                  <a:lnTo>
                    <a:pt x="4006885" y="0"/>
                  </a:lnTo>
                  <a:lnTo>
                    <a:pt x="4006885" y="395652"/>
                  </a:lnTo>
                  <a:lnTo>
                    <a:pt x="0" y="39565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B1319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06885" cy="43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474538" y="3759857"/>
            <a:ext cx="6669462" cy="6771027"/>
          </a:xfrm>
          <a:custGeom>
            <a:avLst/>
            <a:gdLst/>
            <a:ahLst/>
            <a:cxnLst/>
            <a:rect l="l" t="t" r="r" b="b"/>
            <a:pathLst>
              <a:path w="6669462" h="6771027">
                <a:moveTo>
                  <a:pt x="0" y="0"/>
                </a:moveTo>
                <a:lnTo>
                  <a:pt x="6669462" y="0"/>
                </a:lnTo>
                <a:lnTo>
                  <a:pt x="6669462" y="6771027"/>
                </a:lnTo>
                <a:lnTo>
                  <a:pt x="0" y="6771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78842" y="1190625"/>
            <a:ext cx="13445614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6000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Релакс та відпочинок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8B77C24-7023-4379-3B09-B1F2B9A66FF0}"/>
              </a:ext>
            </a:extLst>
          </p:cNvPr>
          <p:cNvGrpSpPr/>
          <p:nvPr/>
        </p:nvGrpSpPr>
        <p:grpSpPr>
          <a:xfrm>
            <a:off x="7524088" y="3170296"/>
            <a:ext cx="7315200" cy="3236976"/>
            <a:chOff x="7524088" y="3170296"/>
            <a:chExt cx="7315200" cy="3236976"/>
          </a:xfrm>
        </p:grpSpPr>
        <p:sp>
          <p:nvSpPr>
            <p:cNvPr id="6" name="Freeform 6"/>
            <p:cNvSpPr/>
            <p:nvPr/>
          </p:nvSpPr>
          <p:spPr>
            <a:xfrm>
              <a:off x="7524088" y="3170296"/>
              <a:ext cx="7315200" cy="3236976"/>
            </a:xfrm>
            <a:custGeom>
              <a:avLst/>
              <a:gdLst/>
              <a:ahLst/>
              <a:cxnLst/>
              <a:rect l="l" t="t" r="r" b="b"/>
              <a:pathLst>
                <a:path w="7315200" h="3236976">
                  <a:moveTo>
                    <a:pt x="0" y="0"/>
                  </a:moveTo>
                  <a:lnTo>
                    <a:pt x="7315200" y="0"/>
                  </a:lnTo>
                  <a:lnTo>
                    <a:pt x="7315200" y="3236976"/>
                  </a:lnTo>
                  <a:lnTo>
                    <a:pt x="0" y="3236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8045822" y="3693182"/>
              <a:ext cx="6351077" cy="1678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5"/>
                </a:lnSpc>
              </a:pPr>
              <a:r>
                <a:rPr lang="en-US" sz="3225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Вжливо</a:t>
              </a:r>
              <a:r>
                <a:rPr lang="en-US" sz="3225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225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вміти</a:t>
              </a:r>
              <a:r>
                <a:rPr lang="en-US" sz="3225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225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відпочивати</a:t>
              </a:r>
              <a:r>
                <a:rPr lang="en-US" sz="3225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, </a:t>
              </a:r>
              <a:r>
                <a:rPr lang="en-US" sz="3225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коли</a:t>
              </a:r>
              <a:r>
                <a:rPr lang="en-US" sz="3225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225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почуваєшся</a:t>
              </a:r>
              <a:r>
                <a:rPr lang="en-US" sz="3225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225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втомленим</a:t>
              </a:r>
              <a:r>
                <a:rPr lang="en-US" sz="3225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225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або</a:t>
              </a:r>
              <a:r>
                <a:rPr lang="en-US" sz="3225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225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напруженим</a:t>
              </a:r>
              <a:r>
                <a:rPr lang="en-US" sz="3225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84014" y="799041"/>
            <a:ext cx="15213642" cy="1502243"/>
            <a:chOff x="0" y="0"/>
            <a:chExt cx="4006885" cy="39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6885" cy="395652"/>
            </a:xfrm>
            <a:custGeom>
              <a:avLst/>
              <a:gdLst/>
              <a:ahLst/>
              <a:cxnLst/>
              <a:rect l="l" t="t" r="r" b="b"/>
              <a:pathLst>
                <a:path w="4006885" h="395652">
                  <a:moveTo>
                    <a:pt x="0" y="0"/>
                  </a:moveTo>
                  <a:lnTo>
                    <a:pt x="4006885" y="0"/>
                  </a:lnTo>
                  <a:lnTo>
                    <a:pt x="4006885" y="395652"/>
                  </a:lnTo>
                  <a:lnTo>
                    <a:pt x="0" y="39565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B1319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06885" cy="43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Мультимедиа в Интернете 9" title="Знову Осінь | Релакс Музика для Відпочинку | Original Music">
            <a:hlinkClick r:id="" action="ppaction://media"/>
            <a:extLst>
              <a:ext uri="{FF2B5EF4-FFF2-40B4-BE49-F238E27FC236}">
                <a16:creationId xmlns:a16="http://schemas.microsoft.com/office/drawing/2014/main" id="{94F06328-83B1-839C-EA1C-7C2CF15B3D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78842" y="2898026"/>
            <a:ext cx="9103559" cy="5598274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3924456" y="5596769"/>
            <a:ext cx="5218737" cy="4859949"/>
          </a:xfrm>
          <a:custGeom>
            <a:avLst/>
            <a:gdLst/>
            <a:ahLst/>
            <a:cxnLst/>
            <a:rect l="l" t="t" r="r" b="b"/>
            <a:pathLst>
              <a:path w="5218737" h="4859949">
                <a:moveTo>
                  <a:pt x="0" y="0"/>
                </a:moveTo>
                <a:lnTo>
                  <a:pt x="5218736" y="0"/>
                </a:lnTo>
                <a:lnTo>
                  <a:pt x="5218736" y="4859949"/>
                </a:lnTo>
                <a:lnTo>
                  <a:pt x="0" y="48599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78842" y="1190625"/>
            <a:ext cx="13445614" cy="74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6000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Вправа на дихання </a:t>
            </a:r>
          </a:p>
        </p:txBody>
      </p:sp>
      <p:sp>
        <p:nvSpPr>
          <p:cNvPr id="6" name="Freeform 6"/>
          <p:cNvSpPr/>
          <p:nvPr/>
        </p:nvSpPr>
        <p:spPr>
          <a:xfrm flipH="1" flipV="1">
            <a:off x="9582401" y="7674448"/>
            <a:ext cx="6144860" cy="2719101"/>
          </a:xfrm>
          <a:custGeom>
            <a:avLst/>
            <a:gdLst/>
            <a:ahLst/>
            <a:cxnLst/>
            <a:rect l="l" t="t" r="r" b="b"/>
            <a:pathLst>
              <a:path w="6144860" h="2719101">
                <a:moveTo>
                  <a:pt x="6144860" y="0"/>
                </a:moveTo>
                <a:lnTo>
                  <a:pt x="0" y="0"/>
                </a:lnTo>
                <a:lnTo>
                  <a:pt x="0" y="2719101"/>
                </a:lnTo>
                <a:lnTo>
                  <a:pt x="6144860" y="2719101"/>
                </a:lnTo>
                <a:lnTo>
                  <a:pt x="614486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 dirty="0"/>
          </a:p>
        </p:txBody>
      </p:sp>
      <p:sp>
        <p:nvSpPr>
          <p:cNvPr id="9" name="TextBox 9"/>
          <p:cNvSpPr txBox="1"/>
          <p:nvPr/>
        </p:nvSpPr>
        <p:spPr>
          <a:xfrm>
            <a:off x="9769235" y="8060035"/>
            <a:ext cx="5268059" cy="1947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3"/>
              </a:lnSpc>
            </a:pPr>
            <a:r>
              <a:rPr lang="en-US" sz="2802" dirty="0">
                <a:solidFill>
                  <a:srgbClr val="5B1319"/>
                </a:solidFill>
                <a:latin typeface="Shantell Sans"/>
                <a:ea typeface="Shantell Sans"/>
                <a:cs typeface="Shantell Sans"/>
                <a:sym typeface="Shantell Sans"/>
              </a:rPr>
              <a:t>1 </a:t>
            </a:r>
            <a:r>
              <a:rPr lang="en-US" sz="2802" dirty="0" err="1">
                <a:solidFill>
                  <a:srgbClr val="5B1319"/>
                </a:solidFill>
                <a:latin typeface="Shantell Sans"/>
                <a:ea typeface="Shantell Sans"/>
                <a:cs typeface="Shantell Sans"/>
                <a:sym typeface="Shantell Sans"/>
              </a:rPr>
              <a:t>хвилина</a:t>
            </a:r>
            <a:r>
              <a:rPr lang="en-US" sz="2802" dirty="0">
                <a:solidFill>
                  <a:srgbClr val="5B1319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2802" dirty="0" err="1">
                <a:solidFill>
                  <a:srgbClr val="5B1319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дихання</a:t>
            </a:r>
            <a:r>
              <a:rPr lang="en-US" sz="2802" dirty="0">
                <a:solidFill>
                  <a:srgbClr val="5B1319"/>
                </a:solidFill>
                <a:latin typeface="Shantell Sans"/>
                <a:ea typeface="Shantell Sans"/>
                <a:cs typeface="Shantell Sans"/>
                <a:sym typeface="Shantell Sans"/>
              </a:rPr>
              <a:t>:</a:t>
            </a:r>
          </a:p>
          <a:p>
            <a:pPr algn="ctr">
              <a:lnSpc>
                <a:spcPts val="3923"/>
              </a:lnSpc>
            </a:pPr>
            <a:r>
              <a:rPr lang="en-US" sz="2802" dirty="0">
                <a:solidFill>
                  <a:srgbClr val="5B1319"/>
                </a:solidFill>
                <a:latin typeface="Shantell Sans"/>
                <a:ea typeface="Shantell Sans"/>
                <a:cs typeface="Shantell Sans"/>
                <a:sym typeface="Shantell Sans"/>
              </a:rPr>
              <a:t>1) </a:t>
            </a:r>
            <a:r>
              <a:rPr lang="en-US" sz="2802" dirty="0" err="1">
                <a:solidFill>
                  <a:srgbClr val="5B1319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закриваємо</a:t>
            </a:r>
            <a:r>
              <a:rPr lang="en-US" sz="2802" dirty="0">
                <a:solidFill>
                  <a:srgbClr val="5B1319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2802" dirty="0" err="1">
                <a:solidFill>
                  <a:srgbClr val="5B1319"/>
                </a:solidFill>
                <a:latin typeface="Shantell Sans"/>
                <a:ea typeface="Shantell Sans"/>
                <a:cs typeface="Shantell Sans"/>
                <a:sym typeface="Shantell Sans"/>
              </a:rPr>
              <a:t>очі</a:t>
            </a:r>
            <a:endParaRPr lang="en-US" sz="2802" dirty="0">
              <a:solidFill>
                <a:srgbClr val="5B1319"/>
              </a:solidFill>
              <a:latin typeface="Shantell Sans"/>
              <a:ea typeface="Shantell Sans"/>
              <a:cs typeface="Shantell Sans"/>
              <a:sym typeface="Shantell Sans"/>
            </a:endParaRPr>
          </a:p>
          <a:p>
            <a:pPr algn="ctr">
              <a:lnSpc>
                <a:spcPts val="3923"/>
              </a:lnSpc>
            </a:pPr>
            <a:r>
              <a:rPr lang="en-US" sz="2802" dirty="0">
                <a:solidFill>
                  <a:srgbClr val="5B1319"/>
                </a:solidFill>
                <a:latin typeface="Shantell Sans"/>
                <a:ea typeface="Shantell Sans"/>
                <a:cs typeface="Shantell Sans"/>
                <a:sym typeface="Shantell Sans"/>
              </a:rPr>
              <a:t>2)</a:t>
            </a:r>
            <a:r>
              <a:rPr lang="en-US" sz="2802" dirty="0" err="1">
                <a:solidFill>
                  <a:srgbClr val="5B1319"/>
                </a:solidFill>
                <a:latin typeface="Shantell Sans"/>
                <a:ea typeface="Shantell Sans"/>
                <a:cs typeface="Shantell Sans"/>
                <a:sym typeface="Shantell Sans"/>
              </a:rPr>
              <a:t>глибоко</a:t>
            </a:r>
            <a:r>
              <a:rPr lang="en-US" sz="2802" dirty="0">
                <a:solidFill>
                  <a:srgbClr val="5B1319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2802" dirty="0" err="1">
                <a:solidFill>
                  <a:srgbClr val="5B1319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вдихаємо</a:t>
            </a:r>
            <a:r>
              <a:rPr lang="en-US" sz="2802" dirty="0">
                <a:solidFill>
                  <a:srgbClr val="5B1319"/>
                </a:solidFill>
                <a:latin typeface="Shantell Sans"/>
                <a:ea typeface="Shantell Sans"/>
                <a:cs typeface="Shantell Sans"/>
                <a:sym typeface="Shantell Sans"/>
              </a:rPr>
              <a:t>/</a:t>
            </a:r>
            <a:r>
              <a:rPr lang="en-US" sz="2802" dirty="0" err="1">
                <a:solidFill>
                  <a:srgbClr val="5B1319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видихаємо</a:t>
            </a:r>
            <a:endParaRPr lang="en-US" sz="2802" dirty="0">
              <a:solidFill>
                <a:srgbClr val="5B1319"/>
              </a:solidFill>
              <a:latin typeface="Shantell Sans"/>
              <a:ea typeface="Shantell Sans"/>
              <a:cs typeface="Shantell Sans"/>
              <a:sym typeface="Shante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693093"/>
            <a:ext cx="8148485" cy="8148485"/>
          </a:xfrm>
          <a:custGeom>
            <a:avLst/>
            <a:gdLst/>
            <a:ahLst/>
            <a:cxnLst/>
            <a:rect l="l" t="t" r="r" b="b"/>
            <a:pathLst>
              <a:path w="8148485" h="8148485">
                <a:moveTo>
                  <a:pt x="0" y="0"/>
                </a:moveTo>
                <a:lnTo>
                  <a:pt x="8148485" y="0"/>
                </a:lnTo>
                <a:lnTo>
                  <a:pt x="8148485" y="8148485"/>
                </a:lnTo>
                <a:lnTo>
                  <a:pt x="0" y="8148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148485" y="2990098"/>
            <a:ext cx="9085033" cy="504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3"/>
              </a:lnSpc>
            </a:pPr>
            <a:r>
              <a:rPr lang="en-US" sz="5716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Ментальне здоров'я — це ключ до щасливого та успішного життя. Піклуйся про себе, і світ навколо стане кращим!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84014" y="799041"/>
            <a:ext cx="15213642" cy="1502243"/>
            <a:chOff x="0" y="0"/>
            <a:chExt cx="4006885" cy="39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6885" cy="395652"/>
            </a:xfrm>
            <a:custGeom>
              <a:avLst/>
              <a:gdLst/>
              <a:ahLst/>
              <a:cxnLst/>
              <a:rect l="l" t="t" r="r" b="b"/>
              <a:pathLst>
                <a:path w="4006885" h="395652">
                  <a:moveTo>
                    <a:pt x="0" y="0"/>
                  </a:moveTo>
                  <a:lnTo>
                    <a:pt x="4006885" y="0"/>
                  </a:lnTo>
                  <a:lnTo>
                    <a:pt x="4006885" y="395652"/>
                  </a:lnTo>
                  <a:lnTo>
                    <a:pt x="0" y="39565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B1319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06885" cy="43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3683437"/>
            <a:ext cx="8485935" cy="4590767"/>
            <a:chOff x="0" y="0"/>
            <a:chExt cx="11314580" cy="612102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1314580" cy="6121023"/>
              <a:chOff x="0" y="0"/>
              <a:chExt cx="2670560" cy="144473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670560" cy="1444734"/>
              </a:xfrm>
              <a:custGeom>
                <a:avLst/>
                <a:gdLst/>
                <a:ahLst/>
                <a:cxnLst/>
                <a:rect l="l" t="t" r="r" b="b"/>
                <a:pathLst>
                  <a:path w="2670560" h="1444734">
                    <a:moveTo>
                      <a:pt x="0" y="0"/>
                    </a:moveTo>
                    <a:lnTo>
                      <a:pt x="2670560" y="0"/>
                    </a:lnTo>
                    <a:lnTo>
                      <a:pt x="2670560" y="1444734"/>
                    </a:lnTo>
                    <a:lnTo>
                      <a:pt x="0" y="1444734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670560" cy="14828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565392"/>
              <a:ext cx="11314580" cy="4819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19"/>
                </a:lnSpc>
              </a:pPr>
              <a:r>
                <a:rPr lang="en-US" sz="5156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Ментальне</a:t>
              </a:r>
              <a:r>
                <a:rPr lang="en-US" sz="5156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5156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здоров'я</a:t>
              </a:r>
              <a:r>
                <a:rPr lang="en-US" sz="5156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— </a:t>
              </a:r>
              <a:r>
                <a:rPr lang="en-US" sz="5156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це</a:t>
              </a:r>
              <a:r>
                <a:rPr lang="en-US" sz="5156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5156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те</a:t>
              </a:r>
              <a:r>
                <a:rPr lang="en-US" sz="5156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5156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як</a:t>
              </a:r>
              <a:r>
                <a:rPr lang="en-US" sz="5156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5156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ми</a:t>
              </a:r>
              <a:r>
                <a:rPr lang="en-US" sz="5156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5156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почуваємось</a:t>
              </a:r>
              <a:r>
                <a:rPr lang="en-US" sz="5156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5156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всередині</a:t>
              </a:r>
              <a:r>
                <a:rPr lang="en-US" sz="5156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5156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наш</a:t>
              </a:r>
              <a:r>
                <a:rPr lang="en-US" sz="5156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5156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настрій</a:t>
              </a:r>
              <a:r>
                <a:rPr lang="en-US" sz="5156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, </a:t>
              </a:r>
              <a:r>
                <a:rPr lang="en-US" sz="5156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думки</a:t>
              </a:r>
              <a:r>
                <a:rPr lang="en-US" sz="5156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і </a:t>
              </a:r>
              <a:r>
                <a:rPr lang="en-US" sz="5156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почуття</a:t>
              </a:r>
              <a:r>
                <a:rPr lang="en-US" sz="5156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358133" y="2071625"/>
            <a:ext cx="5807979" cy="8667730"/>
          </a:xfrm>
          <a:custGeom>
            <a:avLst/>
            <a:gdLst/>
            <a:ahLst/>
            <a:cxnLst/>
            <a:rect l="l" t="t" r="r" b="b"/>
            <a:pathLst>
              <a:path w="5807979" h="8667730">
                <a:moveTo>
                  <a:pt x="0" y="0"/>
                </a:moveTo>
                <a:lnTo>
                  <a:pt x="5807980" y="0"/>
                </a:lnTo>
                <a:lnTo>
                  <a:pt x="5807980" y="8667730"/>
                </a:lnTo>
                <a:lnTo>
                  <a:pt x="0" y="866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465" r="-22772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47274" y="904875"/>
            <a:ext cx="13615395" cy="11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8"/>
              </a:lnSpc>
            </a:pPr>
            <a:r>
              <a:rPr lang="en-US" sz="6848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Що таке ментальне здоров'я?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486B906-8772-1752-CC28-36B3F6F3B1DF}"/>
              </a:ext>
            </a:extLst>
          </p:cNvPr>
          <p:cNvGrpSpPr/>
          <p:nvPr/>
        </p:nvGrpSpPr>
        <p:grpSpPr>
          <a:xfrm>
            <a:off x="3046156" y="3346502"/>
            <a:ext cx="8865570" cy="3923015"/>
            <a:chOff x="3046156" y="3346502"/>
            <a:chExt cx="8865570" cy="3923015"/>
          </a:xfrm>
        </p:grpSpPr>
        <p:sp>
          <p:nvSpPr>
            <p:cNvPr id="12" name="Freeform 12"/>
            <p:cNvSpPr/>
            <p:nvPr/>
          </p:nvSpPr>
          <p:spPr>
            <a:xfrm flipH="1">
              <a:off x="3046156" y="3346502"/>
              <a:ext cx="8865570" cy="3923015"/>
            </a:xfrm>
            <a:custGeom>
              <a:avLst/>
              <a:gdLst/>
              <a:ahLst/>
              <a:cxnLst/>
              <a:rect l="l" t="t" r="r" b="b"/>
              <a:pathLst>
                <a:path w="8865570" h="3923015">
                  <a:moveTo>
                    <a:pt x="8865569" y="0"/>
                  </a:moveTo>
                  <a:lnTo>
                    <a:pt x="0" y="0"/>
                  </a:lnTo>
                  <a:lnTo>
                    <a:pt x="0" y="3923014"/>
                  </a:lnTo>
                  <a:lnTo>
                    <a:pt x="8865569" y="3923014"/>
                  </a:lnTo>
                  <a:lnTo>
                    <a:pt x="8865569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3691926" y="3726405"/>
              <a:ext cx="7574029" cy="2757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84"/>
                </a:lnSpc>
              </a:pP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Якщо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у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мене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гарний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настрій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і я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не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хвилююся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постійно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,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мені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легше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вчитися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і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гратися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з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друзями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84014" y="799041"/>
            <a:ext cx="15213642" cy="1502243"/>
            <a:chOff x="0" y="0"/>
            <a:chExt cx="4006885" cy="39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6885" cy="395652"/>
            </a:xfrm>
            <a:custGeom>
              <a:avLst/>
              <a:gdLst/>
              <a:ahLst/>
              <a:cxnLst/>
              <a:rect l="l" t="t" r="r" b="b"/>
              <a:pathLst>
                <a:path w="4006885" h="395652">
                  <a:moveTo>
                    <a:pt x="0" y="0"/>
                  </a:moveTo>
                  <a:lnTo>
                    <a:pt x="4006885" y="0"/>
                  </a:lnTo>
                  <a:lnTo>
                    <a:pt x="4006885" y="395652"/>
                  </a:lnTo>
                  <a:lnTo>
                    <a:pt x="0" y="39565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B1319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06885" cy="43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03306" y="3161650"/>
            <a:ext cx="5807979" cy="8667730"/>
          </a:xfrm>
          <a:custGeom>
            <a:avLst/>
            <a:gdLst/>
            <a:ahLst/>
            <a:cxnLst/>
            <a:rect l="l" t="t" r="r" b="b"/>
            <a:pathLst>
              <a:path w="5807979" h="8667730">
                <a:moveTo>
                  <a:pt x="0" y="0"/>
                </a:moveTo>
                <a:lnTo>
                  <a:pt x="5807979" y="0"/>
                </a:lnTo>
                <a:lnTo>
                  <a:pt x="5807979" y="8667730"/>
                </a:lnTo>
                <a:lnTo>
                  <a:pt x="0" y="866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465" r="-2277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589546" y="4663615"/>
            <a:ext cx="5174357" cy="2289653"/>
            <a:chOff x="0" y="0"/>
            <a:chExt cx="6899143" cy="30528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899143" cy="3052871"/>
            </a:xfrm>
            <a:custGeom>
              <a:avLst/>
              <a:gdLst/>
              <a:ahLst/>
              <a:cxnLst/>
              <a:rect l="l" t="t" r="r" b="b"/>
              <a:pathLst>
                <a:path w="6899143" h="3052871">
                  <a:moveTo>
                    <a:pt x="0" y="0"/>
                  </a:moveTo>
                  <a:lnTo>
                    <a:pt x="6899143" y="0"/>
                  </a:lnTo>
                  <a:lnTo>
                    <a:pt x="6899143" y="3052871"/>
                  </a:lnTo>
                  <a:lnTo>
                    <a:pt x="0" y="3052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861027" y="531938"/>
              <a:ext cx="5049353" cy="1797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84"/>
                </a:lnSpc>
              </a:pPr>
              <a:r>
                <a:rPr lang="en-US" sz="3917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А як почуваєте себе Ви?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7601531" y="7767897"/>
            <a:ext cx="2511285" cy="2316054"/>
          </a:xfrm>
          <a:custGeom>
            <a:avLst/>
            <a:gdLst/>
            <a:ahLst/>
            <a:cxnLst/>
            <a:rect l="l" t="t" r="r" b="b"/>
            <a:pathLst>
              <a:path w="2511285" h="2316054">
                <a:moveTo>
                  <a:pt x="0" y="0"/>
                </a:moveTo>
                <a:lnTo>
                  <a:pt x="2511285" y="0"/>
                </a:lnTo>
                <a:lnTo>
                  <a:pt x="2511285" y="2316053"/>
                </a:lnTo>
                <a:lnTo>
                  <a:pt x="0" y="231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1958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7274" y="904875"/>
            <a:ext cx="13615395" cy="11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8"/>
              </a:lnSpc>
            </a:pPr>
            <a:r>
              <a:rPr lang="en-US" sz="6848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Оцініть свій стан</a:t>
            </a:r>
          </a:p>
        </p:txBody>
      </p:sp>
      <p:sp>
        <p:nvSpPr>
          <p:cNvPr id="12" name="Freeform 12"/>
          <p:cNvSpPr/>
          <p:nvPr/>
        </p:nvSpPr>
        <p:spPr>
          <a:xfrm>
            <a:off x="9924112" y="6609870"/>
            <a:ext cx="2511285" cy="2316054"/>
          </a:xfrm>
          <a:custGeom>
            <a:avLst/>
            <a:gdLst/>
            <a:ahLst/>
            <a:cxnLst/>
            <a:rect l="l" t="t" r="r" b="b"/>
            <a:pathLst>
              <a:path w="2511285" h="2316054">
                <a:moveTo>
                  <a:pt x="0" y="0"/>
                </a:moveTo>
                <a:lnTo>
                  <a:pt x="2511285" y="0"/>
                </a:lnTo>
                <a:lnTo>
                  <a:pt x="2511285" y="2316053"/>
                </a:lnTo>
                <a:lnTo>
                  <a:pt x="0" y="231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4895" r="-31468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158975" y="5143500"/>
            <a:ext cx="2511285" cy="2316054"/>
          </a:xfrm>
          <a:custGeom>
            <a:avLst/>
            <a:gdLst/>
            <a:ahLst/>
            <a:cxnLst/>
            <a:rect l="l" t="t" r="r" b="b"/>
            <a:pathLst>
              <a:path w="2511285" h="2316054">
                <a:moveTo>
                  <a:pt x="0" y="0"/>
                </a:moveTo>
                <a:lnTo>
                  <a:pt x="2511286" y="0"/>
                </a:lnTo>
                <a:lnTo>
                  <a:pt x="2511286" y="2316054"/>
                </a:lnTo>
                <a:lnTo>
                  <a:pt x="0" y="23160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9791" r="-20979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112167" y="3161650"/>
            <a:ext cx="2511285" cy="2316054"/>
          </a:xfrm>
          <a:custGeom>
            <a:avLst/>
            <a:gdLst/>
            <a:ahLst/>
            <a:cxnLst/>
            <a:rect l="l" t="t" r="r" b="b"/>
            <a:pathLst>
              <a:path w="2511285" h="2316054">
                <a:moveTo>
                  <a:pt x="0" y="0"/>
                </a:moveTo>
                <a:lnTo>
                  <a:pt x="2511285" y="0"/>
                </a:lnTo>
                <a:lnTo>
                  <a:pt x="2511285" y="2316054"/>
                </a:lnTo>
                <a:lnTo>
                  <a:pt x="0" y="23160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15590" r="-10399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585271" y="1364375"/>
            <a:ext cx="2511285" cy="2316054"/>
          </a:xfrm>
          <a:custGeom>
            <a:avLst/>
            <a:gdLst/>
            <a:ahLst/>
            <a:cxnLst/>
            <a:rect l="l" t="t" r="r" b="b"/>
            <a:pathLst>
              <a:path w="2511285" h="2316054">
                <a:moveTo>
                  <a:pt x="0" y="0"/>
                </a:moveTo>
                <a:lnTo>
                  <a:pt x="2511285" y="0"/>
                </a:lnTo>
                <a:lnTo>
                  <a:pt x="2511285" y="2316054"/>
                </a:lnTo>
                <a:lnTo>
                  <a:pt x="0" y="23160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958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84014" y="799041"/>
            <a:ext cx="15213642" cy="1502243"/>
            <a:chOff x="0" y="0"/>
            <a:chExt cx="4006885" cy="39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6885" cy="395652"/>
            </a:xfrm>
            <a:custGeom>
              <a:avLst/>
              <a:gdLst/>
              <a:ahLst/>
              <a:cxnLst/>
              <a:rect l="l" t="t" r="r" b="b"/>
              <a:pathLst>
                <a:path w="4006885" h="395652">
                  <a:moveTo>
                    <a:pt x="0" y="0"/>
                  </a:moveTo>
                  <a:lnTo>
                    <a:pt x="4006885" y="0"/>
                  </a:lnTo>
                  <a:lnTo>
                    <a:pt x="4006885" y="395652"/>
                  </a:lnTo>
                  <a:lnTo>
                    <a:pt x="0" y="39565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B1319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06885" cy="43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820668" y="3089167"/>
            <a:ext cx="9829260" cy="6549829"/>
            <a:chOff x="0" y="0"/>
            <a:chExt cx="13105681" cy="8733105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3105681" cy="8733105"/>
              <a:chOff x="0" y="0"/>
              <a:chExt cx="3466916" cy="231021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466916" cy="2310215"/>
              </a:xfrm>
              <a:custGeom>
                <a:avLst/>
                <a:gdLst/>
                <a:ahLst/>
                <a:cxnLst/>
                <a:rect l="l" t="t" r="r" b="b"/>
                <a:pathLst>
                  <a:path w="3466916" h="2310215">
                    <a:moveTo>
                      <a:pt x="0" y="0"/>
                    </a:moveTo>
                    <a:lnTo>
                      <a:pt x="3466916" y="0"/>
                    </a:lnTo>
                    <a:lnTo>
                      <a:pt x="3466916" y="2310215"/>
                    </a:lnTo>
                    <a:lnTo>
                      <a:pt x="0" y="2310215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466916" cy="2348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512223"/>
              <a:ext cx="13105681" cy="7563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41"/>
                </a:lnSpc>
              </a:pPr>
              <a:r>
                <a:rPr lang="en-US" sz="460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Ментальне здоров'я важливе, бо воно допомагає нам добре почуватися, спілкуватися з друзями, вчитися та радіти життю. Коли ми піклуємось про нього, нам легше долати труднощі й бути щасливими.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2133715" y="2301284"/>
            <a:ext cx="7604704" cy="8709719"/>
          </a:xfrm>
          <a:custGeom>
            <a:avLst/>
            <a:gdLst/>
            <a:ahLst/>
            <a:cxnLst/>
            <a:rect l="l" t="t" r="r" b="b"/>
            <a:pathLst>
              <a:path w="7604704" h="8709719">
                <a:moveTo>
                  <a:pt x="0" y="0"/>
                </a:moveTo>
                <a:lnTo>
                  <a:pt x="7604704" y="0"/>
                </a:lnTo>
                <a:lnTo>
                  <a:pt x="7604704" y="8709720"/>
                </a:lnTo>
                <a:lnTo>
                  <a:pt x="0" y="8709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530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47274" y="923925"/>
            <a:ext cx="13914849" cy="1028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5"/>
              </a:lnSpc>
            </a:pPr>
            <a:r>
              <a:rPr lang="en-US" sz="6068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Чому ментальне здоров'я важливе?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84014" y="799041"/>
            <a:ext cx="15213642" cy="1502243"/>
            <a:chOff x="0" y="0"/>
            <a:chExt cx="4006885" cy="39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6885" cy="395652"/>
            </a:xfrm>
            <a:custGeom>
              <a:avLst/>
              <a:gdLst/>
              <a:ahLst/>
              <a:cxnLst/>
              <a:rect l="l" t="t" r="r" b="b"/>
              <a:pathLst>
                <a:path w="4006885" h="395652">
                  <a:moveTo>
                    <a:pt x="0" y="0"/>
                  </a:moveTo>
                  <a:lnTo>
                    <a:pt x="4006885" y="0"/>
                  </a:lnTo>
                  <a:lnTo>
                    <a:pt x="4006885" y="395652"/>
                  </a:lnTo>
                  <a:lnTo>
                    <a:pt x="0" y="39565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B1319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06885" cy="43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67985" y="6323208"/>
            <a:ext cx="2359417" cy="23594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27402" y="7796073"/>
            <a:ext cx="2359417" cy="235941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149919" y="7759124"/>
            <a:ext cx="2359417" cy="23594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707110" y="5143500"/>
            <a:ext cx="2359417" cy="235941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782961" y="2784083"/>
            <a:ext cx="2359417" cy="235941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685652" y="4568453"/>
            <a:ext cx="2359417" cy="235941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329628" y="544081"/>
            <a:ext cx="2359417" cy="235941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509336" y="6927870"/>
            <a:ext cx="2359417" cy="2359417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865361" y="2380769"/>
            <a:ext cx="2359417" cy="2359417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8343149" y="6784091"/>
            <a:ext cx="2009089" cy="1323487"/>
          </a:xfrm>
          <a:custGeom>
            <a:avLst/>
            <a:gdLst/>
            <a:ahLst/>
            <a:cxnLst/>
            <a:rect l="l" t="t" r="r" b="b"/>
            <a:pathLst>
              <a:path w="2009089" h="1323487">
                <a:moveTo>
                  <a:pt x="0" y="0"/>
                </a:moveTo>
                <a:lnTo>
                  <a:pt x="2009089" y="0"/>
                </a:lnTo>
                <a:lnTo>
                  <a:pt x="2009089" y="1323488"/>
                </a:lnTo>
                <a:lnTo>
                  <a:pt x="0" y="132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0796787" y="8107579"/>
            <a:ext cx="1635592" cy="1874604"/>
          </a:xfrm>
          <a:custGeom>
            <a:avLst/>
            <a:gdLst/>
            <a:ahLst/>
            <a:cxnLst/>
            <a:rect l="l" t="t" r="r" b="b"/>
            <a:pathLst>
              <a:path w="1635592" h="1874604">
                <a:moveTo>
                  <a:pt x="0" y="0"/>
                </a:moveTo>
                <a:lnTo>
                  <a:pt x="1635592" y="0"/>
                </a:lnTo>
                <a:lnTo>
                  <a:pt x="1635592" y="1874604"/>
                </a:lnTo>
                <a:lnTo>
                  <a:pt x="0" y="1874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2165973" y="5423557"/>
            <a:ext cx="1441691" cy="1799302"/>
          </a:xfrm>
          <a:custGeom>
            <a:avLst/>
            <a:gdLst/>
            <a:ahLst/>
            <a:cxnLst/>
            <a:rect l="l" t="t" r="r" b="b"/>
            <a:pathLst>
              <a:path w="1441691" h="1799302">
                <a:moveTo>
                  <a:pt x="0" y="0"/>
                </a:moveTo>
                <a:lnTo>
                  <a:pt x="1441691" y="0"/>
                </a:lnTo>
                <a:lnTo>
                  <a:pt x="1441691" y="1799303"/>
                </a:lnTo>
                <a:lnTo>
                  <a:pt x="0" y="17993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3631185" y="8134285"/>
            <a:ext cx="1396885" cy="1682994"/>
          </a:xfrm>
          <a:custGeom>
            <a:avLst/>
            <a:gdLst/>
            <a:ahLst/>
            <a:cxnLst/>
            <a:rect l="l" t="t" r="r" b="b"/>
            <a:pathLst>
              <a:path w="1396885" h="1682994">
                <a:moveTo>
                  <a:pt x="0" y="0"/>
                </a:moveTo>
                <a:lnTo>
                  <a:pt x="1396885" y="0"/>
                </a:lnTo>
                <a:lnTo>
                  <a:pt x="1396885" y="1682994"/>
                </a:lnTo>
                <a:lnTo>
                  <a:pt x="0" y="16829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4863665" y="4990952"/>
            <a:ext cx="2003393" cy="1332256"/>
          </a:xfrm>
          <a:custGeom>
            <a:avLst/>
            <a:gdLst/>
            <a:ahLst/>
            <a:cxnLst/>
            <a:rect l="l" t="t" r="r" b="b"/>
            <a:pathLst>
              <a:path w="2003393" h="1332256">
                <a:moveTo>
                  <a:pt x="0" y="0"/>
                </a:moveTo>
                <a:lnTo>
                  <a:pt x="2003392" y="0"/>
                </a:lnTo>
                <a:lnTo>
                  <a:pt x="2003392" y="1332256"/>
                </a:lnTo>
                <a:lnTo>
                  <a:pt x="0" y="1332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5776036" y="7373432"/>
            <a:ext cx="1667537" cy="1565400"/>
          </a:xfrm>
          <a:custGeom>
            <a:avLst/>
            <a:gdLst/>
            <a:ahLst/>
            <a:cxnLst/>
            <a:rect l="l" t="t" r="r" b="b"/>
            <a:pathLst>
              <a:path w="1667537" h="1565400">
                <a:moveTo>
                  <a:pt x="0" y="0"/>
                </a:moveTo>
                <a:lnTo>
                  <a:pt x="1667537" y="0"/>
                </a:lnTo>
                <a:lnTo>
                  <a:pt x="1667537" y="1565400"/>
                </a:lnTo>
                <a:lnTo>
                  <a:pt x="0" y="1565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4545449" y="1028700"/>
            <a:ext cx="1927774" cy="1409685"/>
          </a:xfrm>
          <a:custGeom>
            <a:avLst/>
            <a:gdLst/>
            <a:ahLst/>
            <a:cxnLst/>
            <a:rect l="l" t="t" r="r" b="b"/>
            <a:pathLst>
              <a:path w="1927774" h="1409685">
                <a:moveTo>
                  <a:pt x="0" y="0"/>
                </a:moveTo>
                <a:lnTo>
                  <a:pt x="1927774" y="0"/>
                </a:lnTo>
                <a:lnTo>
                  <a:pt x="1927774" y="1409685"/>
                </a:lnTo>
                <a:lnTo>
                  <a:pt x="0" y="14096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034321" y="3152987"/>
            <a:ext cx="2021496" cy="967791"/>
          </a:xfrm>
          <a:custGeom>
            <a:avLst/>
            <a:gdLst/>
            <a:ahLst/>
            <a:cxnLst/>
            <a:rect l="l" t="t" r="r" b="b"/>
            <a:pathLst>
              <a:path w="2021496" h="967791">
                <a:moveTo>
                  <a:pt x="0" y="0"/>
                </a:moveTo>
                <a:lnTo>
                  <a:pt x="2021496" y="0"/>
                </a:lnTo>
                <a:lnTo>
                  <a:pt x="2021496" y="967791"/>
                </a:lnTo>
                <a:lnTo>
                  <a:pt x="0" y="9677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4B4DCFB-7F36-D345-E869-65A389F12931}"/>
              </a:ext>
            </a:extLst>
          </p:cNvPr>
          <p:cNvGrpSpPr/>
          <p:nvPr/>
        </p:nvGrpSpPr>
        <p:grpSpPr>
          <a:xfrm>
            <a:off x="3405698" y="2903498"/>
            <a:ext cx="8301412" cy="3673375"/>
            <a:chOff x="3405698" y="2903498"/>
            <a:chExt cx="8301412" cy="3673375"/>
          </a:xfrm>
        </p:grpSpPr>
        <p:sp>
          <p:nvSpPr>
            <p:cNvPr id="6" name="Freeform 6"/>
            <p:cNvSpPr/>
            <p:nvPr/>
          </p:nvSpPr>
          <p:spPr>
            <a:xfrm>
              <a:off x="3405698" y="2903498"/>
              <a:ext cx="8301412" cy="3673375"/>
            </a:xfrm>
            <a:custGeom>
              <a:avLst/>
              <a:gdLst/>
              <a:ahLst/>
              <a:cxnLst/>
              <a:rect l="l" t="t" r="r" b="b"/>
              <a:pathLst>
                <a:path w="8301412" h="3673375">
                  <a:moveTo>
                    <a:pt x="0" y="0"/>
                  </a:moveTo>
                  <a:lnTo>
                    <a:pt x="8301412" y="0"/>
                  </a:lnTo>
                  <a:lnTo>
                    <a:pt x="8301412" y="3673375"/>
                  </a:lnTo>
                  <a:lnTo>
                    <a:pt x="0" y="3673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TextBox 42"/>
            <p:cNvSpPr txBox="1"/>
            <p:nvPr/>
          </p:nvSpPr>
          <p:spPr>
            <a:xfrm>
              <a:off x="4023133" y="3573957"/>
              <a:ext cx="7066542" cy="2046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7"/>
                </a:lnSpc>
              </a:pPr>
              <a:r>
                <a:rPr lang="en-US" sz="3890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Що</a:t>
              </a:r>
              <a:r>
                <a:rPr lang="en-US" sz="3890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890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Вас</a:t>
              </a:r>
              <a:r>
                <a:rPr lang="en-US" sz="3890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890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робить</a:t>
              </a:r>
              <a:r>
                <a:rPr lang="en-US" sz="3890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890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щасливими</a:t>
              </a:r>
              <a:r>
                <a:rPr lang="en-US" sz="3890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? </a:t>
              </a:r>
              <a:r>
                <a:rPr lang="en-US" sz="3890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Оберіть</a:t>
              </a:r>
              <a:r>
                <a:rPr lang="en-US" sz="3890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890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із</a:t>
              </a:r>
              <a:r>
                <a:rPr lang="en-US" sz="3890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890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запропонованого</a:t>
              </a:r>
              <a:r>
                <a:rPr lang="en-US" sz="3890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890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або</a:t>
              </a:r>
              <a:r>
                <a:rPr lang="en-US" sz="3890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890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запропонуйте</a:t>
              </a:r>
              <a:r>
                <a:rPr lang="en-US" sz="3890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890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свій</a:t>
              </a:r>
              <a:r>
                <a:rPr lang="en-US" sz="3890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890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варіант</a:t>
              </a:r>
              <a:endParaRPr lang="en-US" sz="3890" dirty="0">
                <a:solidFill>
                  <a:srgbClr val="5B1319"/>
                </a:solidFill>
                <a:latin typeface="Shantell Sans"/>
                <a:ea typeface="Shantell Sans"/>
                <a:cs typeface="Shantell Sans"/>
                <a:sym typeface="Shantell Sans"/>
              </a:endParaRP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3122917" y="3514085"/>
            <a:ext cx="1740748" cy="1099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7"/>
              </a:lnSpc>
            </a:pPr>
            <a:r>
              <a:rPr lang="en-US" sz="5199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11</a:t>
            </a:r>
          </a:p>
          <a:p>
            <a:pPr algn="ctr">
              <a:lnSpc>
                <a:spcPts val="4107"/>
              </a:lnSpc>
            </a:pPr>
            <a:r>
              <a:rPr lang="en-US" sz="5199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балів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-418673" y="923925"/>
            <a:ext cx="15446744" cy="1028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5"/>
              </a:lnSpc>
            </a:pPr>
            <a:r>
              <a:rPr lang="en-US" sz="6068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Вправа "Що робить тебе щасливим"</a:t>
            </a:r>
          </a:p>
        </p:txBody>
      </p:sp>
      <p:sp>
        <p:nvSpPr>
          <p:cNvPr id="45" name="Freeform 45"/>
          <p:cNvSpPr/>
          <p:nvPr/>
        </p:nvSpPr>
        <p:spPr>
          <a:xfrm>
            <a:off x="-1075019" y="4613523"/>
            <a:ext cx="7174474" cy="8216974"/>
          </a:xfrm>
          <a:custGeom>
            <a:avLst/>
            <a:gdLst/>
            <a:ahLst/>
            <a:cxnLst/>
            <a:rect l="l" t="t" r="r" b="b"/>
            <a:pathLst>
              <a:path w="7174474" h="8216974">
                <a:moveTo>
                  <a:pt x="0" y="0"/>
                </a:moveTo>
                <a:lnTo>
                  <a:pt x="7174474" y="0"/>
                </a:lnTo>
                <a:lnTo>
                  <a:pt x="7174474" y="8216975"/>
                </a:lnTo>
                <a:lnTo>
                  <a:pt x="0" y="82169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453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84014" y="799041"/>
            <a:ext cx="15213642" cy="1502243"/>
            <a:chOff x="0" y="0"/>
            <a:chExt cx="4006885" cy="39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6885" cy="395652"/>
            </a:xfrm>
            <a:custGeom>
              <a:avLst/>
              <a:gdLst/>
              <a:ahLst/>
              <a:cxnLst/>
              <a:rect l="l" t="t" r="r" b="b"/>
              <a:pathLst>
                <a:path w="4006885" h="395652">
                  <a:moveTo>
                    <a:pt x="0" y="0"/>
                  </a:moveTo>
                  <a:lnTo>
                    <a:pt x="4006885" y="0"/>
                  </a:lnTo>
                  <a:lnTo>
                    <a:pt x="4006885" y="395652"/>
                  </a:lnTo>
                  <a:lnTo>
                    <a:pt x="0" y="39565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B1319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06885" cy="43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94450" y="2718607"/>
            <a:ext cx="7363246" cy="7103930"/>
            <a:chOff x="0" y="0"/>
            <a:chExt cx="9817661" cy="947190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9817661" cy="9471906"/>
              <a:chOff x="0" y="0"/>
              <a:chExt cx="2963088" cy="285873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963088" cy="2858735"/>
              </a:xfrm>
              <a:custGeom>
                <a:avLst/>
                <a:gdLst/>
                <a:ahLst/>
                <a:cxnLst/>
                <a:rect l="l" t="t" r="r" b="b"/>
                <a:pathLst>
                  <a:path w="2963088" h="2858735">
                    <a:moveTo>
                      <a:pt x="0" y="0"/>
                    </a:moveTo>
                    <a:lnTo>
                      <a:pt x="2963088" y="0"/>
                    </a:lnTo>
                    <a:lnTo>
                      <a:pt x="2963088" y="2858735"/>
                    </a:lnTo>
                    <a:lnTo>
                      <a:pt x="0" y="2858735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963088" cy="2896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438371"/>
              <a:ext cx="9817661" cy="8457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70660" lvl="1" indent="-435330" algn="l">
                <a:lnSpc>
                  <a:spcPts val="5645"/>
                </a:lnSpc>
                <a:buFont typeface="Arial"/>
                <a:buChar char="•"/>
              </a:pP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Грний</a:t>
              </a:r>
              <a:r>
                <a:rPr lang="en-US" sz="4032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настрій</a:t>
              </a:r>
              <a:endParaRPr lang="en-US" sz="4032" dirty="0">
                <a:solidFill>
                  <a:srgbClr val="5B1319"/>
                </a:solidFill>
                <a:latin typeface="PT Serif"/>
                <a:ea typeface="PT Serif"/>
                <a:cs typeface="PT Serif"/>
                <a:sym typeface="PT Serif"/>
              </a:endParaRPr>
            </a:p>
            <a:p>
              <a:pPr marL="870660" lvl="1" indent="-435330" algn="l">
                <a:lnSpc>
                  <a:spcPts val="5645"/>
                </a:lnSpc>
                <a:buFont typeface="Arial"/>
                <a:buChar char="•"/>
              </a:pP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Легко</a:t>
              </a:r>
              <a:r>
                <a:rPr lang="en-US" sz="4032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спілкуватися</a:t>
              </a:r>
              <a:r>
                <a:rPr lang="en-US" sz="4032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з </a:t>
              </a: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друзями</a:t>
              </a:r>
              <a:endParaRPr lang="en-US" sz="4032" dirty="0">
                <a:solidFill>
                  <a:srgbClr val="5B1319"/>
                </a:solidFill>
                <a:latin typeface="PT Serif"/>
                <a:ea typeface="PT Serif"/>
                <a:cs typeface="PT Serif"/>
                <a:sym typeface="PT Serif"/>
              </a:endParaRPr>
            </a:p>
            <a:p>
              <a:pPr marL="870660" lvl="1" indent="-435330" algn="l">
                <a:lnSpc>
                  <a:spcPts val="5645"/>
                </a:lnSpc>
                <a:buFont typeface="Arial"/>
                <a:buChar char="•"/>
              </a:pP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Енергійність</a:t>
              </a:r>
              <a:r>
                <a:rPr lang="en-US" sz="4032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та</a:t>
              </a:r>
              <a:r>
                <a:rPr lang="en-US" sz="4032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бажання</a:t>
              </a:r>
              <a:r>
                <a:rPr lang="en-US" sz="4032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щось</a:t>
              </a:r>
              <a:r>
                <a:rPr lang="en-US" sz="4032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робити</a:t>
              </a:r>
              <a:endParaRPr lang="en-US" sz="4032" dirty="0">
                <a:solidFill>
                  <a:srgbClr val="5B1319"/>
                </a:solidFill>
                <a:latin typeface="PT Serif"/>
                <a:ea typeface="PT Serif"/>
                <a:cs typeface="PT Serif"/>
                <a:sym typeface="PT Serif"/>
              </a:endParaRPr>
            </a:p>
            <a:p>
              <a:pPr marL="870660" lvl="1" indent="-435330" algn="l">
                <a:lnSpc>
                  <a:spcPts val="5645"/>
                </a:lnSpc>
                <a:buFont typeface="Arial"/>
                <a:buChar char="•"/>
              </a:pP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Вміння</a:t>
              </a:r>
              <a:r>
                <a:rPr lang="en-US" sz="4032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спокійно</a:t>
              </a:r>
              <a:r>
                <a:rPr lang="en-US" sz="4032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вирішувати</a:t>
              </a:r>
              <a:r>
                <a:rPr lang="en-US" sz="4032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проблеми</a:t>
              </a:r>
              <a:endParaRPr lang="en-US" sz="4032" dirty="0">
                <a:solidFill>
                  <a:srgbClr val="5B1319"/>
                </a:solidFill>
                <a:latin typeface="PT Serif"/>
                <a:ea typeface="PT Serif"/>
                <a:cs typeface="PT Serif"/>
                <a:sym typeface="PT Serif"/>
              </a:endParaRPr>
            </a:p>
            <a:p>
              <a:pPr marL="870660" lvl="1" indent="-435330" algn="l">
                <a:lnSpc>
                  <a:spcPts val="5645"/>
                </a:lnSpc>
                <a:buFont typeface="Arial"/>
                <a:buChar char="•"/>
              </a:pP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Здатність</a:t>
              </a:r>
              <a:r>
                <a:rPr lang="en-US" sz="4032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контролювати</a:t>
              </a:r>
              <a:r>
                <a:rPr lang="en-US" sz="4032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свої</a:t>
              </a:r>
              <a:r>
                <a:rPr lang="en-US" sz="4032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4032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емоції</a:t>
              </a:r>
              <a:endParaRPr lang="en-US" sz="4032" dirty="0">
                <a:solidFill>
                  <a:srgbClr val="5B1319"/>
                </a:solidFill>
                <a:latin typeface="PT Serif"/>
                <a:ea typeface="PT Serif"/>
                <a:cs typeface="PT Serif"/>
                <a:sym typeface="PT Serif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2301284"/>
            <a:ext cx="8392028" cy="8392028"/>
          </a:xfrm>
          <a:custGeom>
            <a:avLst/>
            <a:gdLst/>
            <a:ahLst/>
            <a:cxnLst/>
            <a:rect l="l" t="t" r="r" b="b"/>
            <a:pathLst>
              <a:path w="8392028" h="8392028">
                <a:moveTo>
                  <a:pt x="0" y="0"/>
                </a:moveTo>
                <a:lnTo>
                  <a:pt x="8392028" y="0"/>
                </a:lnTo>
                <a:lnTo>
                  <a:pt x="8392028" y="8392028"/>
                </a:lnTo>
                <a:lnTo>
                  <a:pt x="0" y="8392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13721" y="984733"/>
            <a:ext cx="13581956" cy="91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2"/>
              </a:lnSpc>
            </a:pPr>
            <a:r>
              <a:rPr lang="en-US" sz="5394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Ознаки гарного ментального здоров'я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84014" y="799041"/>
            <a:ext cx="15213642" cy="1502243"/>
            <a:chOff x="0" y="0"/>
            <a:chExt cx="4006885" cy="39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6885" cy="395652"/>
            </a:xfrm>
            <a:custGeom>
              <a:avLst/>
              <a:gdLst/>
              <a:ahLst/>
              <a:cxnLst/>
              <a:rect l="l" t="t" r="r" b="b"/>
              <a:pathLst>
                <a:path w="4006885" h="395652">
                  <a:moveTo>
                    <a:pt x="0" y="0"/>
                  </a:moveTo>
                  <a:lnTo>
                    <a:pt x="4006885" y="0"/>
                  </a:lnTo>
                  <a:lnTo>
                    <a:pt x="4006885" y="395652"/>
                  </a:lnTo>
                  <a:lnTo>
                    <a:pt x="0" y="39565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B1319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06885" cy="43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884014" y="2308183"/>
            <a:ext cx="9745671" cy="9745671"/>
          </a:xfrm>
          <a:custGeom>
            <a:avLst/>
            <a:gdLst/>
            <a:ahLst/>
            <a:cxnLst/>
            <a:rect l="l" t="t" r="r" b="b"/>
            <a:pathLst>
              <a:path w="9745671" h="9745671">
                <a:moveTo>
                  <a:pt x="0" y="0"/>
                </a:moveTo>
                <a:lnTo>
                  <a:pt x="9745670" y="0"/>
                </a:lnTo>
                <a:lnTo>
                  <a:pt x="9745670" y="9745671"/>
                </a:lnTo>
                <a:lnTo>
                  <a:pt x="0" y="9745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2E18AD1-29C6-914E-B59A-91EBBD87D8D9}"/>
              </a:ext>
            </a:extLst>
          </p:cNvPr>
          <p:cNvGrpSpPr/>
          <p:nvPr/>
        </p:nvGrpSpPr>
        <p:grpSpPr>
          <a:xfrm>
            <a:off x="5988288" y="2308183"/>
            <a:ext cx="8968242" cy="3680303"/>
            <a:chOff x="5988288" y="2308183"/>
            <a:chExt cx="8968242" cy="3680303"/>
          </a:xfrm>
        </p:grpSpPr>
        <p:sp>
          <p:nvSpPr>
            <p:cNvPr id="6" name="Freeform 6"/>
            <p:cNvSpPr/>
            <p:nvPr/>
          </p:nvSpPr>
          <p:spPr>
            <a:xfrm>
              <a:off x="5988288" y="2308183"/>
              <a:ext cx="8968242" cy="3680303"/>
            </a:xfrm>
            <a:custGeom>
              <a:avLst/>
              <a:gdLst/>
              <a:ahLst/>
              <a:cxnLst/>
              <a:rect l="l" t="t" r="r" b="b"/>
              <a:pathLst>
                <a:path w="8968242" h="3680303">
                  <a:moveTo>
                    <a:pt x="0" y="0"/>
                  </a:moveTo>
                  <a:lnTo>
                    <a:pt x="8968243" y="0"/>
                  </a:lnTo>
                  <a:lnTo>
                    <a:pt x="8968243" y="3680303"/>
                  </a:lnTo>
                  <a:lnTo>
                    <a:pt x="0" y="3680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914" b="-3914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6722807" y="2564347"/>
              <a:ext cx="7714437" cy="2757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84"/>
                </a:lnSpc>
              </a:pP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Я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почуваюся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добре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,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коли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посміхаюся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!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Тепер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твоя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черга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.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Продовжи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фразу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"Я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почуваюся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добре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, </a:t>
              </a:r>
              <a:r>
                <a:rPr lang="en-US" sz="3917" dirty="0" err="1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коли</a:t>
              </a:r>
              <a:r>
                <a:rPr lang="en-US" sz="3917" dirty="0">
                  <a:solidFill>
                    <a:srgbClr val="5B1319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 .."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13721" y="984733"/>
            <a:ext cx="13581956" cy="91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2"/>
              </a:lnSpc>
            </a:pPr>
            <a:r>
              <a:rPr lang="en-US" sz="5394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Вправа "Продовжи фразу"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84014" y="799041"/>
            <a:ext cx="15213642" cy="1502243"/>
            <a:chOff x="0" y="0"/>
            <a:chExt cx="4006885" cy="39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6885" cy="395652"/>
            </a:xfrm>
            <a:custGeom>
              <a:avLst/>
              <a:gdLst/>
              <a:ahLst/>
              <a:cxnLst/>
              <a:rect l="l" t="t" r="r" b="b"/>
              <a:pathLst>
                <a:path w="4006885" h="395652">
                  <a:moveTo>
                    <a:pt x="0" y="0"/>
                  </a:moveTo>
                  <a:lnTo>
                    <a:pt x="4006885" y="0"/>
                  </a:lnTo>
                  <a:lnTo>
                    <a:pt x="4006885" y="395652"/>
                  </a:lnTo>
                  <a:lnTo>
                    <a:pt x="0" y="39565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B1319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06885" cy="43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2648709"/>
            <a:ext cx="9270585" cy="7131907"/>
            <a:chOff x="0" y="0"/>
            <a:chExt cx="12360780" cy="950920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2360780" cy="9509209"/>
              <a:chOff x="0" y="0"/>
              <a:chExt cx="3418879" cy="26301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418879" cy="2630161"/>
              </a:xfrm>
              <a:custGeom>
                <a:avLst/>
                <a:gdLst/>
                <a:ahLst/>
                <a:cxnLst/>
                <a:rect l="l" t="t" r="r" b="b"/>
                <a:pathLst>
                  <a:path w="3418879" h="2630161">
                    <a:moveTo>
                      <a:pt x="0" y="0"/>
                    </a:moveTo>
                    <a:lnTo>
                      <a:pt x="3418879" y="0"/>
                    </a:lnTo>
                    <a:lnTo>
                      <a:pt x="3418879" y="2630161"/>
                    </a:lnTo>
                    <a:lnTo>
                      <a:pt x="0" y="2630161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5B1319"/>
                </a:solidFill>
                <a:prstDash val="lgDash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418879" cy="2668261"/>
              </a:xfrm>
              <a:prstGeom prst="rect">
                <a:avLst/>
              </a:prstGeom>
            </p:spPr>
            <p:txBody>
              <a:bodyPr lIns="33248" tIns="33248" rIns="33248" bIns="3324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689751" y="346524"/>
              <a:ext cx="10981279" cy="8990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12478" lvl="1" indent="-356239" algn="l">
                <a:lnSpc>
                  <a:spcPts val="4620"/>
                </a:lnSpc>
                <a:buFont typeface="Arial"/>
                <a:buChar char="•"/>
              </a:pPr>
              <a:r>
                <a:rPr lang="en-US" sz="3300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Сон</a:t>
              </a:r>
              <a:r>
                <a:rPr lang="en-US" sz="3300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достатній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відпочинок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робить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нас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більш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спокійними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  <a:p>
              <a:pPr marL="712478" lvl="1" indent="-356239" algn="l">
                <a:lnSpc>
                  <a:spcPts val="4620"/>
                </a:lnSpc>
                <a:buFont typeface="Arial"/>
                <a:buChar char="•"/>
              </a:pPr>
              <a:r>
                <a:rPr lang="en-US" sz="3300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Харчування</a:t>
              </a:r>
              <a:r>
                <a:rPr lang="en-US" sz="3300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здорова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їжа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дає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енергію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для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мозку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  <a:p>
              <a:pPr marL="712478" lvl="1" indent="-356239" algn="l">
                <a:lnSpc>
                  <a:spcPts val="4620"/>
                </a:lnSpc>
                <a:buFont typeface="Arial"/>
                <a:buChar char="•"/>
              </a:pPr>
              <a:r>
                <a:rPr lang="en-US" sz="3300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Фізична</a:t>
              </a:r>
              <a:r>
                <a:rPr lang="en-US" sz="3300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активність</a:t>
              </a:r>
              <a:r>
                <a:rPr lang="en-US" sz="3300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рух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покращує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настрій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  <a:p>
              <a:pPr marL="712478" lvl="1" indent="-356239" algn="l">
                <a:lnSpc>
                  <a:spcPts val="4620"/>
                </a:lnSpc>
                <a:buFont typeface="Arial"/>
                <a:buChar char="•"/>
              </a:pPr>
              <a:r>
                <a:rPr lang="en-US" sz="3300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Стосунки</a:t>
              </a:r>
              <a:r>
                <a:rPr lang="en-US" sz="3300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з </a:t>
              </a:r>
              <a:r>
                <a:rPr lang="en-US" sz="3300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друзями</a:t>
              </a:r>
              <a:r>
                <a:rPr lang="en-US" sz="3300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та</a:t>
              </a:r>
              <a:r>
                <a:rPr lang="en-US" sz="3300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родиною</a:t>
              </a:r>
              <a:r>
                <a:rPr lang="en-US" sz="3300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підтримка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близьких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робить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нас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щасливішими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  <a:p>
              <a:pPr marL="712478" lvl="1" indent="-356239" algn="l">
                <a:lnSpc>
                  <a:spcPts val="4620"/>
                </a:lnSpc>
                <a:buFont typeface="Arial"/>
                <a:buChar char="•"/>
              </a:pPr>
              <a:r>
                <a:rPr lang="en-US" sz="3300" b="1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Стрес</a:t>
              </a:r>
              <a:r>
                <a:rPr lang="en-US" sz="3300" b="1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: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занадто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багато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стресу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може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погіршити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 </a:t>
              </a:r>
              <a:r>
                <a:rPr lang="en-US" sz="3300" dirty="0" err="1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настрій</a:t>
              </a:r>
              <a:r>
                <a:rPr lang="en-US" sz="3300" dirty="0">
                  <a:solidFill>
                    <a:srgbClr val="5B1319"/>
                  </a:solidFill>
                  <a:latin typeface="PT Serif"/>
                  <a:ea typeface="PT Serif"/>
                  <a:cs typeface="PT Serif"/>
                  <a:sym typeface="PT Serif"/>
                </a:rPr>
                <a:t>.</a:t>
              </a:r>
            </a:p>
            <a:p>
              <a:pPr algn="l">
                <a:lnSpc>
                  <a:spcPts val="1483"/>
                </a:lnSpc>
              </a:pPr>
              <a:endParaRPr lang="en-US" sz="3300" dirty="0">
                <a:solidFill>
                  <a:srgbClr val="5B1319"/>
                </a:solidFill>
                <a:latin typeface="PT Serif"/>
                <a:ea typeface="PT Serif"/>
                <a:cs typeface="PT Serif"/>
                <a:sym typeface="PT Serif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0698317" y="313284"/>
            <a:ext cx="8801804" cy="9973716"/>
          </a:xfrm>
          <a:custGeom>
            <a:avLst/>
            <a:gdLst/>
            <a:ahLst/>
            <a:cxnLst/>
            <a:rect l="l" t="t" r="r" b="b"/>
            <a:pathLst>
              <a:path w="8801804" h="9973716">
                <a:moveTo>
                  <a:pt x="0" y="0"/>
                </a:moveTo>
                <a:lnTo>
                  <a:pt x="8801804" y="0"/>
                </a:lnTo>
                <a:lnTo>
                  <a:pt x="8801804" y="9973716"/>
                </a:lnTo>
                <a:lnTo>
                  <a:pt x="0" y="9973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30525" y="1004547"/>
            <a:ext cx="13581956" cy="129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3"/>
              </a:lnSpc>
            </a:pPr>
            <a:r>
              <a:rPr lang="en-US" sz="5394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Що впливає на наше ментальне здоров'я?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84014" y="799041"/>
            <a:ext cx="15213642" cy="1502243"/>
            <a:chOff x="0" y="0"/>
            <a:chExt cx="4006885" cy="39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6885" cy="395652"/>
            </a:xfrm>
            <a:custGeom>
              <a:avLst/>
              <a:gdLst/>
              <a:ahLst/>
              <a:cxnLst/>
              <a:rect l="l" t="t" r="r" b="b"/>
              <a:pathLst>
                <a:path w="4006885" h="395652">
                  <a:moveTo>
                    <a:pt x="0" y="0"/>
                  </a:moveTo>
                  <a:lnTo>
                    <a:pt x="4006885" y="0"/>
                  </a:lnTo>
                  <a:lnTo>
                    <a:pt x="4006885" y="395652"/>
                  </a:lnTo>
                  <a:lnTo>
                    <a:pt x="0" y="395652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5B1319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06885" cy="433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0525" y="2758578"/>
            <a:ext cx="2995135" cy="299513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30525" y="6263165"/>
            <a:ext cx="2995135" cy="299513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334579" y="2784657"/>
            <a:ext cx="2995135" cy="299513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137291" y="6263165"/>
            <a:ext cx="2995135" cy="299513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844057" y="6263165"/>
            <a:ext cx="2995135" cy="299513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334492" y="6263165"/>
            <a:ext cx="2995135" cy="299513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828517" y="6157435"/>
            <a:ext cx="2995135" cy="2995135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828517" y="2758578"/>
            <a:ext cx="2995135" cy="2995135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697105" y="2784657"/>
            <a:ext cx="2995135" cy="299513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370375" y="2758578"/>
            <a:ext cx="2995135" cy="2995135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B1319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4334579" y="6873378"/>
            <a:ext cx="2668735" cy="1774709"/>
          </a:xfrm>
          <a:custGeom>
            <a:avLst/>
            <a:gdLst/>
            <a:ahLst/>
            <a:cxnLst/>
            <a:rect l="l" t="t" r="r" b="b"/>
            <a:pathLst>
              <a:path w="2668735" h="1774709">
                <a:moveTo>
                  <a:pt x="0" y="0"/>
                </a:moveTo>
                <a:lnTo>
                  <a:pt x="2668735" y="0"/>
                </a:lnTo>
                <a:lnTo>
                  <a:pt x="2668735" y="1774709"/>
                </a:lnTo>
                <a:lnTo>
                  <a:pt x="0" y="1774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8330369" y="6425513"/>
            <a:ext cx="2022511" cy="2458979"/>
          </a:xfrm>
          <a:custGeom>
            <a:avLst/>
            <a:gdLst/>
            <a:ahLst/>
            <a:cxnLst/>
            <a:rect l="l" t="t" r="r" b="b"/>
            <a:pathLst>
              <a:path w="2022511" h="2458979">
                <a:moveTo>
                  <a:pt x="0" y="0"/>
                </a:moveTo>
                <a:lnTo>
                  <a:pt x="2022511" y="0"/>
                </a:lnTo>
                <a:lnTo>
                  <a:pt x="2022511" y="2458980"/>
                </a:lnTo>
                <a:lnTo>
                  <a:pt x="0" y="2458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7697105" y="3512593"/>
            <a:ext cx="2655775" cy="1832485"/>
          </a:xfrm>
          <a:custGeom>
            <a:avLst/>
            <a:gdLst/>
            <a:ahLst/>
            <a:cxnLst/>
            <a:rect l="l" t="t" r="r" b="b"/>
            <a:pathLst>
              <a:path w="2655775" h="1832485">
                <a:moveTo>
                  <a:pt x="0" y="0"/>
                </a:moveTo>
                <a:lnTo>
                  <a:pt x="2655775" y="0"/>
                </a:lnTo>
                <a:lnTo>
                  <a:pt x="2655775" y="1832485"/>
                </a:lnTo>
                <a:lnTo>
                  <a:pt x="0" y="18324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1553567" y="6873378"/>
            <a:ext cx="2241415" cy="1924815"/>
          </a:xfrm>
          <a:custGeom>
            <a:avLst/>
            <a:gdLst/>
            <a:ahLst/>
            <a:cxnLst/>
            <a:rect l="l" t="t" r="r" b="b"/>
            <a:pathLst>
              <a:path w="2241415" h="1924815">
                <a:moveTo>
                  <a:pt x="0" y="0"/>
                </a:moveTo>
                <a:lnTo>
                  <a:pt x="2241415" y="0"/>
                </a:lnTo>
                <a:lnTo>
                  <a:pt x="2241415" y="1924815"/>
                </a:lnTo>
                <a:lnTo>
                  <a:pt x="0" y="1924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856393" y="6873378"/>
            <a:ext cx="2218807" cy="1924815"/>
          </a:xfrm>
          <a:custGeom>
            <a:avLst/>
            <a:gdLst/>
            <a:ahLst/>
            <a:cxnLst/>
            <a:rect l="l" t="t" r="r" b="b"/>
            <a:pathLst>
              <a:path w="2218807" h="1924815">
                <a:moveTo>
                  <a:pt x="0" y="0"/>
                </a:moveTo>
                <a:lnTo>
                  <a:pt x="2218807" y="0"/>
                </a:lnTo>
                <a:lnTo>
                  <a:pt x="2218807" y="1924815"/>
                </a:lnTo>
                <a:lnTo>
                  <a:pt x="0" y="1924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1665934" y="3040228"/>
            <a:ext cx="2404016" cy="2304850"/>
          </a:xfrm>
          <a:custGeom>
            <a:avLst/>
            <a:gdLst/>
            <a:ahLst/>
            <a:cxnLst/>
            <a:rect l="l" t="t" r="r" b="b"/>
            <a:pathLst>
              <a:path w="2404016" h="2304850">
                <a:moveTo>
                  <a:pt x="0" y="0"/>
                </a:moveTo>
                <a:lnTo>
                  <a:pt x="2404016" y="0"/>
                </a:lnTo>
                <a:lnTo>
                  <a:pt x="2404016" y="2304850"/>
                </a:lnTo>
                <a:lnTo>
                  <a:pt x="0" y="23048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828517" y="3007926"/>
            <a:ext cx="2327930" cy="2496440"/>
          </a:xfrm>
          <a:custGeom>
            <a:avLst/>
            <a:gdLst/>
            <a:ahLst/>
            <a:cxnLst/>
            <a:rect l="l" t="t" r="r" b="b"/>
            <a:pathLst>
              <a:path w="2327930" h="2496440">
                <a:moveTo>
                  <a:pt x="0" y="0"/>
                </a:moveTo>
                <a:lnTo>
                  <a:pt x="2327930" y="0"/>
                </a:lnTo>
                <a:lnTo>
                  <a:pt x="2327930" y="2496440"/>
                </a:lnTo>
                <a:lnTo>
                  <a:pt x="0" y="24964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5383272" y="6641068"/>
            <a:ext cx="1773175" cy="2617232"/>
          </a:xfrm>
          <a:custGeom>
            <a:avLst/>
            <a:gdLst/>
            <a:ahLst/>
            <a:cxnLst/>
            <a:rect l="l" t="t" r="r" b="b"/>
            <a:pathLst>
              <a:path w="1773175" h="2617232">
                <a:moveTo>
                  <a:pt x="0" y="0"/>
                </a:moveTo>
                <a:lnTo>
                  <a:pt x="1773175" y="0"/>
                </a:lnTo>
                <a:lnTo>
                  <a:pt x="1773175" y="2617232"/>
                </a:lnTo>
                <a:lnTo>
                  <a:pt x="0" y="26172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4911379" y="2923424"/>
            <a:ext cx="1841535" cy="2538457"/>
          </a:xfrm>
          <a:custGeom>
            <a:avLst/>
            <a:gdLst/>
            <a:ahLst/>
            <a:cxnLst/>
            <a:rect l="l" t="t" r="r" b="b"/>
            <a:pathLst>
              <a:path w="1841535" h="2538457">
                <a:moveTo>
                  <a:pt x="0" y="0"/>
                </a:moveTo>
                <a:lnTo>
                  <a:pt x="1841536" y="0"/>
                </a:lnTo>
                <a:lnTo>
                  <a:pt x="1841536" y="2538457"/>
                </a:lnTo>
                <a:lnTo>
                  <a:pt x="0" y="25384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066344" y="3333708"/>
            <a:ext cx="2008856" cy="2011370"/>
          </a:xfrm>
          <a:custGeom>
            <a:avLst/>
            <a:gdLst/>
            <a:ahLst/>
            <a:cxnLst/>
            <a:rect l="l" t="t" r="r" b="b"/>
            <a:pathLst>
              <a:path w="2008856" h="2011370">
                <a:moveTo>
                  <a:pt x="0" y="0"/>
                </a:moveTo>
                <a:lnTo>
                  <a:pt x="2008856" y="0"/>
                </a:lnTo>
                <a:lnTo>
                  <a:pt x="2008856" y="2011370"/>
                </a:lnTo>
                <a:lnTo>
                  <a:pt x="0" y="201137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2237103" y="4443898"/>
            <a:ext cx="1676194" cy="1802360"/>
          </a:xfrm>
          <a:custGeom>
            <a:avLst/>
            <a:gdLst/>
            <a:ahLst/>
            <a:cxnLst/>
            <a:rect l="l" t="t" r="r" b="b"/>
            <a:pathLst>
              <a:path w="1676194" h="1802360">
                <a:moveTo>
                  <a:pt x="0" y="0"/>
                </a:moveTo>
                <a:lnTo>
                  <a:pt x="1676194" y="0"/>
                </a:lnTo>
                <a:lnTo>
                  <a:pt x="1676194" y="1802360"/>
                </a:lnTo>
                <a:lnTo>
                  <a:pt x="0" y="18023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 dirty="0"/>
          </a:p>
        </p:txBody>
      </p:sp>
      <p:sp>
        <p:nvSpPr>
          <p:cNvPr id="47" name="TextBox 47"/>
          <p:cNvSpPr txBox="1"/>
          <p:nvPr/>
        </p:nvSpPr>
        <p:spPr>
          <a:xfrm>
            <a:off x="430525" y="1004547"/>
            <a:ext cx="13581956" cy="129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3"/>
              </a:lnSpc>
            </a:pPr>
            <a:r>
              <a:rPr lang="en-US" sz="5394" b="1">
                <a:solidFill>
                  <a:srgbClr val="5B1319"/>
                </a:solidFill>
                <a:latin typeface="PT Serif Bold"/>
                <a:ea typeface="PT Serif Bold"/>
                <a:cs typeface="PT Serif Bold"/>
                <a:sym typeface="PT Serif Bold"/>
              </a:rPr>
              <a:t>Гра "Корисне - шкідливе" для ментального здоров'я </a:t>
            </a:r>
          </a:p>
        </p:txBody>
      </p:sp>
      <p:sp>
        <p:nvSpPr>
          <p:cNvPr id="48" name="Freeform 48"/>
          <p:cNvSpPr/>
          <p:nvPr/>
        </p:nvSpPr>
        <p:spPr>
          <a:xfrm>
            <a:off x="2237103" y="7897013"/>
            <a:ext cx="1676194" cy="1802360"/>
          </a:xfrm>
          <a:custGeom>
            <a:avLst/>
            <a:gdLst/>
            <a:ahLst/>
            <a:cxnLst/>
            <a:rect l="l" t="t" r="r" b="b"/>
            <a:pathLst>
              <a:path w="1676194" h="1802360">
                <a:moveTo>
                  <a:pt x="0" y="0"/>
                </a:moveTo>
                <a:lnTo>
                  <a:pt x="1676194" y="0"/>
                </a:lnTo>
                <a:lnTo>
                  <a:pt x="1676194" y="1802360"/>
                </a:lnTo>
                <a:lnTo>
                  <a:pt x="0" y="18023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5672563" y="7983313"/>
            <a:ext cx="1676194" cy="1802360"/>
          </a:xfrm>
          <a:custGeom>
            <a:avLst/>
            <a:gdLst/>
            <a:ahLst/>
            <a:cxnLst/>
            <a:rect l="l" t="t" r="r" b="b"/>
            <a:pathLst>
              <a:path w="1676194" h="1802360">
                <a:moveTo>
                  <a:pt x="0" y="0"/>
                </a:moveTo>
                <a:lnTo>
                  <a:pt x="1676194" y="0"/>
                </a:lnTo>
                <a:lnTo>
                  <a:pt x="1676194" y="1802360"/>
                </a:lnTo>
                <a:lnTo>
                  <a:pt x="0" y="18023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9144000" y="4428836"/>
            <a:ext cx="1676194" cy="1802360"/>
          </a:xfrm>
          <a:custGeom>
            <a:avLst/>
            <a:gdLst/>
            <a:ahLst/>
            <a:cxnLst/>
            <a:rect l="l" t="t" r="r" b="b"/>
            <a:pathLst>
              <a:path w="1676194" h="1802360">
                <a:moveTo>
                  <a:pt x="0" y="0"/>
                </a:moveTo>
                <a:lnTo>
                  <a:pt x="1676194" y="0"/>
                </a:lnTo>
                <a:lnTo>
                  <a:pt x="1676194" y="1802359"/>
                </a:lnTo>
                <a:lnTo>
                  <a:pt x="0" y="180235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2689316" y="4460805"/>
            <a:ext cx="1676194" cy="1802360"/>
          </a:xfrm>
          <a:custGeom>
            <a:avLst/>
            <a:gdLst/>
            <a:ahLst/>
            <a:cxnLst/>
            <a:rect l="l" t="t" r="r" b="b"/>
            <a:pathLst>
              <a:path w="1676194" h="1802360">
                <a:moveTo>
                  <a:pt x="0" y="0"/>
                </a:moveTo>
                <a:lnTo>
                  <a:pt x="1676194" y="0"/>
                </a:lnTo>
                <a:lnTo>
                  <a:pt x="1676194" y="1802360"/>
                </a:lnTo>
                <a:lnTo>
                  <a:pt x="0" y="18023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 rot="-10587122">
            <a:off x="12285491" y="7996702"/>
            <a:ext cx="1676194" cy="1802360"/>
          </a:xfrm>
          <a:custGeom>
            <a:avLst/>
            <a:gdLst/>
            <a:ahLst/>
            <a:cxnLst/>
            <a:rect l="l" t="t" r="r" b="b"/>
            <a:pathLst>
              <a:path w="1676194" h="1802360">
                <a:moveTo>
                  <a:pt x="0" y="0"/>
                </a:moveTo>
                <a:lnTo>
                  <a:pt x="1676195" y="0"/>
                </a:lnTo>
                <a:lnTo>
                  <a:pt x="1676195" y="1802359"/>
                </a:lnTo>
                <a:lnTo>
                  <a:pt x="0" y="180235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 rot="-10587122">
            <a:off x="16324022" y="7810870"/>
            <a:ext cx="1676194" cy="1802360"/>
          </a:xfrm>
          <a:custGeom>
            <a:avLst/>
            <a:gdLst/>
            <a:ahLst/>
            <a:cxnLst/>
            <a:rect l="l" t="t" r="r" b="b"/>
            <a:pathLst>
              <a:path w="1676194" h="1802360">
                <a:moveTo>
                  <a:pt x="0" y="0"/>
                </a:moveTo>
                <a:lnTo>
                  <a:pt x="1676194" y="0"/>
                </a:lnTo>
                <a:lnTo>
                  <a:pt x="1676194" y="1802359"/>
                </a:lnTo>
                <a:lnTo>
                  <a:pt x="0" y="180235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 rot="-10587122">
            <a:off x="16093295" y="4393761"/>
            <a:ext cx="1676194" cy="1802360"/>
          </a:xfrm>
          <a:custGeom>
            <a:avLst/>
            <a:gdLst/>
            <a:ahLst/>
            <a:cxnLst/>
            <a:rect l="l" t="t" r="r" b="b"/>
            <a:pathLst>
              <a:path w="1676194" h="1802360">
                <a:moveTo>
                  <a:pt x="0" y="0"/>
                </a:moveTo>
                <a:lnTo>
                  <a:pt x="1676195" y="0"/>
                </a:lnTo>
                <a:lnTo>
                  <a:pt x="1676195" y="1802359"/>
                </a:lnTo>
                <a:lnTo>
                  <a:pt x="0" y="180235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 rot="-10587122">
            <a:off x="9198162" y="8033450"/>
            <a:ext cx="1676194" cy="1802360"/>
          </a:xfrm>
          <a:custGeom>
            <a:avLst/>
            <a:gdLst/>
            <a:ahLst/>
            <a:cxnLst/>
            <a:rect l="l" t="t" r="r" b="b"/>
            <a:pathLst>
              <a:path w="1676194" h="1802360">
                <a:moveTo>
                  <a:pt x="0" y="0"/>
                </a:moveTo>
                <a:lnTo>
                  <a:pt x="1676195" y="0"/>
                </a:lnTo>
                <a:lnTo>
                  <a:pt x="1676195" y="1802360"/>
                </a:lnTo>
                <a:lnTo>
                  <a:pt x="0" y="180236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 rot="-10587122">
            <a:off x="5672563" y="4603186"/>
            <a:ext cx="1676194" cy="1802360"/>
          </a:xfrm>
          <a:custGeom>
            <a:avLst/>
            <a:gdLst/>
            <a:ahLst/>
            <a:cxnLst/>
            <a:rect l="l" t="t" r="r" b="b"/>
            <a:pathLst>
              <a:path w="1676194" h="1802360">
                <a:moveTo>
                  <a:pt x="0" y="0"/>
                </a:moveTo>
                <a:lnTo>
                  <a:pt x="1676194" y="0"/>
                </a:lnTo>
                <a:lnTo>
                  <a:pt x="1676194" y="1802359"/>
                </a:lnTo>
                <a:lnTo>
                  <a:pt x="0" y="180235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704</Words>
  <Application>Microsoft Office PowerPoint</Application>
  <PresentationFormat>Произвольный</PresentationFormat>
  <Paragraphs>74</Paragraphs>
  <Slides>19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PT Serif Bold</vt:lpstr>
      <vt:lpstr>PT Serif</vt:lpstr>
      <vt:lpstr>Arial</vt:lpstr>
      <vt:lpstr>Calibri</vt:lpstr>
      <vt:lpstr>Shantell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 як?</dc:title>
  <cp:lastModifiedBy>Андрій Владислава</cp:lastModifiedBy>
  <cp:revision>5</cp:revision>
  <dcterms:created xsi:type="dcterms:W3CDTF">2006-08-16T00:00:00Z</dcterms:created>
  <dcterms:modified xsi:type="dcterms:W3CDTF">2024-09-25T20:59:46Z</dcterms:modified>
  <dc:identifier>DAGRwRdB8uk</dc:identifier>
</cp:coreProperties>
</file>