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F0961C-E46C-45E5-B525-2F3AD6047118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0D4C19-2177-4F45-880E-156AFC4B3E0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err="1" smtClean="0">
                <a:solidFill>
                  <a:srgbClr val="FFC000"/>
                </a:solidFill>
              </a:rPr>
              <a:t>Брейн</a:t>
            </a:r>
            <a:r>
              <a:rPr lang="uk-UA" sz="4400" dirty="0" smtClean="0">
                <a:solidFill>
                  <a:srgbClr val="FFC000"/>
                </a:solidFill>
              </a:rPr>
              <a:t> – ринг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</a:rPr>
              <a:t/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</a:rPr>
              <a:t>«Підвищення екологічної компетентності педагогів»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032448" cy="780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Крилаті вислови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Відділяти</a:t>
            </a:r>
            <a:r>
              <a:rPr lang="ru-RU" b="1" dirty="0"/>
              <a:t> </a:t>
            </a:r>
            <a:r>
              <a:rPr lang="ru-RU" b="1" dirty="0" err="1"/>
              <a:t>кукіль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пшениці</a:t>
            </a:r>
            <a:r>
              <a:rPr lang="ru-RU" b="1" dirty="0"/>
              <a:t>» —</a:t>
            </a:r>
            <a:r>
              <a:rPr lang="ru-RU" i="1" dirty="0"/>
              <a:t> </a:t>
            </a:r>
            <a:r>
              <a:rPr lang="ru-RU" i="1" dirty="0" err="1"/>
              <a:t>відокрем­лювати</a:t>
            </a:r>
            <a:r>
              <a:rPr lang="ru-RU" i="1" dirty="0"/>
              <a:t> </a:t>
            </a:r>
            <a:r>
              <a:rPr lang="ru-RU" i="1" dirty="0" err="1"/>
              <a:t>шкідливе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корисного</a:t>
            </a:r>
            <a:r>
              <a:rPr lang="ru-RU" i="1" dirty="0"/>
              <a:t>, </a:t>
            </a:r>
            <a:r>
              <a:rPr lang="ru-RU" i="1" dirty="0" err="1"/>
              <a:t>погане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хоро­шого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Євангельський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з </a:t>
            </a:r>
            <a:r>
              <a:rPr lang="ru-RU" dirty="0" err="1"/>
              <a:t>притчі</a:t>
            </a:r>
            <a:r>
              <a:rPr lang="ru-RU" dirty="0"/>
              <a:t> про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посіяла</a:t>
            </a:r>
            <a:r>
              <a:rPr lang="ru-RU" dirty="0"/>
              <a:t> </a:t>
            </a:r>
            <a:r>
              <a:rPr lang="ru-RU" dirty="0" err="1"/>
              <a:t>пшеницю</a:t>
            </a:r>
            <a:r>
              <a:rPr lang="ru-RU" dirty="0"/>
              <a:t>.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ворог і </a:t>
            </a:r>
            <a:r>
              <a:rPr lang="ru-RU" dirty="0" err="1"/>
              <a:t>по­сіяв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пшеницею </a:t>
            </a:r>
            <a:r>
              <a:rPr lang="ru-RU" dirty="0" err="1"/>
              <a:t>кукіль</a:t>
            </a:r>
            <a:r>
              <a:rPr lang="ru-RU" dirty="0"/>
              <a:t> (</a:t>
            </a:r>
            <a:r>
              <a:rPr lang="ru-RU" dirty="0" err="1"/>
              <a:t>старослов'янською</a:t>
            </a:r>
            <a:r>
              <a:rPr lang="ru-RU" dirty="0"/>
              <a:t> — </a:t>
            </a:r>
            <a:r>
              <a:rPr lang="ru-RU" dirty="0" err="1"/>
              <a:t>плевельі</a:t>
            </a:r>
            <a:r>
              <a:rPr lang="ru-RU" dirty="0"/>
              <a:t>). </a:t>
            </a:r>
            <a:r>
              <a:rPr lang="ru-RU" dirty="0" err="1"/>
              <a:t>Раби</a:t>
            </a:r>
            <a:r>
              <a:rPr lang="ru-RU" dirty="0"/>
              <a:t> </a:t>
            </a:r>
            <a:r>
              <a:rPr lang="ru-RU" dirty="0" err="1"/>
              <a:t>запропонували</a:t>
            </a:r>
            <a:r>
              <a:rPr lang="ru-RU" dirty="0"/>
              <a:t> </a:t>
            </a:r>
            <a:r>
              <a:rPr lang="ru-RU" dirty="0" err="1"/>
              <a:t>господареві</a:t>
            </a:r>
            <a:r>
              <a:rPr lang="ru-RU" dirty="0"/>
              <a:t> </a:t>
            </a:r>
            <a:r>
              <a:rPr lang="ru-RU" dirty="0" err="1"/>
              <a:t>вибра­ти</a:t>
            </a:r>
            <a:r>
              <a:rPr lang="ru-RU" dirty="0"/>
              <a:t> </a:t>
            </a:r>
            <a:r>
              <a:rPr lang="ru-RU" dirty="0" err="1"/>
              <a:t>кукіль</a:t>
            </a:r>
            <a:r>
              <a:rPr lang="ru-RU" dirty="0"/>
              <a:t>, та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боячись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вони не </a:t>
            </a:r>
            <a:r>
              <a:rPr lang="ru-RU" dirty="0" err="1"/>
              <a:t>зіпсували</a:t>
            </a:r>
            <a:r>
              <a:rPr lang="ru-RU" dirty="0"/>
              <a:t> </a:t>
            </a:r>
            <a:r>
              <a:rPr lang="ru-RU" dirty="0" err="1"/>
              <a:t>посівів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сказав: «</a:t>
            </a:r>
            <a:r>
              <a:rPr lang="ru-RU" dirty="0" err="1"/>
              <a:t>Залиште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те і те до жнив, а </a:t>
            </a:r>
            <a:r>
              <a:rPr lang="ru-RU" dirty="0" err="1"/>
              <a:t>під</a:t>
            </a:r>
            <a:r>
              <a:rPr lang="ru-RU" dirty="0"/>
              <a:t> час жнив я скажу </a:t>
            </a:r>
            <a:r>
              <a:rPr lang="ru-RU" dirty="0" err="1"/>
              <a:t>женцям</a:t>
            </a:r>
            <a:r>
              <a:rPr lang="ru-RU" dirty="0"/>
              <a:t>: </a:t>
            </a:r>
            <a:r>
              <a:rPr lang="ru-RU" dirty="0" err="1"/>
              <a:t>зберіть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кукіль</a:t>
            </a:r>
            <a:r>
              <a:rPr lang="ru-RU" dirty="0"/>
              <a:t> і </a:t>
            </a:r>
            <a:r>
              <a:rPr lang="ru-RU" dirty="0" err="1"/>
              <a:t>зв'яжіть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в'язки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спалити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 </a:t>
            </a:r>
            <a:r>
              <a:rPr lang="ru-RU" dirty="0" err="1"/>
              <a:t>пшеницю</a:t>
            </a:r>
            <a:r>
              <a:rPr lang="ru-RU" dirty="0"/>
              <a:t> </a:t>
            </a:r>
            <a:r>
              <a:rPr lang="ru-RU" dirty="0" err="1"/>
              <a:t>зберіть</a:t>
            </a:r>
            <a:r>
              <a:rPr lang="ru-RU" dirty="0"/>
              <a:t> у </a:t>
            </a:r>
            <a:r>
              <a:rPr lang="ru-RU" dirty="0" err="1"/>
              <a:t>житницю</a:t>
            </a:r>
            <a:r>
              <a:rPr lang="ru-RU" dirty="0"/>
              <a:t> мою» (</a:t>
            </a:r>
            <a:r>
              <a:rPr lang="ru-RU" dirty="0" err="1"/>
              <a:t>Матф</a:t>
            </a:r>
            <a:r>
              <a:rPr lang="ru-RU" dirty="0"/>
              <a:t>., 13, 24-30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r>
              <a:rPr lang="uk-UA" b="1" dirty="0"/>
              <a:t>«</a:t>
            </a:r>
            <a:r>
              <a:rPr lang="uk-UA" b="1" dirty="0" err="1"/>
              <a:t>Цап-відбувайло</a:t>
            </a:r>
            <a:r>
              <a:rPr lang="uk-UA" b="1" dirty="0"/>
              <a:t>» </a:t>
            </a:r>
            <a:r>
              <a:rPr lang="uk-UA" b="1" dirty="0" err="1"/>
              <a:t>—</a:t>
            </a:r>
            <a:r>
              <a:rPr lang="uk-UA" i="1" dirty="0" err="1"/>
              <a:t>людина</a:t>
            </a:r>
            <a:r>
              <a:rPr lang="uk-UA" i="1" dirty="0"/>
              <a:t>, на яку постій­но звалюють чужі провини; той, хто несе відпо­відальність за інших.</a:t>
            </a:r>
            <a:r>
              <a:rPr lang="uk-UA" dirty="0"/>
              <a:t> Біблійний вираз (Левіт, 16, 21 —22), що походить з опису особливого староєв­рейського обряду покладання гріхів усього наро­ду на живого цапа.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Біла</a:t>
            </a:r>
            <a:r>
              <a:rPr lang="ru-RU" b="1" dirty="0"/>
              <a:t> ворона» —</a:t>
            </a:r>
            <a:r>
              <a:rPr lang="ru-RU" i="1" dirty="0"/>
              <a:t> </a:t>
            </a:r>
            <a:r>
              <a:rPr lang="ru-RU" i="1" dirty="0" err="1"/>
              <a:t>незвичайна</a:t>
            </a:r>
            <a:r>
              <a:rPr lang="ru-RU" i="1" dirty="0"/>
              <a:t>, </a:t>
            </a:r>
            <a:r>
              <a:rPr lang="ru-RU" i="1" dirty="0" err="1"/>
              <a:t>особлива</a:t>
            </a:r>
            <a:r>
              <a:rPr lang="ru-RU" i="1" dirty="0"/>
              <a:t> </a:t>
            </a:r>
            <a:r>
              <a:rPr lang="ru-RU" i="1" dirty="0" err="1"/>
              <a:t>лю­дина</a:t>
            </a:r>
            <a:r>
              <a:rPr lang="ru-RU" i="1" dirty="0"/>
              <a:t>, </a:t>
            </a:r>
            <a:r>
              <a:rPr lang="ru-RU" i="1" dirty="0" err="1"/>
              <a:t>рідкісне</a:t>
            </a:r>
            <a:r>
              <a:rPr lang="ru-RU" i="1" dirty="0"/>
              <a:t> </a:t>
            </a:r>
            <a:r>
              <a:rPr lang="ru-RU" i="1" dirty="0" err="1"/>
              <a:t>явище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7-ї </a:t>
            </a:r>
            <a:r>
              <a:rPr lang="ru-RU" dirty="0" err="1"/>
              <a:t>сатири</a:t>
            </a:r>
            <a:r>
              <a:rPr lang="ru-RU" dirty="0"/>
              <a:t> старо- </a:t>
            </a:r>
            <a:r>
              <a:rPr lang="ru-RU" dirty="0" err="1"/>
              <a:t>римського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І —II ст. н. е. </a:t>
            </a:r>
            <a:r>
              <a:rPr lang="ru-RU" dirty="0" err="1"/>
              <a:t>Ювелана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«</a:t>
            </a:r>
            <a:r>
              <a:rPr lang="ru-RU" dirty="0"/>
              <a:t>Царства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(</a:t>
            </a:r>
            <a:r>
              <a:rPr lang="ru-RU" dirty="0" err="1"/>
              <a:t>випадок</a:t>
            </a:r>
            <a:r>
              <a:rPr lang="ru-RU" dirty="0"/>
              <a:t>) рабам, </a:t>
            </a:r>
            <a:r>
              <a:rPr lang="ru-RU" dirty="0" smtClean="0"/>
              <a:t>полоне­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ним </a:t>
            </a:r>
            <a:r>
              <a:rPr lang="ru-RU" dirty="0"/>
              <a:t>— </a:t>
            </a:r>
            <a:r>
              <a:rPr lang="ru-RU" dirty="0" err="1"/>
              <a:t>тріумфи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/>
              <a:t>щасливців</a:t>
            </a:r>
            <a:r>
              <a:rPr lang="ru-RU" dirty="0"/>
              <a:t> таких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smtClean="0"/>
              <a:t>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ворон</a:t>
            </a:r>
            <a:r>
              <a:rPr lang="ru-RU" dirty="0"/>
              <a:t>.»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/>
              <a:t>ворони — </a:t>
            </a:r>
            <a:r>
              <a:rPr lang="ru-RU" dirty="0" err="1"/>
              <a:t>альбіноси</a:t>
            </a:r>
            <a:r>
              <a:rPr lang="ru-RU" dirty="0"/>
              <a:t> —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рід­ко</a:t>
            </a:r>
            <a:r>
              <a:rPr lang="ru-RU" dirty="0" smtClean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тому й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.</a:t>
            </a:r>
          </a:p>
          <a:p>
            <a:r>
              <a:rPr lang="ru-RU" b="1" i="1" dirty="0"/>
              <a:t>«Буря в </a:t>
            </a:r>
            <a:r>
              <a:rPr lang="ru-RU" b="1" i="1" dirty="0" err="1"/>
              <a:t>склянці</a:t>
            </a:r>
            <a:r>
              <a:rPr lang="ru-RU" b="1" i="1" dirty="0"/>
              <a:t> води» 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хвилюван­ня</a:t>
            </a:r>
            <a:r>
              <a:rPr lang="ru-RU" dirty="0"/>
              <a:t> з </a:t>
            </a:r>
            <a:r>
              <a:rPr lang="ru-RU" dirty="0" err="1"/>
              <a:t>незначного</a:t>
            </a:r>
            <a:r>
              <a:rPr lang="ru-RU" dirty="0"/>
              <a:t> приводу;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штучно «</a:t>
            </a:r>
            <a:r>
              <a:rPr lang="ru-RU" dirty="0" err="1"/>
              <a:t>роздуваються</a:t>
            </a:r>
            <a:r>
              <a:rPr lang="ru-RU" dirty="0"/>
              <a:t>».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французькому</a:t>
            </a:r>
            <a:r>
              <a:rPr lang="ru-RU" dirty="0"/>
              <a:t> </a:t>
            </a:r>
            <a:r>
              <a:rPr lang="ru-RU" dirty="0" err="1"/>
              <a:t>письменникові</a:t>
            </a:r>
            <a:r>
              <a:rPr lang="ru-RU" dirty="0"/>
              <a:t> і </a:t>
            </a:r>
            <a:r>
              <a:rPr lang="ru-RU" dirty="0" err="1"/>
              <a:t>філософу</a:t>
            </a:r>
            <a:r>
              <a:rPr lang="ru-RU" dirty="0"/>
              <a:t> Шарлю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Монтеск'є</a:t>
            </a:r>
            <a:r>
              <a:rPr lang="ru-RU" dirty="0"/>
              <a:t> (СЬаг1е8-ЬоиІ5 </a:t>
            </a:r>
            <a:r>
              <a:rPr lang="ru-RU" dirty="0" err="1"/>
              <a:t>Мопіездиіеи</a:t>
            </a:r>
            <a:r>
              <a:rPr lang="ru-RU" dirty="0"/>
              <a:t>),</a:t>
            </a:r>
            <a:r>
              <a:rPr lang="ru-RU" cap="small" dirty="0"/>
              <a:t> </a:t>
            </a:r>
            <a:r>
              <a:rPr lang="ru-RU" cap="small" dirty="0" err="1"/>
              <a:t>який</a:t>
            </a:r>
            <a:r>
              <a:rPr lang="ru-RU" cap="small" dirty="0"/>
              <a:t> </a:t>
            </a:r>
            <a:r>
              <a:rPr lang="ru-RU" cap="small" dirty="0" err="1"/>
              <a:t>цими</a:t>
            </a:r>
            <a:r>
              <a:rPr lang="ru-RU" dirty="0"/>
              <a:t> словами </a:t>
            </a:r>
            <a:r>
              <a:rPr lang="ru-RU" dirty="0" err="1"/>
              <a:t>характеризував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 </a:t>
            </a:r>
            <a:r>
              <a:rPr lang="ru-RU" dirty="0" err="1"/>
              <a:t>карликовій</a:t>
            </a:r>
            <a:r>
              <a:rPr lang="ru-RU" dirty="0"/>
              <a:t> </a:t>
            </a:r>
            <a:r>
              <a:rPr lang="ru-RU" dirty="0" err="1"/>
              <a:t>рес­публіці</a:t>
            </a:r>
            <a:r>
              <a:rPr lang="ru-RU" dirty="0"/>
              <a:t> Сан-</a:t>
            </a:r>
            <a:r>
              <a:rPr lang="ru-RU" dirty="0" err="1"/>
              <a:t>Маріно</a:t>
            </a:r>
            <a:r>
              <a:rPr lang="ru-RU" dirty="0"/>
              <a:t>.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 «буря в </a:t>
            </a:r>
            <a:r>
              <a:rPr lang="ru-RU" dirty="0" err="1"/>
              <a:t>лож­ці</a:t>
            </a:r>
            <a:r>
              <a:rPr lang="ru-RU" dirty="0"/>
              <a:t>», «гроза з </a:t>
            </a:r>
            <a:r>
              <a:rPr lang="ru-RU" dirty="0" err="1"/>
              <a:t>корита</a:t>
            </a:r>
            <a:r>
              <a:rPr lang="ru-RU" dirty="0"/>
              <a:t>» </a:t>
            </a:r>
            <a:r>
              <a:rPr lang="ru-RU" dirty="0" err="1"/>
              <a:t>зустрічаються</a:t>
            </a:r>
            <a:r>
              <a:rPr lang="ru-RU" dirty="0"/>
              <a:t> і в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— </a:t>
            </a:r>
            <a:r>
              <a:rPr lang="ru-RU" dirty="0" err="1"/>
              <a:t>Афінея</a:t>
            </a:r>
            <a:r>
              <a:rPr lang="ru-RU" dirty="0"/>
              <a:t> та </a:t>
            </a:r>
            <a:r>
              <a:rPr lang="ru-RU" dirty="0" err="1"/>
              <a:t>Ціцерона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21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2008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C000"/>
                </a:solidFill>
              </a:rPr>
              <a:t>Основні принципи екології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5832648" cy="4176464"/>
          </a:xfrm>
        </p:spPr>
        <p:txBody>
          <a:bodyPr/>
          <a:lstStyle/>
          <a:p>
            <a:pPr algn="l"/>
            <a:r>
              <a:rPr lang="uk-UA" sz="3600" dirty="0" smtClean="0"/>
              <a:t>Основні принципи екології (</a:t>
            </a:r>
            <a:r>
              <a:rPr lang="uk-UA" sz="3600" dirty="0" err="1" smtClean="0"/>
              <a:t>Баррі</a:t>
            </a:r>
            <a:r>
              <a:rPr lang="uk-UA" sz="3600" dirty="0" smtClean="0"/>
              <a:t> </a:t>
            </a:r>
            <a:r>
              <a:rPr lang="uk-UA" sz="3600" dirty="0" err="1" smtClean="0"/>
              <a:t>Коммонер</a:t>
            </a:r>
            <a:r>
              <a:rPr lang="uk-UA" sz="3600" dirty="0" smtClean="0"/>
              <a:t>)</a:t>
            </a:r>
          </a:p>
          <a:p>
            <a:pPr algn="l"/>
            <a:endParaRPr lang="uk-UA" sz="2000" dirty="0" smtClean="0"/>
          </a:p>
          <a:p>
            <a:pPr marL="342900" indent="-342900" algn="l">
              <a:buFontTx/>
              <a:buChar char="-"/>
            </a:pPr>
            <a:r>
              <a:rPr lang="uk-UA" sz="3200" dirty="0" smtClean="0"/>
              <a:t>Усе з усім пов'язано;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/>
              <a:t>Усе куди-небудь дівається;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/>
              <a:t>Усе чого-небудь та варте;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/>
              <a:t>Природа знає краще. </a:t>
            </a:r>
          </a:p>
          <a:p>
            <a:pPr marL="342900" indent="-342900" algn="l">
              <a:buFontTx/>
              <a:buChar char="-"/>
            </a:pPr>
            <a:endParaRPr lang="uk-UA" sz="2000" dirty="0" smtClean="0"/>
          </a:p>
          <a:p>
            <a:pPr marL="342900" indent="-342900" algn="l">
              <a:buFontTx/>
              <a:buChar char="-"/>
            </a:pPr>
            <a:endParaRPr lang="ru-RU" sz="2000" dirty="0"/>
          </a:p>
        </p:txBody>
      </p:sp>
      <p:pic>
        <p:nvPicPr>
          <p:cNvPr id="1026" name="Picture 2" descr="http://electroportal.com.ua/images/2077/ekopro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48" y="2924944"/>
            <a:ext cx="3407346" cy="3312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70932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Загадки-ілюстрації</a:t>
            </a:r>
            <a:endParaRPr lang="ru-RU" dirty="0"/>
          </a:p>
        </p:txBody>
      </p:sp>
      <p:pic>
        <p:nvPicPr>
          <p:cNvPr id="2050" name="Picture 2" descr="http://www.fonstola.ru/pic/201201/1280x960/fonstola.ru-73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6932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kharapiter.ru/paint/arhiv/russia/shishkin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33260"/>
            <a:ext cx="18732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ishkurno.com/assets/images/db_images/db_Oak_grove_Shishk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23320"/>
            <a:ext cx="3202856" cy="241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.foto.radikal.ru/0603/49485d294c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9" y="3789040"/>
            <a:ext cx="30480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2/71/977/71977533_RooksBackOfSavras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02796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t21.privet.ru/lr/0c0fbfc7e4a33358d8ed8b3c1a213b4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77" y="1251434"/>
            <a:ext cx="3292667" cy="176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6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33456" cy="864096"/>
          </a:xfrm>
        </p:spPr>
        <p:txBody>
          <a:bodyPr/>
          <a:lstStyle/>
          <a:p>
            <a:r>
              <a:rPr lang="uk-UA" dirty="0" smtClean="0"/>
              <a:t>Екологічний кросворд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013175"/>
            <a:ext cx="4038600" cy="134174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755576" y="1196752"/>
            <a:ext cx="7488832" cy="3600400"/>
            <a:chOff x="1197872" y="1412776"/>
            <a:chExt cx="6521764" cy="302205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203848" y="1412776"/>
              <a:ext cx="2496116" cy="432048"/>
              <a:chOff x="3203848" y="1412776"/>
              <a:chExt cx="2496116" cy="43204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03848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п</a:t>
                </a:r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707904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187796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691852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195908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197872" y="1844824"/>
              <a:ext cx="5009596" cy="432048"/>
              <a:chOff x="1197872" y="1844824"/>
              <a:chExt cx="5009596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9787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3203848" y="1844824"/>
                <a:ext cx="2496116" cy="432048"/>
                <a:chOff x="3203848" y="1412776"/>
                <a:chExt cx="2496116" cy="432048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519590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1197872" y="2276872"/>
              <a:ext cx="3998036" cy="432048"/>
              <a:chOff x="1197872" y="1844824"/>
              <a:chExt cx="3998036" cy="43204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9787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и</a:t>
                  </a:r>
                  <a:endParaRPr lang="ru-RU" dirty="0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1691680" y="2706640"/>
              <a:ext cx="3504228" cy="432048"/>
              <a:chOff x="1691680" y="1844824"/>
              <a:chExt cx="3504228" cy="432048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8" name="Группа 47"/>
            <p:cNvGrpSpPr/>
            <p:nvPr/>
          </p:nvGrpSpPr>
          <p:grpSpPr>
            <a:xfrm>
              <a:off x="1691680" y="3138688"/>
              <a:ext cx="3504228" cy="432048"/>
              <a:chOff x="1691680" y="1844824"/>
              <a:chExt cx="3504228" cy="432048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3203848" y="3570736"/>
              <a:ext cx="3507676" cy="432048"/>
              <a:chOff x="3203848" y="1844824"/>
              <a:chExt cx="3507676" cy="432048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519421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207468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д</a:t>
                  </a:r>
                  <a:endParaRPr lang="ru-RU" dirty="0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6" name="Прямоугольник 65"/>
            <p:cNvSpPr/>
            <p:nvPr/>
          </p:nvSpPr>
          <p:spPr>
            <a:xfrm>
              <a:off x="6711524" y="3570736"/>
              <a:ext cx="50405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215580" y="3570736"/>
              <a:ext cx="50405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3203848" y="4002784"/>
              <a:ext cx="3507676" cy="432048"/>
              <a:chOff x="3203848" y="1844824"/>
              <a:chExt cx="3507676" cy="432048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519421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6207468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73" name="Прямоугольник 72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а</a:t>
                  </a:r>
                  <a:endParaRPr lang="ru-RU" dirty="0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573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33456" cy="864096"/>
          </a:xfrm>
        </p:spPr>
        <p:txBody>
          <a:bodyPr/>
          <a:lstStyle/>
          <a:p>
            <a:r>
              <a:rPr lang="uk-UA" dirty="0" smtClean="0"/>
              <a:t>Екологічний кросворд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373216"/>
            <a:ext cx="4038600" cy="98170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755576" y="1412776"/>
            <a:ext cx="6964060" cy="3600400"/>
            <a:chOff x="1197872" y="1412776"/>
            <a:chExt cx="6521764" cy="302205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203848" y="1412776"/>
              <a:ext cx="2496116" cy="432048"/>
              <a:chOff x="3203848" y="1412776"/>
              <a:chExt cx="2496116" cy="43204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03848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п</a:t>
                </a:r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707904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а</a:t>
                </a:r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187796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в</a:t>
                </a:r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691852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у</a:t>
                </a: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195908" y="14127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к</a:t>
                </a:r>
                <a:endParaRPr lang="ru-RU" dirty="0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197872" y="1844824"/>
              <a:ext cx="5009596" cy="432048"/>
              <a:chOff x="1197872" y="1844824"/>
              <a:chExt cx="5009596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к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о</a:t>
                </a:r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д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о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9787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п</a:t>
                </a:r>
                <a:endParaRPr lang="ru-RU" dirty="0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3203848" y="1844824"/>
                <a:ext cx="2496116" cy="432048"/>
                <a:chOff x="3203848" y="1412776"/>
                <a:chExt cx="2496116" cy="432048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ж</a:t>
                  </a:r>
                  <a:endParaRPr lang="ru-RU" dirty="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519590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и</a:t>
                  </a:r>
                  <a:endParaRPr lang="ru-RU" dirty="0"/>
                </a:p>
              </p:txBody>
            </p: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1197872" y="2276872"/>
              <a:ext cx="3998036" cy="432048"/>
              <a:chOff x="1197872" y="1844824"/>
              <a:chExt cx="3998036" cy="43204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ж</a:t>
                </a:r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і</a:t>
                </a:r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н</a:t>
                </a:r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9787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с</a:t>
                </a:r>
                <a:endParaRPr lang="ru-RU" dirty="0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и</a:t>
                  </a:r>
                  <a:endParaRPr lang="ru-RU" dirty="0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к</a:t>
                  </a:r>
                  <a:endParaRPr lang="ru-RU" dirty="0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а</a:t>
                  </a:r>
                  <a:endParaRPr lang="ru-RU" dirty="0"/>
                </a:p>
              </p:txBody>
            </p: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1691680" y="2706640"/>
              <a:ext cx="3504228" cy="432048"/>
              <a:chOff x="1691680" y="1844824"/>
              <a:chExt cx="3504228" cy="432048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т</a:t>
                </a:r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с</a:t>
                </a:r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у</a:t>
                </a:r>
                <a:endParaRPr lang="ru-RU" dirty="0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и</a:t>
                  </a:r>
                  <a:endParaRPr lang="ru-RU" dirty="0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ц</a:t>
                  </a:r>
                  <a:endParaRPr lang="ru-RU" dirty="0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я</a:t>
                  </a:r>
                  <a:endParaRPr lang="ru-RU" dirty="0"/>
                </a:p>
              </p:txBody>
            </p:sp>
          </p:grpSp>
        </p:grpSp>
        <p:grpSp>
          <p:nvGrpSpPr>
            <p:cNvPr id="48" name="Группа 47"/>
            <p:cNvGrpSpPr/>
            <p:nvPr/>
          </p:nvGrpSpPr>
          <p:grpSpPr>
            <a:xfrm>
              <a:off x="1691680" y="3138688"/>
              <a:ext cx="3504228" cy="432048"/>
              <a:chOff x="1691680" y="1844824"/>
              <a:chExt cx="3504228" cy="432048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9979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л</a:t>
                </a:r>
                <a:endParaRPr lang="ru-RU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19573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о</a:t>
                </a:r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691680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в</a:t>
                </a:r>
                <a:endParaRPr lang="ru-RU" dirty="0"/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ш</a:t>
                  </a:r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к</a:t>
                  </a:r>
                  <a:endParaRPr lang="ru-RU" dirty="0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а</a:t>
                  </a:r>
                  <a:endParaRPr lang="ru-RU" dirty="0"/>
                </a:p>
              </p:txBody>
            </p: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3203848" y="3570736"/>
              <a:ext cx="3507676" cy="432048"/>
              <a:chOff x="3203848" y="1844824"/>
              <a:chExt cx="3507676" cy="432048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519421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н</a:t>
                </a:r>
                <a:endParaRPr lang="ru-RU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о</a:t>
                </a:r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207468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ч</a:t>
                </a:r>
                <a:endParaRPr lang="ru-RU" dirty="0"/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д</a:t>
                  </a:r>
                  <a:endParaRPr lang="ru-RU" dirty="0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з</a:t>
                  </a:r>
                  <a:endParaRPr lang="ru-RU" dirty="0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в</a:t>
                  </a:r>
                  <a:endParaRPr lang="ru-RU" dirty="0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і</a:t>
                  </a:r>
                  <a:endParaRPr lang="ru-RU" dirty="0"/>
                </a:p>
              </p:txBody>
            </p:sp>
          </p:grpSp>
        </p:grpSp>
        <p:sp>
          <p:nvSpPr>
            <p:cNvPr id="66" name="Прямоугольник 65"/>
            <p:cNvSpPr/>
            <p:nvPr/>
          </p:nvSpPr>
          <p:spPr>
            <a:xfrm>
              <a:off x="6711524" y="3570736"/>
              <a:ext cx="50405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о</a:t>
              </a:r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215580" y="3570736"/>
              <a:ext cx="50405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</a:t>
              </a:r>
              <a:endParaRPr lang="ru-RU" dirty="0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3203848" y="4002784"/>
              <a:ext cx="3507676" cy="432048"/>
              <a:chOff x="3203848" y="1844824"/>
              <a:chExt cx="3507676" cy="432048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5194216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р</a:t>
                </a:r>
                <a:endParaRPr lang="ru-RU" dirty="0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703412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а</a:t>
                </a:r>
                <a:endParaRPr lang="ru-RU" dirty="0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6207468" y="18448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л</a:t>
                </a:r>
                <a:endParaRPr lang="ru-RU" dirty="0"/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3203848" y="1844824"/>
                <a:ext cx="1992060" cy="432048"/>
                <a:chOff x="3203848" y="1412776"/>
                <a:chExt cx="1992060" cy="432048"/>
              </a:xfrm>
            </p:grpSpPr>
            <p:sp>
              <p:nvSpPr>
                <p:cNvPr id="73" name="Прямоугольник 72"/>
                <p:cNvSpPr/>
                <p:nvPr/>
              </p:nvSpPr>
              <p:spPr>
                <a:xfrm>
                  <a:off x="3203848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а</a:t>
                  </a:r>
                  <a:endParaRPr lang="ru-RU" dirty="0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3707904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д</a:t>
                  </a:r>
                  <a:endParaRPr lang="ru-RU" dirty="0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4187796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м</a:t>
                  </a:r>
                  <a:endParaRPr lang="ru-RU" dirty="0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4691852" y="1412776"/>
                  <a:ext cx="504056" cy="43204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і</a:t>
                  </a:r>
                  <a:endParaRPr lang="ru-RU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47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25344" cy="864096"/>
          </a:xfrm>
        </p:spPr>
        <p:txBody>
          <a:bodyPr/>
          <a:lstStyle/>
          <a:p>
            <a:r>
              <a:rPr lang="uk-UA" dirty="0" smtClean="0"/>
              <a:t>Музичний марафон</a:t>
            </a:r>
            <a:endParaRPr lang="ru-RU" dirty="0"/>
          </a:p>
        </p:txBody>
      </p:sp>
      <p:pic>
        <p:nvPicPr>
          <p:cNvPr id="3074" name="Picture 2" descr="http://picsdesktop.net/fowl-run/640x480/PicsDesktop.net_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"/>
          <a:stretch/>
        </p:blipFill>
        <p:spPr bwMode="auto">
          <a:xfrm>
            <a:off x="4427984" y="1196752"/>
            <a:ext cx="4117642" cy="28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mageholder.ru/2011-10/f79539d960a7_F68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6" cy="28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icz.ge/img/s4/1201/13/c/c0d475641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8360"/>
            <a:ext cx="4104456" cy="27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039.radikal.ru/1010/f3/2a28ddc302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8360"/>
            <a:ext cx="4111217" cy="27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1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guns.ru/forums/icons/forum_pictures/001535/1535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15" y="908720"/>
            <a:ext cx="42621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yandex.st/lego/_/La6qi18Z8LwgnZdsAr1qy1GwCw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yandex.st/lego/_/La6qi18Z8LwgnZdsAr1qy1GwCw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serc.org/blog/wp-content/uploads/2010/06/acorn_velo_ste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9000"/>
            <a:ext cx="4438140" cy="29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1.live4fun.ru/pictures/img_6061667_173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"/>
          <a:stretch/>
        </p:blipFill>
        <p:spPr bwMode="auto">
          <a:xfrm>
            <a:off x="4593714" y="3429001"/>
            <a:ext cx="4262187" cy="29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brakonyerov.net/_fr/6/521637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"/>
          <a:stretch/>
        </p:blipFill>
        <p:spPr bwMode="auto">
          <a:xfrm>
            <a:off x="155575" y="908720"/>
            <a:ext cx="4464443" cy="25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natidruzi.org.ua/pictures/horobec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95" y="829289"/>
            <a:ext cx="4495761" cy="28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6509/42506158.15/0_8e9a5_36ec8c22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" y="3639140"/>
            <a:ext cx="4176464" cy="27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ld.wallcoo.net/animal/Fancy_Birds/wallpapers/1280x800/pray_birds_123101532ZETYwf_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39140"/>
            <a:ext cx="4509465" cy="28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pypast.ru/foto8/3010/cucko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0" b="7466"/>
          <a:stretch/>
        </p:blipFill>
        <p:spPr bwMode="auto">
          <a:xfrm>
            <a:off x="325824" y="829288"/>
            <a:ext cx="4187871" cy="28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rsm.haber365.com/N/1317565344_61_peli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obroshyno.org.ua/zoo/photos/crane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28" y="3371824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ojmirok.ucoz.ru/_fr/10/84045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"/>
          <a:stretch/>
        </p:blipFill>
        <p:spPr bwMode="auto">
          <a:xfrm>
            <a:off x="4590728" y="573634"/>
            <a:ext cx="4267200" cy="27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yugopolis.ru/data/mediadb/2383/0000/0463/46394/600x10000_in_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634"/>
            <a:ext cx="4267200" cy="28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397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Брейн – ринг  «Підвищення екологічної компетентності педагогів»</vt:lpstr>
      <vt:lpstr>Основні принципи екології</vt:lpstr>
      <vt:lpstr>Загадки-ілюстрації</vt:lpstr>
      <vt:lpstr>Екологічний кросворд</vt:lpstr>
      <vt:lpstr>Екологічний кросворд</vt:lpstr>
      <vt:lpstr>Музичний марафон</vt:lpstr>
      <vt:lpstr>Презентация PowerPoint</vt:lpstr>
      <vt:lpstr>Презентация PowerPoint</vt:lpstr>
      <vt:lpstr>Презентация PowerPoint</vt:lpstr>
      <vt:lpstr>Крилаті вислови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принципи екології</dc:title>
  <dc:creator>User</dc:creator>
  <cp:lastModifiedBy>User</cp:lastModifiedBy>
  <cp:revision>8</cp:revision>
  <dcterms:created xsi:type="dcterms:W3CDTF">2013-05-07T07:45:11Z</dcterms:created>
  <dcterms:modified xsi:type="dcterms:W3CDTF">2013-05-07T10:56:38Z</dcterms:modified>
</cp:coreProperties>
</file>