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3F435B-3063-4D7F-9C54-CF2D551D6A2F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F18592-1CE9-425A-9861-2036A6C4CFB7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B8EFA1-208D-4A1C-B65D-682DEDE0E02B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E43B67-A44D-4B04-A59D-D04D55C458F4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301EADD-0296-473A-AF4C-FBC6FED6C85A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6E7231A-B1DE-43C4-9725-A60D6DC7BBCA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D31D1F3-A80D-4C0C-BEA7-6376E59C5301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AB02097-4F9D-4C2B-8BED-E35BAB9FCBA4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29878F9-8CA5-49E0-B1CD-80C5AE9AA7BA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303040" cy="5286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33D093-7B8D-47F1-8879-B6840B58DAE0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239140A-9498-47C6-A5F3-6FA88F775A7B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428FC0-919A-41B4-8388-160B78D7DFF1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E5CFD77-D7CF-4314-901F-99CAEABF3684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E53AFB8-88C0-41D2-997B-E551D85F3569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428962B-2818-4BE5-A7F3-86F80E0297E5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37D1166-9406-4229-80DC-BAFF83653901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EEC0D5F-3FD0-45C5-93C8-2E9324EC69BE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7812370-8711-473B-9A72-AD2BD28ED3A5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C681A96-00F2-4DC6-AD8A-9068617BBCE3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750E72D-A923-41F3-B19B-4D95392B3824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068FF0F-3109-452A-83C0-87BE1C9FE11E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58A528-C594-41C4-B2F7-1199A6BF6267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9358D96-0F12-455A-AD8A-A723EAD7113C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303040" cy="5286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1891BC9-DB78-4BEC-983C-D8E7E72FC29D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3873DE-0C82-4C8C-AA01-66C520A52D98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B02FA01-5851-4E20-9A12-A17F2DCA92D3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B16CFBE-A97D-4A01-885E-179F88F60763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39DC38A-C0E9-46F0-8FF2-0D57E81B8A5A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C5F26D8-436E-4D9B-A6BA-8BAE82482072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11F2D2E-8FE3-40F7-B2C9-8483CE5559D6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126AF54-1C0B-4A28-AEAA-03C81CF036A5}" type="slidenum">
              <a:t>‹№›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3C514CA-CA6C-4ABC-BAAA-7E90B5E6B158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3D8D0FB-731C-4669-B68B-69D4AF7B6D05}" type="slidenum">
              <a:t>‹№›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19814F7-1DFC-48CD-9774-C5DEE99C9101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422A958-1E72-4566-8250-1F0F9D27743D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D7E8A4-9E10-414C-8406-296388BE1BDE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303040" cy="5286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7D8FF64-0FE1-478B-A405-4FB1482A5C52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6583E03-32E9-419B-A237-D0C6A15B0C4D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6A07239-2FDE-41CC-BEAF-EA5DDC8BB4FF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65CA72F-1FDB-4635-A11B-0FA0DF621529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D182C7E-E54F-46C7-A94F-10088F30932E}" type="slidenum">
              <a:t>‹№›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290EC78-D448-49D0-81CB-2D41A14102D9}" type="slidenum">
              <a:t>‹№›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B1D2E83-634C-4793-994B-ED59D78E746D}" type="slidenum">
              <a:t>‹№›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C72CAC-0671-43FF-8C84-47B7428188ED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303040" cy="5286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C28F739-16F9-4968-A108-77DD4DC2AEDE}" type="slidenum">
              <a:t>‹№›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3E4B502-C5C1-457E-B800-4539CE0C3425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F3D871-64A1-4CDB-8AF9-DDDBE67BEAF1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D70B075-22C5-4E4C-9E90-679F2CDB20DA}" type="slidenum">
              <a:t>‹№›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6"/>
          <p:cNvSpPr/>
          <p:nvPr/>
        </p:nvSpPr>
        <p:spPr>
          <a:xfrm>
            <a:off x="-9360" y="-7200"/>
            <a:ext cx="9160200" cy="1038600"/>
          </a:xfrm>
          <a:custGeom>
            <a:avLst/>
            <a:gdLst>
              <a:gd name="textAreaLeft" fmla="*/ 0 w 9160200"/>
              <a:gd name="textAreaRight" fmla="*/ 9162720 w 9160200"/>
              <a:gd name="textAreaTop" fmla="*/ 0 h 1038600"/>
              <a:gd name="textAreaBottom" fmla="*/ 1041120 h 1038600"/>
            </a:gdLst>
            <a:ahLst/>
            <a:cxn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7E1520">
                  <a:alpha val="45098"/>
                </a:srgbClr>
              </a:gs>
              <a:gs pos="100000">
                <a:srgbClr val="005588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sp>
        <p:nvSpPr>
          <p:cNvPr id="11" name="Полилиния 7"/>
          <p:cNvSpPr/>
          <p:nvPr/>
        </p:nvSpPr>
        <p:spPr>
          <a:xfrm>
            <a:off x="4381560" y="-7200"/>
            <a:ext cx="4759560" cy="635400"/>
          </a:xfrm>
          <a:custGeom>
            <a:avLst/>
            <a:gdLst>
              <a:gd name="textAreaLeft" fmla="*/ 0 w 4759560"/>
              <a:gd name="textAreaRight" fmla="*/ 4762080 w 4759560"/>
              <a:gd name="textAreaTop" fmla="*/ 0 h 635400"/>
              <a:gd name="textAreaBottom" fmla="*/ 637920 h 635400"/>
            </a:gdLst>
            <a:ahLst/>
            <a:cxn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A10F1F">
                  <a:alpha val="45098"/>
                </a:srgbClr>
              </a:gs>
              <a:gs pos="100000">
                <a:srgbClr val="084466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7000" y="-18720"/>
            <a:ext cx="9193680" cy="1083240"/>
            <a:chOff x="-27000" y="-18720"/>
            <a:chExt cx="9193680" cy="108324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16560" y="199440"/>
              <a:ext cx="9160200" cy="646200"/>
            </a:xfrm>
            <a:custGeom>
              <a:avLst/>
              <a:gdLst>
                <a:gd name="textAreaLeft" fmla="*/ 0 w 9160200"/>
                <a:gd name="textAreaRight" fmla="*/ 9162720 w 9160200"/>
                <a:gd name="textAreaTop" fmla="*/ 0 h 646200"/>
                <a:gd name="textAreaBottom" fmla="*/ 648720 h 646200"/>
              </a:gdLst>
              <a:ahLst/>
              <a:cxn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174D6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  <p:sp>
          <p:nvSpPr>
            <p:cNvPr id="4" name="Полилиния 12"/>
            <p:cNvSpPr/>
            <p:nvPr/>
          </p:nvSpPr>
          <p:spPr>
            <a:xfrm rot="21435600">
              <a:off x="-13320" y="275040"/>
              <a:ext cx="9172800" cy="527400"/>
            </a:xfrm>
            <a:custGeom>
              <a:avLst/>
              <a:gdLst>
                <a:gd name="textAreaLeft" fmla="*/ 0 w 9172800"/>
                <a:gd name="textAreaRight" fmla="*/ 9175320 w 9172800"/>
                <a:gd name="textAreaTop" fmla="*/ 0 h 527400"/>
                <a:gd name="textAreaBottom" fmla="*/ 529920 h 527400"/>
              </a:gdLst>
              <a:ahLst/>
              <a:cxn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F07F0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</p:grpSp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2666880" y="6356520"/>
            <a:ext cx="334980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7924680" y="6356520"/>
            <a:ext cx="7592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2F2F2F"/>
                </a:solidFill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58FE87B-66BD-462E-AFAB-9893B359C0D4}" type="slidenum">
              <a:rPr lang="ru-RU" sz="1200" b="0" strike="noStrike" spc="-1">
                <a:solidFill>
                  <a:srgbClr val="2F2F2F"/>
                </a:solidFill>
                <a:latin typeface="Constantia"/>
              </a:rPr>
              <a:t>‹№›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6"/>
          <p:cNvSpPr/>
          <p:nvPr/>
        </p:nvSpPr>
        <p:spPr>
          <a:xfrm>
            <a:off x="-9360" y="-7200"/>
            <a:ext cx="9160200" cy="1038600"/>
          </a:xfrm>
          <a:custGeom>
            <a:avLst/>
            <a:gdLst>
              <a:gd name="textAreaLeft" fmla="*/ 0 w 9160200"/>
              <a:gd name="textAreaRight" fmla="*/ 9162720 w 9160200"/>
              <a:gd name="textAreaTop" fmla="*/ 0 h 1038600"/>
              <a:gd name="textAreaBottom" fmla="*/ 1041120 h 1038600"/>
            </a:gdLst>
            <a:ahLst/>
            <a:cxn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7E1520">
                  <a:alpha val="45098"/>
                </a:srgbClr>
              </a:gs>
              <a:gs pos="100000">
                <a:srgbClr val="005588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sp>
        <p:nvSpPr>
          <p:cNvPr id="47" name="Полилиния 7"/>
          <p:cNvSpPr/>
          <p:nvPr/>
        </p:nvSpPr>
        <p:spPr>
          <a:xfrm>
            <a:off x="4381560" y="-7200"/>
            <a:ext cx="4759560" cy="635400"/>
          </a:xfrm>
          <a:custGeom>
            <a:avLst/>
            <a:gdLst>
              <a:gd name="textAreaLeft" fmla="*/ 0 w 4759560"/>
              <a:gd name="textAreaRight" fmla="*/ 4762080 w 4759560"/>
              <a:gd name="textAreaTop" fmla="*/ 0 h 635400"/>
              <a:gd name="textAreaBottom" fmla="*/ 637920 h 635400"/>
            </a:gdLst>
            <a:ahLst/>
            <a:cxn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A10F1F">
                  <a:alpha val="45098"/>
                </a:srgbClr>
              </a:gs>
              <a:gs pos="100000">
                <a:srgbClr val="084466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grpSp>
        <p:nvGrpSpPr>
          <p:cNvPr id="48" name="Группа 1"/>
          <p:cNvGrpSpPr/>
          <p:nvPr/>
        </p:nvGrpSpPr>
        <p:grpSpPr>
          <a:xfrm>
            <a:off x="-27000" y="-18720"/>
            <a:ext cx="9193680" cy="1083240"/>
            <a:chOff x="-27000" y="-18720"/>
            <a:chExt cx="9193680" cy="1083240"/>
          </a:xfrm>
        </p:grpSpPr>
        <p:sp>
          <p:nvSpPr>
            <p:cNvPr id="49" name="Полилиния 11"/>
            <p:cNvSpPr/>
            <p:nvPr/>
          </p:nvSpPr>
          <p:spPr>
            <a:xfrm rot="21435600">
              <a:off x="-16560" y="199440"/>
              <a:ext cx="9160200" cy="646200"/>
            </a:xfrm>
            <a:custGeom>
              <a:avLst/>
              <a:gdLst>
                <a:gd name="textAreaLeft" fmla="*/ 0 w 9160200"/>
                <a:gd name="textAreaRight" fmla="*/ 9162720 w 9160200"/>
                <a:gd name="textAreaTop" fmla="*/ 0 h 646200"/>
                <a:gd name="textAreaBottom" fmla="*/ 648720 h 646200"/>
              </a:gdLst>
              <a:ahLst/>
              <a:cxn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174D6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  <p:sp>
          <p:nvSpPr>
            <p:cNvPr id="50" name="Полилиния 12"/>
            <p:cNvSpPr/>
            <p:nvPr/>
          </p:nvSpPr>
          <p:spPr>
            <a:xfrm rot="21435600">
              <a:off x="-13320" y="275040"/>
              <a:ext cx="9172800" cy="527400"/>
            </a:xfrm>
            <a:custGeom>
              <a:avLst/>
              <a:gdLst>
                <a:gd name="textAreaLeft" fmla="*/ 0 w 9172800"/>
                <a:gd name="textAreaRight" fmla="*/ 9175320 w 9172800"/>
                <a:gd name="textAreaTop" fmla="*/ 0 h 527400"/>
                <a:gd name="textAreaBottom" fmla="*/ 529920 h 527400"/>
              </a:gdLst>
              <a:ahLst/>
              <a:cxn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F07F0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</p:grp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6000"/>
          </a:bodyPr>
          <a:lstStyle/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29440" lvl="1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44160" lvl="2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658880" lvl="3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073600" lvl="4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488320" lvl="5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2903040" lvl="6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6000"/>
          </a:bodyPr>
          <a:lstStyle/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29440" lvl="1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44160" lvl="2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658880" lvl="3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073600" lvl="4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488320" lvl="5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2903040" lvl="6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54" name="PlaceHolder 4"/>
          <p:cNvSpPr>
            <a:spLocks noGrp="1"/>
          </p:cNvSpPr>
          <p:nvPr>
            <p:ph type="ftr" idx="4"/>
          </p:nvPr>
        </p:nvSpPr>
        <p:spPr>
          <a:xfrm>
            <a:off x="2666880" y="6356520"/>
            <a:ext cx="334980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sldNum" idx="5"/>
          </p:nvPr>
        </p:nvSpPr>
        <p:spPr>
          <a:xfrm>
            <a:off x="7924680" y="6356520"/>
            <a:ext cx="7592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2F2F2F"/>
                </a:solidFill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A4C3505-1EC8-4502-A683-21FCCE9D06B4}" type="slidenum">
              <a:rPr lang="ru-RU" sz="1200" b="0" strike="noStrike" spc="-1">
                <a:solidFill>
                  <a:srgbClr val="2F2F2F"/>
                </a:solidFill>
                <a:latin typeface="Constantia"/>
              </a:rPr>
              <a:t>‹№›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олилиния 6"/>
          <p:cNvSpPr/>
          <p:nvPr/>
        </p:nvSpPr>
        <p:spPr>
          <a:xfrm>
            <a:off x="-9360" y="-7200"/>
            <a:ext cx="9160200" cy="1038600"/>
          </a:xfrm>
          <a:custGeom>
            <a:avLst/>
            <a:gdLst>
              <a:gd name="textAreaLeft" fmla="*/ 0 w 9160200"/>
              <a:gd name="textAreaRight" fmla="*/ 9162720 w 9160200"/>
              <a:gd name="textAreaTop" fmla="*/ 0 h 1038600"/>
              <a:gd name="textAreaBottom" fmla="*/ 1041120 h 1038600"/>
            </a:gdLst>
            <a:ahLst/>
            <a:cxn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7E1520">
                  <a:alpha val="45098"/>
                </a:srgbClr>
              </a:gs>
              <a:gs pos="100000">
                <a:srgbClr val="005588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sp>
        <p:nvSpPr>
          <p:cNvPr id="94" name="Полилиния 7"/>
          <p:cNvSpPr/>
          <p:nvPr/>
        </p:nvSpPr>
        <p:spPr>
          <a:xfrm>
            <a:off x="4381560" y="-7200"/>
            <a:ext cx="4759560" cy="635400"/>
          </a:xfrm>
          <a:custGeom>
            <a:avLst/>
            <a:gdLst>
              <a:gd name="textAreaLeft" fmla="*/ 0 w 4759560"/>
              <a:gd name="textAreaRight" fmla="*/ 4762080 w 4759560"/>
              <a:gd name="textAreaTop" fmla="*/ 0 h 635400"/>
              <a:gd name="textAreaBottom" fmla="*/ 637920 h 635400"/>
            </a:gdLst>
            <a:ahLst/>
            <a:cxn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A10F1F">
                  <a:alpha val="45098"/>
                </a:srgbClr>
              </a:gs>
              <a:gs pos="100000">
                <a:srgbClr val="084466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grpSp>
        <p:nvGrpSpPr>
          <p:cNvPr id="95" name="Группа 1"/>
          <p:cNvGrpSpPr/>
          <p:nvPr/>
        </p:nvGrpSpPr>
        <p:grpSpPr>
          <a:xfrm>
            <a:off x="-27000" y="-18720"/>
            <a:ext cx="9193680" cy="1083240"/>
            <a:chOff x="-27000" y="-18720"/>
            <a:chExt cx="9193680" cy="1083240"/>
          </a:xfrm>
        </p:grpSpPr>
        <p:sp>
          <p:nvSpPr>
            <p:cNvPr id="96" name="Полилиния 11"/>
            <p:cNvSpPr/>
            <p:nvPr/>
          </p:nvSpPr>
          <p:spPr>
            <a:xfrm rot="21435600">
              <a:off x="-16560" y="199440"/>
              <a:ext cx="9160200" cy="646200"/>
            </a:xfrm>
            <a:custGeom>
              <a:avLst/>
              <a:gdLst>
                <a:gd name="textAreaLeft" fmla="*/ 0 w 9160200"/>
                <a:gd name="textAreaRight" fmla="*/ 9162720 w 9160200"/>
                <a:gd name="textAreaTop" fmla="*/ 0 h 646200"/>
                <a:gd name="textAreaBottom" fmla="*/ 648720 h 646200"/>
              </a:gdLst>
              <a:ahLst/>
              <a:cxn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174D6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  <p:sp>
          <p:nvSpPr>
            <p:cNvPr id="97" name="Полилиния 12"/>
            <p:cNvSpPr/>
            <p:nvPr/>
          </p:nvSpPr>
          <p:spPr>
            <a:xfrm rot="21435600">
              <a:off x="-13320" y="275040"/>
              <a:ext cx="9172800" cy="527400"/>
            </a:xfrm>
            <a:custGeom>
              <a:avLst/>
              <a:gdLst>
                <a:gd name="textAreaLeft" fmla="*/ 0 w 9172800"/>
                <a:gd name="textAreaRight" fmla="*/ 9175320 w 9172800"/>
                <a:gd name="textAreaTop" fmla="*/ 0 h 527400"/>
                <a:gd name="textAreaBottom" fmla="*/ 529920 h 527400"/>
              </a:gdLst>
              <a:ahLst/>
              <a:cxn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F07F0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</p:grp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99" name="PlaceHolder 2"/>
          <p:cNvSpPr>
            <a:spLocks noGrp="1"/>
          </p:cNvSpPr>
          <p:nvPr>
            <p:ph type="ftr" idx="7"/>
          </p:nvPr>
        </p:nvSpPr>
        <p:spPr>
          <a:xfrm>
            <a:off x="2666880" y="6356520"/>
            <a:ext cx="334980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100" name="PlaceHolder 3"/>
          <p:cNvSpPr>
            <a:spLocks noGrp="1"/>
          </p:cNvSpPr>
          <p:nvPr>
            <p:ph type="sldNum" idx="8"/>
          </p:nvPr>
        </p:nvSpPr>
        <p:spPr>
          <a:xfrm>
            <a:off x="7924680" y="6356520"/>
            <a:ext cx="7592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2F2F2F"/>
                </a:solidFill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57D267E-B4CB-4649-BEFD-6835C48C6D79}" type="slidenum">
              <a:rPr lang="ru-RU" sz="1200" b="0" strike="noStrike" spc="-1">
                <a:solidFill>
                  <a:srgbClr val="2F2F2F"/>
                </a:solidFill>
                <a:latin typeface="Constantia"/>
              </a:rPr>
              <a:t>‹№›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олилиния 6"/>
          <p:cNvSpPr/>
          <p:nvPr/>
        </p:nvSpPr>
        <p:spPr>
          <a:xfrm>
            <a:off x="-9360" y="-7200"/>
            <a:ext cx="9160200" cy="1038600"/>
          </a:xfrm>
          <a:custGeom>
            <a:avLst/>
            <a:gdLst>
              <a:gd name="textAreaLeft" fmla="*/ 0 w 9160200"/>
              <a:gd name="textAreaRight" fmla="*/ 9162720 w 9160200"/>
              <a:gd name="textAreaTop" fmla="*/ 0 h 1038600"/>
              <a:gd name="textAreaBottom" fmla="*/ 1041120 h 1038600"/>
            </a:gdLst>
            <a:ahLst/>
            <a:cxn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7E1520">
                  <a:alpha val="45098"/>
                </a:srgbClr>
              </a:gs>
              <a:gs pos="100000">
                <a:srgbClr val="005588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sp>
        <p:nvSpPr>
          <p:cNvPr id="140" name="Полилиния 7"/>
          <p:cNvSpPr/>
          <p:nvPr/>
        </p:nvSpPr>
        <p:spPr>
          <a:xfrm>
            <a:off x="4381560" y="-7200"/>
            <a:ext cx="4759560" cy="635400"/>
          </a:xfrm>
          <a:custGeom>
            <a:avLst/>
            <a:gdLst>
              <a:gd name="textAreaLeft" fmla="*/ 0 w 4759560"/>
              <a:gd name="textAreaRight" fmla="*/ 4762080 w 4759560"/>
              <a:gd name="textAreaTop" fmla="*/ 0 h 635400"/>
              <a:gd name="textAreaBottom" fmla="*/ 637920 h 635400"/>
            </a:gdLst>
            <a:ahLst/>
            <a:cxn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A10F1F">
                  <a:alpha val="45098"/>
                </a:srgbClr>
              </a:gs>
              <a:gs pos="100000">
                <a:srgbClr val="084466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onstantia"/>
              <a:ea typeface="DejaVu Sans"/>
            </a:endParaRPr>
          </a:p>
        </p:txBody>
      </p:sp>
      <p:grpSp>
        <p:nvGrpSpPr>
          <p:cNvPr id="141" name="Группа 1"/>
          <p:cNvGrpSpPr/>
          <p:nvPr/>
        </p:nvGrpSpPr>
        <p:grpSpPr>
          <a:xfrm>
            <a:off x="-27000" y="-18720"/>
            <a:ext cx="9193680" cy="1083240"/>
            <a:chOff x="-27000" y="-18720"/>
            <a:chExt cx="9193680" cy="1083240"/>
          </a:xfrm>
        </p:grpSpPr>
        <p:sp>
          <p:nvSpPr>
            <p:cNvPr id="142" name="Полилиния 11"/>
            <p:cNvSpPr/>
            <p:nvPr/>
          </p:nvSpPr>
          <p:spPr>
            <a:xfrm rot="21435600">
              <a:off x="-16560" y="199440"/>
              <a:ext cx="9160200" cy="646200"/>
            </a:xfrm>
            <a:custGeom>
              <a:avLst/>
              <a:gdLst>
                <a:gd name="textAreaLeft" fmla="*/ 0 w 9160200"/>
                <a:gd name="textAreaRight" fmla="*/ 9162720 w 9160200"/>
                <a:gd name="textAreaTop" fmla="*/ 0 h 646200"/>
                <a:gd name="textAreaBottom" fmla="*/ 648720 h 646200"/>
              </a:gdLst>
              <a:ahLst/>
              <a:cxn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174D6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  <p:sp>
          <p:nvSpPr>
            <p:cNvPr id="143" name="Полилиния 12"/>
            <p:cNvSpPr/>
            <p:nvPr/>
          </p:nvSpPr>
          <p:spPr>
            <a:xfrm rot="21435600">
              <a:off x="-13320" y="275040"/>
              <a:ext cx="9172800" cy="527400"/>
            </a:xfrm>
            <a:custGeom>
              <a:avLst/>
              <a:gdLst>
                <a:gd name="textAreaLeft" fmla="*/ 0 w 9172800"/>
                <a:gd name="textAreaRight" fmla="*/ 9175320 w 9172800"/>
                <a:gd name="textAreaTop" fmla="*/ 0 h 527400"/>
                <a:gd name="textAreaBottom" fmla="*/ 529920 h 527400"/>
              </a:gdLst>
              <a:ahLst/>
              <a:cxn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F07F0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US" sz="1800" b="0" strike="noStrike" spc="-1">
                <a:solidFill>
                  <a:srgbClr val="000000"/>
                </a:solidFill>
                <a:latin typeface="Constantia"/>
                <a:ea typeface="DejaVu Sans"/>
              </a:endParaRPr>
            </a:p>
          </p:txBody>
        </p:sp>
      </p:grpSp>
      <p:sp>
        <p:nvSpPr>
          <p:cNvPr id="144" name="PlaceHolder 1"/>
          <p:cNvSpPr>
            <a:spLocks noGrp="1"/>
          </p:cNvSpPr>
          <p:nvPr>
            <p:ph type="ftr" idx="10"/>
          </p:nvPr>
        </p:nvSpPr>
        <p:spPr>
          <a:xfrm>
            <a:off x="2666880" y="6356520"/>
            <a:ext cx="334980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sldNum" idx="11"/>
          </p:nvPr>
        </p:nvSpPr>
        <p:spPr>
          <a:xfrm>
            <a:off x="7924680" y="6356520"/>
            <a:ext cx="7592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2F2F2F"/>
                </a:solidFill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F564117-BBD8-4314-B13A-6C7EB526E0C3}" type="slidenum">
              <a:rPr lang="ru-RU" sz="1200" b="0" strike="noStrike" spc="-1">
                <a:solidFill>
                  <a:srgbClr val="2F2F2F"/>
                </a:solidFill>
                <a:latin typeface="Constantia"/>
              </a:rPr>
              <a:t>‹№›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14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Схема 12"/>
          <p:cNvGrpSpPr/>
          <p:nvPr/>
        </p:nvGrpSpPr>
        <p:grpSpPr>
          <a:xfrm>
            <a:off x="0" y="928800"/>
            <a:ext cx="8988840" cy="3211920"/>
            <a:chOff x="0" y="928800"/>
            <a:chExt cx="8988840" cy="3211920"/>
          </a:xfrm>
        </p:grpSpPr>
        <p:sp>
          <p:nvSpPr>
            <p:cNvPr id="186" name="Стрілка: п’ятикутник 185"/>
            <p:cNvSpPr/>
            <p:nvPr/>
          </p:nvSpPr>
          <p:spPr>
            <a:xfrm rot="10800000">
              <a:off x="722520" y="950760"/>
              <a:ext cx="8095680" cy="3006360"/>
            </a:xfrm>
            <a:prstGeom prst="homePlate">
              <a:avLst>
                <a:gd name="adj" fmla="val 50000"/>
              </a:avLst>
            </a:prstGeom>
            <a:solidFill>
              <a:srgbClr val="861141"/>
            </a:solidFill>
            <a:ln>
              <a:solidFill>
                <a:srgbClr val="FFC000"/>
              </a:solidFill>
              <a:round/>
            </a:ln>
            <a:effectLst>
              <a:outerShdw blurRad="50760" dist="3816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326960" tIns="167760" rIns="312840" bIns="167760" numCol="1" spcCol="144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uk-UA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7" name="Прямокутник 186"/>
            <p:cNvSpPr/>
            <p:nvPr/>
          </p:nvSpPr>
          <p:spPr>
            <a:xfrm>
              <a:off x="0" y="928800"/>
              <a:ext cx="8988840" cy="321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uk-UA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188" name="Рисунок 187"/>
          <p:cNvPicPr/>
          <p:nvPr/>
        </p:nvPicPr>
        <p:blipFill>
          <a:blip r:embed="rId2"/>
          <a:stretch/>
        </p:blipFill>
        <p:spPr>
          <a:xfrm>
            <a:off x="180000" y="3243960"/>
            <a:ext cx="3960000" cy="3413520"/>
          </a:xfrm>
          <a:prstGeom prst="rect">
            <a:avLst/>
          </a:prstGeom>
          <a:ln w="108000">
            <a:noFill/>
          </a:ln>
        </p:spPr>
      </p:pic>
      <p:sp>
        <p:nvSpPr>
          <p:cNvPr id="189" name="Прямокутник 188"/>
          <p:cNvSpPr/>
          <p:nvPr/>
        </p:nvSpPr>
        <p:spPr>
          <a:xfrm>
            <a:off x="5040000" y="5014440"/>
            <a:ext cx="3598560" cy="938160"/>
          </a:xfrm>
          <a:prstGeom prst="rect">
            <a:avLst/>
          </a:prstGeom>
          <a:noFill/>
          <a:ln w="10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i="1" strike="noStrike" spc="-1">
                <a:solidFill>
                  <a:srgbClr val="8D281E"/>
                </a:solidFill>
                <a:latin typeface="Constantia"/>
                <a:ea typeface="Arial"/>
              </a:rPr>
              <a:t>Вчитель-логопед 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1" i="1" strike="noStrike" spc="-1">
                <a:solidFill>
                  <a:srgbClr val="8D281E"/>
                </a:solidFill>
                <a:latin typeface="Constantia"/>
                <a:ea typeface="Arial"/>
              </a:rPr>
              <a:t>ЗДО№7 “Волиняночка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200" b="1" i="1" strike="noStrike" spc="-1">
                <a:solidFill>
                  <a:srgbClr val="8D281E"/>
                </a:solidFill>
                <a:latin typeface="Constantia"/>
                <a:ea typeface="Arial"/>
              </a:rPr>
              <a:t>м. Володимир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Прямокутник 189"/>
          <p:cNvSpPr/>
          <p:nvPr/>
        </p:nvSpPr>
        <p:spPr>
          <a:xfrm>
            <a:off x="2880000" y="1692000"/>
            <a:ext cx="5217840" cy="1257840"/>
          </a:xfrm>
          <a:prstGeom prst="rect">
            <a:avLst/>
          </a:prstGeom>
          <a:noFill/>
          <a:ln w="10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15000"/>
              </a:lnSpc>
              <a:spcBef>
                <a:spcPts val="283"/>
              </a:spcBef>
              <a:spcAft>
                <a:spcPts val="283"/>
              </a:spcAft>
            </a:pPr>
            <a:r>
              <a:rPr lang="ru-RU" sz="3200" b="1" strike="noStrike" spc="-1">
                <a:solidFill>
                  <a:srgbClr val="FFB66C"/>
                </a:solidFill>
                <a:latin typeface="Constantia"/>
                <a:ea typeface="Arial"/>
              </a:rPr>
              <a:t>МИГЛЯС</a:t>
            </a:r>
            <a:r>
              <a:rPr lang="ru-RU" sz="2800" b="1" strike="noStrike" spc="-1">
                <a:solidFill>
                  <a:srgbClr val="FFB66C"/>
                </a:solidFill>
                <a:latin typeface="Constantia"/>
                <a:ea typeface="Arial"/>
              </a:rPr>
              <a:t> </a:t>
            </a:r>
            <a:r>
              <a:rPr lang="ru-RU" sz="3200" b="1" strike="noStrike" spc="-1">
                <a:solidFill>
                  <a:srgbClr val="FFB66C"/>
                </a:solidFill>
                <a:latin typeface="Constantia"/>
                <a:ea typeface="Arial"/>
              </a:rPr>
              <a:t>НАТАЛІЯ ВОЛОДИМИРІВНА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Прямокутник 242"/>
          <p:cNvSpPr/>
          <p:nvPr/>
        </p:nvSpPr>
        <p:spPr>
          <a:xfrm>
            <a:off x="163800" y="450000"/>
            <a:ext cx="8818560" cy="122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Корекційно — розвиткові 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ігри та вправи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Рисунок 243"/>
          <p:cNvPicPr/>
          <p:nvPr/>
        </p:nvPicPr>
        <p:blipFill>
          <a:blip r:embed="rId2"/>
          <a:stretch/>
        </p:blipFill>
        <p:spPr>
          <a:xfrm>
            <a:off x="91080" y="1873080"/>
            <a:ext cx="3058560" cy="2303280"/>
          </a:xfrm>
          <a:prstGeom prst="rect">
            <a:avLst/>
          </a:prstGeom>
          <a:ln w="108000">
            <a:noFill/>
          </a:ln>
        </p:spPr>
      </p:pic>
      <p:pic>
        <p:nvPicPr>
          <p:cNvPr id="245" name="Рисунок 244"/>
          <p:cNvPicPr/>
          <p:nvPr/>
        </p:nvPicPr>
        <p:blipFill>
          <a:blip r:embed="rId3"/>
          <a:stretch/>
        </p:blipFill>
        <p:spPr>
          <a:xfrm>
            <a:off x="3272400" y="2259000"/>
            <a:ext cx="2447280" cy="2706120"/>
          </a:xfrm>
          <a:prstGeom prst="rect">
            <a:avLst/>
          </a:prstGeom>
          <a:ln w="108000">
            <a:noFill/>
          </a:ln>
        </p:spPr>
      </p:pic>
      <p:pic>
        <p:nvPicPr>
          <p:cNvPr id="246" name="Рисунок 245"/>
          <p:cNvPicPr/>
          <p:nvPr/>
        </p:nvPicPr>
        <p:blipFill>
          <a:blip r:embed="rId4"/>
          <a:stretch/>
        </p:blipFill>
        <p:spPr>
          <a:xfrm>
            <a:off x="67680" y="4362120"/>
            <a:ext cx="3062880" cy="2296800"/>
          </a:xfrm>
          <a:prstGeom prst="rect">
            <a:avLst/>
          </a:prstGeom>
          <a:ln w="108000">
            <a:noFill/>
          </a:ln>
        </p:spPr>
      </p:pic>
      <p:pic>
        <p:nvPicPr>
          <p:cNvPr id="247" name="Рисунок 246"/>
          <p:cNvPicPr/>
          <p:nvPr/>
        </p:nvPicPr>
        <p:blipFill>
          <a:blip r:embed="rId5"/>
          <a:stretch/>
        </p:blipFill>
        <p:spPr>
          <a:xfrm>
            <a:off x="5846040" y="1980000"/>
            <a:ext cx="3152880" cy="2328120"/>
          </a:xfrm>
          <a:prstGeom prst="rect">
            <a:avLst/>
          </a:prstGeom>
          <a:ln w="108000">
            <a:noFill/>
          </a:ln>
        </p:spPr>
      </p:pic>
      <p:pic>
        <p:nvPicPr>
          <p:cNvPr id="248" name="Рисунок 247"/>
          <p:cNvPicPr/>
          <p:nvPr/>
        </p:nvPicPr>
        <p:blipFill>
          <a:blip r:embed="rId6"/>
          <a:stretch/>
        </p:blipFill>
        <p:spPr>
          <a:xfrm>
            <a:off x="5400000" y="4577040"/>
            <a:ext cx="3598920" cy="2023560"/>
          </a:xfrm>
          <a:prstGeom prst="rect">
            <a:avLst/>
          </a:prstGeom>
          <a:ln w="10800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Прямокутник 248"/>
          <p:cNvSpPr/>
          <p:nvPr/>
        </p:nvSpPr>
        <p:spPr>
          <a:xfrm>
            <a:off x="900000" y="1080000"/>
            <a:ext cx="5398560" cy="11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54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Дякую за увагу</a:t>
            </a:r>
            <a:endParaRPr lang="uk-UA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Рисунок 249"/>
          <p:cNvPicPr/>
          <p:nvPr/>
        </p:nvPicPr>
        <p:blipFill>
          <a:blip r:embed="rId2"/>
          <a:stretch/>
        </p:blipFill>
        <p:spPr>
          <a:xfrm>
            <a:off x="3728880" y="2160000"/>
            <a:ext cx="4729680" cy="3958560"/>
          </a:xfrm>
          <a:prstGeom prst="rect">
            <a:avLst/>
          </a:prstGeom>
          <a:ln w="1080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Прямокутник 190"/>
          <p:cNvSpPr/>
          <p:nvPr/>
        </p:nvSpPr>
        <p:spPr>
          <a:xfrm>
            <a:off x="606960" y="1360800"/>
            <a:ext cx="8098560" cy="5318280"/>
          </a:xfrm>
          <a:prstGeom prst="rect">
            <a:avLst/>
          </a:prstGeom>
          <a:solidFill>
            <a:srgbClr val="FFFFFF">
              <a:alpha val="69000"/>
            </a:srgbClr>
          </a:solidFill>
          <a:ln w="10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63"/>
              </a:spcBef>
              <a:spcAft>
                <a:spcPts val="62"/>
              </a:spcAft>
              <a:buClr>
                <a:srgbClr val="349655"/>
              </a:buClr>
              <a:buFont typeface="Symbol"/>
              <a:buChar char="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Дата народження:</a:t>
            </a:r>
            <a:r>
              <a:rPr lang="uk-UA" sz="2800" b="1" i="1" strike="noStrike" spc="-1">
                <a:solidFill>
                  <a:srgbClr val="B85C00"/>
                </a:solidFill>
                <a:latin typeface="Arial"/>
                <a:ea typeface="Arial"/>
              </a:rPr>
              <a:t>  </a:t>
            </a:r>
            <a:r>
              <a:rPr lang="uk-UA" sz="2600" b="0" strike="noStrike" spc="-1">
                <a:solidFill>
                  <a:srgbClr val="813709"/>
                </a:solidFill>
                <a:latin typeface="Cambria"/>
                <a:ea typeface="Arial"/>
              </a:rPr>
              <a:t>27.10.1977р</a:t>
            </a:r>
            <a:r>
              <a:rPr lang="uk-UA" sz="2400" b="0" strike="noStrike" spc="-1">
                <a:solidFill>
                  <a:srgbClr val="813709"/>
                </a:solidFill>
                <a:latin typeface="Arial"/>
                <a:ea typeface="Arial"/>
              </a:rPr>
              <a:t>.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63"/>
              </a:spcBef>
              <a:spcAft>
                <a:spcPts val="62"/>
              </a:spcAft>
              <a:buClr>
                <a:srgbClr val="349655"/>
              </a:buClr>
              <a:buFont typeface="Symbol"/>
              <a:buChar char="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Кваліфікаційна</a:t>
            </a:r>
            <a:r>
              <a:rPr lang="uk-UA" sz="24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 </a:t>
            </a: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категорія</a:t>
            </a:r>
            <a:r>
              <a:rPr lang="uk-UA" sz="24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:</a:t>
            </a:r>
            <a:r>
              <a:rPr lang="uk-UA" sz="2000" b="0" strike="noStrike" spc="-1">
                <a:solidFill>
                  <a:srgbClr val="B85C00"/>
                </a:solidFill>
                <a:latin typeface="Calibri"/>
                <a:ea typeface="DejaVu Sans"/>
              </a:rPr>
              <a:t> </a:t>
            </a:r>
            <a:r>
              <a:rPr lang="uk-UA" sz="2600" b="0" strike="noStrike" spc="-1">
                <a:solidFill>
                  <a:srgbClr val="813709"/>
                </a:solidFill>
                <a:latin typeface="Cambria"/>
                <a:ea typeface="Arial"/>
              </a:rPr>
              <a:t>спеціаліст вищої                        категорії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63"/>
              </a:spcBef>
              <a:spcAft>
                <a:spcPts val="62"/>
              </a:spcAft>
              <a:buClr>
                <a:srgbClr val="349655"/>
              </a:buClr>
              <a:buFont typeface="Symbol"/>
              <a:buChar char="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1" i="1" strike="noStrike" spc="-1">
                <a:solidFill>
                  <a:srgbClr val="B85C00"/>
                </a:solidFill>
                <a:latin typeface="Arial"/>
                <a:ea typeface="Arial"/>
              </a:rPr>
              <a:t> </a:t>
            </a: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Місце</a:t>
            </a:r>
            <a:r>
              <a:rPr lang="uk-UA" sz="2800" b="0" i="1" strike="noStrike" spc="-1">
                <a:solidFill>
                  <a:srgbClr val="B85C00"/>
                </a:solidFill>
                <a:latin typeface="Constantia"/>
                <a:ea typeface="Arial"/>
              </a:rPr>
              <a:t> </a:t>
            </a: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роботи</a:t>
            </a:r>
            <a:r>
              <a:rPr lang="uk-UA" sz="2800" b="0" i="1" strike="noStrike" spc="-1">
                <a:solidFill>
                  <a:srgbClr val="B85C00"/>
                </a:solidFill>
                <a:latin typeface="Constantia"/>
                <a:ea typeface="Arial"/>
              </a:rPr>
              <a:t>: </a:t>
            </a:r>
            <a:r>
              <a:rPr lang="uk-UA" sz="2800" b="0" i="1" strike="noStrike" spc="-1">
                <a:solidFill>
                  <a:srgbClr val="B85C00"/>
                </a:solidFill>
                <a:latin typeface="Arial"/>
                <a:ea typeface="Arial"/>
              </a:rPr>
              <a:t> </a:t>
            </a:r>
            <a:r>
              <a:rPr lang="uk-UA" sz="2400" b="0" strike="noStrike" spc="-1">
                <a:solidFill>
                  <a:srgbClr val="B85C00"/>
                </a:solidFill>
                <a:latin typeface="Arial"/>
                <a:ea typeface="Arial"/>
              </a:rPr>
              <a:t> </a:t>
            </a:r>
            <a:r>
              <a:rPr lang="uk-UA" sz="2800" b="0" strike="noStrike" spc="-1">
                <a:solidFill>
                  <a:srgbClr val="813709"/>
                </a:solidFill>
                <a:latin typeface="Cambria"/>
                <a:ea typeface="Arial"/>
              </a:rPr>
              <a:t>ЗДО№7  </a:t>
            </a:r>
            <a:r>
              <a:rPr lang="uk-UA" sz="2600" b="0" strike="noStrike" spc="-1">
                <a:solidFill>
                  <a:srgbClr val="813709"/>
                </a:solidFill>
                <a:latin typeface="Cambria"/>
                <a:ea typeface="Arial"/>
              </a:rPr>
              <a:t>“Волиняночка”                                 м. Володимир,  Волинської області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buClr>
                <a:srgbClr val="349655"/>
              </a:buClr>
              <a:buFont typeface="Symbol"/>
              <a:buChar char=""/>
              <a:tabLst>
                <a:tab pos="0" algn="l"/>
              </a:tabLst>
            </a:pP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Посада:</a:t>
            </a:r>
            <a:r>
              <a:rPr lang="uk-UA" sz="2400" b="0" strike="noStrike" spc="-1">
                <a:solidFill>
                  <a:srgbClr val="B85C00"/>
                </a:solidFill>
                <a:latin typeface="Arial"/>
                <a:ea typeface="Arial"/>
              </a:rPr>
              <a:t>  </a:t>
            </a:r>
            <a:r>
              <a:rPr lang="uk-UA" sz="2600" b="0" strike="noStrike" spc="-1">
                <a:solidFill>
                  <a:srgbClr val="813709"/>
                </a:solidFill>
                <a:latin typeface="Cambria"/>
                <a:ea typeface="Arial"/>
              </a:rPr>
              <a:t>вчитель - логопед ЗДО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buClr>
                <a:srgbClr val="349655"/>
              </a:buClr>
              <a:buFont typeface="Symbol"/>
              <a:buChar char=""/>
              <a:tabLst>
                <a:tab pos="0" algn="l"/>
              </a:tabLst>
            </a:pPr>
            <a:r>
              <a:rPr lang="uk-UA" sz="2800" b="1" i="1" strike="noStrike" spc="-1">
                <a:solidFill>
                  <a:srgbClr val="B85C00"/>
                </a:solidFill>
                <a:latin typeface="Constantia"/>
                <a:ea typeface="Arial"/>
              </a:rPr>
              <a:t>Загальний стаж  роботи:</a:t>
            </a:r>
            <a:r>
              <a:rPr lang="uk-UA" sz="2000" b="1" i="1" strike="noStrike" spc="-1">
                <a:solidFill>
                  <a:srgbClr val="B85C00"/>
                </a:solidFill>
                <a:latin typeface="Times New Roman"/>
                <a:ea typeface="DejaVu Sans"/>
              </a:rPr>
              <a:t>   </a:t>
            </a:r>
            <a:r>
              <a:rPr lang="uk-UA" sz="2400" b="0" strike="noStrike" spc="-1">
                <a:solidFill>
                  <a:srgbClr val="B85C00"/>
                </a:solidFill>
                <a:latin typeface="Arial"/>
                <a:ea typeface="Arial"/>
              </a:rPr>
              <a:t> </a:t>
            </a:r>
            <a:r>
              <a:rPr lang="uk-UA" sz="2600" b="0" strike="noStrike" spc="-1">
                <a:solidFill>
                  <a:srgbClr val="813709"/>
                </a:solidFill>
                <a:latin typeface="Cambria"/>
                <a:ea typeface="Arial"/>
              </a:rPr>
              <a:t>24 роки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Прямокутник 191"/>
          <p:cNvSpPr/>
          <p:nvPr/>
        </p:nvSpPr>
        <p:spPr>
          <a:xfrm>
            <a:off x="1750320" y="360000"/>
            <a:ext cx="5628960" cy="73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8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Анкета автора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ямокутник 192"/>
          <p:cNvSpPr/>
          <p:nvPr/>
        </p:nvSpPr>
        <p:spPr>
          <a:xfrm>
            <a:off x="196920" y="1092240"/>
            <a:ext cx="6355440" cy="5426640"/>
          </a:xfrm>
          <a:prstGeom prst="rect">
            <a:avLst/>
          </a:prstGeom>
          <a:solidFill>
            <a:srgbClr val="FFFFFF">
              <a:alpha val="69000"/>
            </a:srgbClr>
          </a:solidFill>
          <a:ln w="10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80000"/>
              </a:lnSpc>
              <a:spcBef>
                <a:spcPts val="513"/>
              </a:spcBef>
              <a:spcAft>
                <a:spcPts val="62"/>
              </a:spcAft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Arial"/>
                <a:ea typeface="Arial"/>
              </a:rPr>
              <a:t>1996р. закінчила Володимир – Волинське педагогічне училище ім. А. Ю. Кримського і отримала середню спеціальну освіту за спеціальністю « Дошкільне виховання», присвоєно кваліфікацію «Вихователь в дошкільних закладах, організатор фізичного виховання в дошкільному закладі» 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513"/>
              </a:spcBef>
              <a:spcAft>
                <a:spcPts val="62"/>
              </a:spcAft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Arial"/>
                <a:ea typeface="Arial"/>
              </a:rPr>
              <a:t>2007р. закінчила Волинський державний університет ім. Лесі Українки і отримала повну вищу освіту за спеціальністю «Дошкільне виховання» та здобула кваліфікацію вихователя дітей дошкільного віку, організатора дошкільного виховання</a:t>
            </a:r>
            <a:r>
              <a:rPr lang="uk-UA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13"/>
              </a:spcBef>
              <a:spcAft>
                <a:spcPts val="62"/>
              </a:spcAft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Arial"/>
                <a:ea typeface="Arial"/>
              </a:rPr>
              <a:t>2013р. закінчила факультет інститут педагогіки і психології Сумського державного педагогічного університету ім. А. С. Макаренка, присвоєно кваліфікацію «Вчитель загально – спеціальної (корекційної) школи. Логопед».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80000"/>
              </a:lnSpc>
              <a:spcBef>
                <a:spcPts val="513"/>
              </a:spcBef>
              <a:spcAft>
                <a:spcPts val="62"/>
              </a:spcAft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Рисунок 193"/>
          <p:cNvPicPr/>
          <p:nvPr/>
        </p:nvPicPr>
        <p:blipFill>
          <a:blip r:embed="rId2"/>
          <a:stretch/>
        </p:blipFill>
        <p:spPr>
          <a:xfrm>
            <a:off x="6588360" y="836640"/>
            <a:ext cx="2302560" cy="1657800"/>
          </a:xfrm>
          <a:prstGeom prst="rect">
            <a:avLst/>
          </a:prstGeom>
          <a:ln w="108000">
            <a:noFill/>
          </a:ln>
        </p:spPr>
      </p:pic>
      <p:pic>
        <p:nvPicPr>
          <p:cNvPr id="195" name="Рисунок 194"/>
          <p:cNvPicPr/>
          <p:nvPr/>
        </p:nvPicPr>
        <p:blipFill>
          <a:blip r:embed="rId3"/>
          <a:srcRect l="3920" r="5765" b="6322"/>
          <a:stretch/>
        </p:blipFill>
        <p:spPr>
          <a:xfrm rot="600000">
            <a:off x="6480360" y="2696760"/>
            <a:ext cx="2251800" cy="1597680"/>
          </a:xfrm>
          <a:prstGeom prst="rect">
            <a:avLst/>
          </a:prstGeom>
          <a:ln w="108000">
            <a:noFill/>
          </a:ln>
        </p:spPr>
      </p:pic>
      <p:pic>
        <p:nvPicPr>
          <p:cNvPr id="196" name="Рисунок 195"/>
          <p:cNvPicPr/>
          <p:nvPr/>
        </p:nvPicPr>
        <p:blipFill>
          <a:blip r:embed="rId4"/>
          <a:srcRect l="2172" b="3932"/>
          <a:stretch/>
        </p:blipFill>
        <p:spPr>
          <a:xfrm>
            <a:off x="6363000" y="4647600"/>
            <a:ext cx="2640600" cy="1816920"/>
          </a:xfrm>
          <a:prstGeom prst="rect">
            <a:avLst/>
          </a:prstGeom>
          <a:ln w="108000">
            <a:noFill/>
          </a:ln>
        </p:spPr>
      </p:pic>
      <p:sp>
        <p:nvSpPr>
          <p:cNvPr id="197" name="Прямокутник 196"/>
          <p:cNvSpPr/>
          <p:nvPr/>
        </p:nvSpPr>
        <p:spPr>
          <a:xfrm>
            <a:off x="2160000" y="360000"/>
            <a:ext cx="3881160" cy="73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8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Освіта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Рисунок 197"/>
          <p:cNvPicPr/>
          <p:nvPr/>
        </p:nvPicPr>
        <p:blipFill>
          <a:blip r:embed="rId2"/>
          <a:srcRect r="3039"/>
          <a:stretch/>
        </p:blipFill>
        <p:spPr>
          <a:xfrm>
            <a:off x="721800" y="1095480"/>
            <a:ext cx="1797120" cy="2601360"/>
          </a:xfrm>
          <a:prstGeom prst="rect">
            <a:avLst/>
          </a:prstGeom>
          <a:ln w="108000"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3"/>
          <a:srcRect l="1134" r="2667"/>
          <a:stretch/>
        </p:blipFill>
        <p:spPr>
          <a:xfrm>
            <a:off x="3494520" y="1127880"/>
            <a:ext cx="1823040" cy="2652120"/>
          </a:xfrm>
          <a:prstGeom prst="rect">
            <a:avLst/>
          </a:prstGeom>
          <a:ln w="108000"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4"/>
          <a:srcRect r="3632"/>
          <a:stretch/>
        </p:blipFill>
        <p:spPr>
          <a:xfrm>
            <a:off x="6520680" y="963000"/>
            <a:ext cx="1909080" cy="2719800"/>
          </a:xfrm>
          <a:prstGeom prst="rect">
            <a:avLst/>
          </a:prstGeom>
          <a:ln w="108000">
            <a:noFill/>
          </a:ln>
        </p:spPr>
      </p:pic>
      <p:sp>
        <p:nvSpPr>
          <p:cNvPr id="201" name="Прямокутник 200"/>
          <p:cNvSpPr/>
          <p:nvPr/>
        </p:nvSpPr>
        <p:spPr>
          <a:xfrm>
            <a:off x="1980360" y="360360"/>
            <a:ext cx="4318920" cy="73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02" name="Прямокутник 201"/>
          <p:cNvSpPr/>
          <p:nvPr/>
        </p:nvSpPr>
        <p:spPr>
          <a:xfrm>
            <a:off x="2879999" y="360000"/>
            <a:ext cx="3296865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C9211E"/>
                </a:solidFill>
                <a:latin typeface="Constantia"/>
                <a:ea typeface="DejaVu Sans"/>
              </a:rPr>
              <a:t>Нагороди</a:t>
            </a:r>
            <a:endParaRPr lang="uk-UA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Рисунок 202"/>
          <p:cNvPicPr/>
          <p:nvPr/>
        </p:nvPicPr>
        <p:blipFill>
          <a:blip r:embed="rId5"/>
          <a:stretch/>
        </p:blipFill>
        <p:spPr>
          <a:xfrm>
            <a:off x="2504160" y="3989160"/>
            <a:ext cx="1945800" cy="270000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03"/>
          <p:cNvPicPr/>
          <p:nvPr/>
        </p:nvPicPr>
        <p:blipFill>
          <a:blip r:embed="rId6"/>
          <a:stretch/>
        </p:blipFill>
        <p:spPr>
          <a:xfrm>
            <a:off x="360000" y="3960000"/>
            <a:ext cx="1882080" cy="2665440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204"/>
          <p:cNvPicPr/>
          <p:nvPr/>
        </p:nvPicPr>
        <p:blipFill>
          <a:blip r:embed="rId7"/>
          <a:stretch/>
        </p:blipFill>
        <p:spPr>
          <a:xfrm>
            <a:off x="4803120" y="3949920"/>
            <a:ext cx="1938240" cy="275184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8"/>
          <a:stretch/>
        </p:blipFill>
        <p:spPr>
          <a:xfrm>
            <a:off x="6990480" y="3960000"/>
            <a:ext cx="1870920" cy="27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кутник 206"/>
          <p:cNvSpPr/>
          <p:nvPr/>
        </p:nvSpPr>
        <p:spPr>
          <a:xfrm>
            <a:off x="2160000" y="540000"/>
            <a:ext cx="4499280" cy="8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8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Сертифікати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Рисунок 207"/>
          <p:cNvPicPr/>
          <p:nvPr/>
        </p:nvPicPr>
        <p:blipFill>
          <a:blip r:embed="rId2"/>
          <a:stretch/>
        </p:blipFill>
        <p:spPr>
          <a:xfrm>
            <a:off x="6562800" y="1056600"/>
            <a:ext cx="2450880" cy="172692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208"/>
          <p:cNvPicPr/>
          <p:nvPr/>
        </p:nvPicPr>
        <p:blipFill>
          <a:blip r:embed="rId3"/>
          <a:stretch/>
        </p:blipFill>
        <p:spPr>
          <a:xfrm>
            <a:off x="82800" y="1104480"/>
            <a:ext cx="2339280" cy="161424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209"/>
          <p:cNvPicPr/>
          <p:nvPr/>
        </p:nvPicPr>
        <p:blipFill>
          <a:blip r:embed="rId4"/>
          <a:stretch/>
        </p:blipFill>
        <p:spPr>
          <a:xfrm>
            <a:off x="6576120" y="3060000"/>
            <a:ext cx="2427120" cy="167508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210"/>
          <p:cNvPicPr/>
          <p:nvPr/>
        </p:nvPicPr>
        <p:blipFill>
          <a:blip r:embed="rId5"/>
          <a:stretch/>
        </p:blipFill>
        <p:spPr>
          <a:xfrm>
            <a:off x="180000" y="3060000"/>
            <a:ext cx="2283120" cy="1712160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211"/>
          <p:cNvPicPr/>
          <p:nvPr/>
        </p:nvPicPr>
        <p:blipFill>
          <a:blip r:embed="rId6"/>
          <a:stretch/>
        </p:blipFill>
        <p:spPr>
          <a:xfrm>
            <a:off x="6840000" y="4964760"/>
            <a:ext cx="2159280" cy="161928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212"/>
          <p:cNvPicPr/>
          <p:nvPr/>
        </p:nvPicPr>
        <p:blipFill>
          <a:blip r:embed="rId7"/>
          <a:stretch/>
        </p:blipFill>
        <p:spPr>
          <a:xfrm>
            <a:off x="4459680" y="4984200"/>
            <a:ext cx="2199600" cy="154980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213"/>
          <p:cNvPicPr/>
          <p:nvPr/>
        </p:nvPicPr>
        <p:blipFill>
          <a:blip r:embed="rId8"/>
          <a:stretch/>
        </p:blipFill>
        <p:spPr>
          <a:xfrm>
            <a:off x="66600" y="5014440"/>
            <a:ext cx="2339280" cy="165312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9"/>
          <a:stretch/>
        </p:blipFill>
        <p:spPr>
          <a:xfrm>
            <a:off x="2666520" y="1440000"/>
            <a:ext cx="1652760" cy="2339280"/>
          </a:xfrm>
          <a:prstGeom prst="rect">
            <a:avLst/>
          </a:prstGeom>
          <a:ln w="0">
            <a:noFill/>
          </a:ln>
        </p:spPr>
      </p:pic>
      <p:pic>
        <p:nvPicPr>
          <p:cNvPr id="216" name="Рисунок 215"/>
          <p:cNvPicPr/>
          <p:nvPr/>
        </p:nvPicPr>
        <p:blipFill>
          <a:blip r:embed="rId10"/>
          <a:stretch/>
        </p:blipFill>
        <p:spPr>
          <a:xfrm>
            <a:off x="4656600" y="1800000"/>
            <a:ext cx="1779840" cy="2519280"/>
          </a:xfrm>
          <a:prstGeom prst="rect">
            <a:avLst/>
          </a:prstGeom>
          <a:ln w="0"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11"/>
          <a:stretch/>
        </p:blipFill>
        <p:spPr>
          <a:xfrm>
            <a:off x="2520000" y="4140000"/>
            <a:ext cx="1771200" cy="250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642960"/>
            <a:ext cx="8226720" cy="11401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5400"/>
            </a:br>
            <a:br>
              <a:rPr sz="5400"/>
            </a:br>
            <a:br>
              <a:rPr sz="5400"/>
            </a:br>
            <a:r>
              <a:rPr lang="uk-UA" sz="5400" b="1" strike="noStrike" spc="-1">
                <a:solidFill>
                  <a:srgbClr val="C9211E"/>
                </a:solidFill>
                <a:latin typeface="Constantia"/>
              </a:rPr>
              <a:t>Основні завдання вчителя - логопеда</a:t>
            </a:r>
            <a:endParaRPr lang="uk-UA" sz="5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9" name="Содержимое 5"/>
          <p:cNvGrpSpPr/>
          <p:nvPr/>
        </p:nvGrpSpPr>
        <p:grpSpPr>
          <a:xfrm>
            <a:off x="457200" y="1935000"/>
            <a:ext cx="8226720" cy="4386600"/>
            <a:chOff x="457200" y="1935000"/>
            <a:chExt cx="8226720" cy="4386600"/>
          </a:xfrm>
        </p:grpSpPr>
        <p:sp>
          <p:nvSpPr>
            <p:cNvPr id="220" name="Прямокутник 219"/>
            <p:cNvSpPr/>
            <p:nvPr/>
          </p:nvSpPr>
          <p:spPr>
            <a:xfrm>
              <a:off x="457200" y="1935000"/>
              <a:ext cx="8226720" cy="438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uk-UA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1" name="Прямокутник 220"/>
            <p:cNvSpPr/>
            <p:nvPr/>
          </p:nvSpPr>
          <p:spPr>
            <a:xfrm>
              <a:off x="457200" y="2458080"/>
              <a:ext cx="2568960" cy="154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uk-UA" sz="2000" b="1" strike="noStrike" spc="-1">
                  <a:solidFill>
                    <a:schemeClr val="lt1"/>
                  </a:solidFill>
                  <a:latin typeface="Constantia"/>
                  <a:ea typeface="DejaVu Sans"/>
                </a:rPr>
                <a:t>Виявлення дітей з мовними порушеннями</a:t>
              </a:r>
              <a:endParaRPr lang="uk-UA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Прямокутник 221"/>
            <p:cNvSpPr/>
            <p:nvPr/>
          </p:nvSpPr>
          <p:spPr>
            <a:xfrm>
              <a:off x="3286080" y="2458080"/>
              <a:ext cx="2568960" cy="154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uk-UA" sz="2000" b="1" strike="noStrike" spc="-1">
                  <a:solidFill>
                    <a:schemeClr val="lt1"/>
                  </a:solidFill>
                  <a:latin typeface="Constantia"/>
                  <a:ea typeface="DejaVu Sans"/>
                </a:rPr>
                <a:t>Діагностика мовленнєвих порушень</a:t>
              </a:r>
              <a:endParaRPr lang="uk-UA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Прямокутник 222"/>
            <p:cNvSpPr/>
            <p:nvPr/>
          </p:nvSpPr>
          <p:spPr>
            <a:xfrm>
              <a:off x="6114960" y="2458080"/>
              <a:ext cx="2568960" cy="154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uk-UA" sz="2000" b="1" strike="noStrike" spc="-1">
                  <a:solidFill>
                    <a:schemeClr val="lt1"/>
                  </a:solidFill>
                  <a:latin typeface="Constantia"/>
                  <a:ea typeface="DejaVu Sans"/>
                </a:rPr>
                <a:t>Корекція порушень мовлення</a:t>
              </a:r>
              <a:endParaRPr lang="uk-UA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4" name="Прямокутник 223"/>
            <p:cNvSpPr/>
            <p:nvPr/>
          </p:nvSpPr>
          <p:spPr>
            <a:xfrm>
              <a:off x="1871640" y="4258440"/>
              <a:ext cx="2568960" cy="154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uk-UA" sz="2000" b="1" strike="noStrike" spc="-1">
                  <a:solidFill>
                    <a:schemeClr val="lt1"/>
                  </a:solidFill>
                  <a:latin typeface="Constantia"/>
                  <a:ea typeface="DejaVu Sans"/>
                </a:rPr>
                <a:t>Профілактика відхилень мовного розвитку</a:t>
              </a:r>
              <a:endParaRPr lang="uk-UA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5" name="Прямокутник 224"/>
            <p:cNvSpPr/>
            <p:nvPr/>
          </p:nvSpPr>
          <p:spPr>
            <a:xfrm>
              <a:off x="4700520" y="4258440"/>
              <a:ext cx="2568960" cy="154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uk-UA" sz="2000" b="1" strike="noStrike" spc="-1">
                  <a:solidFill>
                    <a:schemeClr val="lt1"/>
                  </a:solidFill>
                  <a:latin typeface="Constantia"/>
                  <a:ea typeface="DejaVu Sans"/>
                </a:rPr>
                <a:t>Пропаганда логопедичних знань серед педагогів і батьків</a:t>
              </a:r>
              <a:endParaRPr lang="uk-UA" sz="2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79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5000" b="1" strike="noStrike" spc="-1">
                <a:solidFill>
                  <a:srgbClr val="C9211E"/>
                </a:solidFill>
                <a:latin typeface="Constantia"/>
              </a:rPr>
              <a:t>Логопедичні заняття</a:t>
            </a:r>
            <a:endParaRPr lang="uk-UA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28760" y="1855800"/>
            <a:ext cx="3108600" cy="655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74320" indent="-274320" algn="ctr">
              <a:lnSpc>
                <a:spcPct val="100000"/>
              </a:lnSpc>
              <a:spcBef>
                <a:spcPts val="519"/>
              </a:spcBef>
              <a:buClr>
                <a:srgbClr val="1B587C"/>
              </a:buClr>
              <a:buSzPct val="95000"/>
              <a:buFont typeface="Wingdings 2" charset="2"/>
              <a:buChar char=""/>
            </a:pPr>
            <a:r>
              <a:rPr lang="uk-UA" sz="2600" b="0" strike="noStrike" spc="-1">
                <a:solidFill>
                  <a:srgbClr val="8D281E"/>
                </a:solidFill>
                <a:latin typeface="Constantia"/>
              </a:rPr>
              <a:t>Фронтальні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5429160" y="1860480"/>
            <a:ext cx="2926080" cy="65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74320" indent="-274320" algn="ctr">
              <a:lnSpc>
                <a:spcPct val="100000"/>
              </a:lnSpc>
              <a:spcBef>
                <a:spcPts val="519"/>
              </a:spcBef>
              <a:buClr>
                <a:srgbClr val="1B587C"/>
              </a:buClr>
              <a:buSzPct val="95000"/>
              <a:buFont typeface="Wingdings 2" charset="2"/>
              <a:buChar char=""/>
            </a:pPr>
            <a:r>
              <a:rPr lang="uk-UA" sz="2600" b="0" strike="noStrike" spc="-1">
                <a:solidFill>
                  <a:srgbClr val="8D281E"/>
                </a:solidFill>
                <a:latin typeface="Constantia"/>
              </a:rPr>
              <a:t>Індивідуальні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1256760" y="2524680"/>
            <a:ext cx="6426720" cy="3843720"/>
          </a:xfrm>
          <a:prstGeom prst="rect">
            <a:avLst/>
          </a:prstGeom>
          <a:solidFill>
            <a:srgbClr val="E3DED1"/>
          </a:solidFill>
          <a:ln w="0">
            <a:noFill/>
          </a:ln>
        </p:spPr>
        <p:txBody>
          <a:bodyPr lIns="90000" tIns="45000" rIns="90000" bIns="45000" anchor="t">
            <a:normAutofit fontScale="50000"/>
          </a:bodyPr>
          <a:lstStyle/>
          <a:p>
            <a:pPr marL="248760" indent="0" algn="ctr">
              <a:lnSpc>
                <a:spcPct val="100000"/>
              </a:lnSpc>
              <a:spcBef>
                <a:spcPts val="1159"/>
              </a:spcBef>
              <a:buNone/>
              <a:tabLst>
                <a:tab pos="0" algn="l"/>
              </a:tabLst>
            </a:pPr>
            <a:r>
              <a:rPr lang="uk-UA" sz="5800" b="1" strike="noStrike" spc="-1">
                <a:solidFill>
                  <a:srgbClr val="813709"/>
                </a:solidFill>
                <a:latin typeface="Constantia"/>
              </a:rPr>
              <a:t>Напрямки корекційної роботи</a:t>
            </a:r>
            <a:endParaRPr lang="uk-UA" sz="58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0"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корекція порушень звуковимови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розвиток повноцінних фонематичних процесів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формування навичок звукового та  та складового аналізу слова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збагачення і розширення лексичного запасу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удосконалення граматичної будови мови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 заповнення прогалин у розвитку зв’язного мовлення 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подолання мовних труднощів в процесі ведення діалогу       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  <a:p>
            <a:pPr marL="248760" indent="-248760">
              <a:lnSpc>
                <a:spcPct val="100000"/>
              </a:lnSpc>
              <a:spcBef>
                <a:spcPts val="641"/>
              </a:spcBef>
              <a:buClr>
                <a:srgbClr val="1B587C"/>
              </a:buClr>
              <a:buSzPct val="95000"/>
              <a:buFont typeface="Wingdings 2" charset="2"/>
              <a:buChar char=""/>
              <a:tabLst>
                <a:tab pos="0" algn="l"/>
              </a:tabLst>
            </a:pPr>
            <a:r>
              <a:rPr lang="uk-UA" sz="3200" b="0" strike="noStrike" spc="-1">
                <a:solidFill>
                  <a:srgbClr val="000000"/>
                </a:solidFill>
                <a:latin typeface="Constantia"/>
              </a:rPr>
              <a:t>розвиток зорової та слухової уваги, пам’яті, словесно-логічного мислення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0" name="Прямая со стрелкой 14"/>
          <p:cNvCxnSpPr/>
          <p:nvPr/>
        </p:nvCxnSpPr>
        <p:spPr>
          <a:xfrm>
            <a:off x="4429080" y="1428480"/>
            <a:ext cx="1574280" cy="431640"/>
          </a:xfrm>
          <a:prstGeom prst="straightConnector1">
            <a:avLst/>
          </a:prstGeom>
          <a:ln w="0">
            <a:solidFill>
              <a:srgbClr val="F07F09"/>
            </a:solidFill>
            <a:tailEnd type="arrow" w="med" len="med"/>
          </a:ln>
        </p:spPr>
      </p:cxnSp>
      <p:cxnSp>
        <p:nvCxnSpPr>
          <p:cNvPr id="231" name="Прямая со стрелкой 17"/>
          <p:cNvCxnSpPr/>
          <p:nvPr/>
        </p:nvCxnSpPr>
        <p:spPr>
          <a:xfrm flipH="1">
            <a:off x="2786040" y="1428480"/>
            <a:ext cx="1431360" cy="431640"/>
          </a:xfrm>
          <a:prstGeom prst="straightConnector1">
            <a:avLst/>
          </a:prstGeom>
          <a:ln w="0">
            <a:solidFill>
              <a:srgbClr val="F07F09"/>
            </a:solidFill>
            <a:tailEnd type="arrow" w="med" len="med"/>
          </a:ln>
        </p:spPr>
      </p:cxnSp>
      <p:sp>
        <p:nvSpPr>
          <p:cNvPr id="232" name="Текст 1"/>
          <p:cNvSpPr/>
          <p:nvPr/>
        </p:nvSpPr>
        <p:spPr>
          <a:xfrm>
            <a:off x="3004920" y="1884600"/>
            <a:ext cx="2926080" cy="65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74320" indent="-274320" algn="ctr">
              <a:lnSpc>
                <a:spcPct val="100000"/>
              </a:lnSpc>
              <a:spcBef>
                <a:spcPts val="519"/>
              </a:spcBef>
              <a:buClr>
                <a:srgbClr val="1B587C"/>
              </a:buClr>
              <a:buSzPct val="95000"/>
              <a:buFont typeface="Wingdings 2" charset="2"/>
              <a:buChar char=""/>
            </a:pPr>
            <a:r>
              <a:rPr lang="uk-UA" sz="2600" b="0" strike="noStrike" spc="-1">
                <a:solidFill>
                  <a:srgbClr val="8D281E"/>
                </a:solidFill>
                <a:latin typeface="Constantia"/>
                <a:ea typeface="DejaVu Sans"/>
              </a:rPr>
              <a:t>Підгрупові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Пряма сполучна лінія 232"/>
          <p:cNvSpPr/>
          <p:nvPr/>
        </p:nvSpPr>
        <p:spPr>
          <a:xfrm>
            <a:off x="4320000" y="1440000"/>
            <a:ext cx="360" cy="540000"/>
          </a:xfrm>
          <a:prstGeom prst="line">
            <a:avLst/>
          </a:prstGeom>
          <a:ln w="0">
            <a:solidFill>
              <a:srgbClr val="B85C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704160"/>
            <a:ext cx="8303040" cy="114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000" b="0" strike="noStrike" spc="-1">
                <a:solidFill>
                  <a:srgbClr val="C9211E"/>
                </a:solidFill>
                <a:latin typeface="Constantia"/>
              </a:rPr>
              <a:t>Вправи, які забезпечать оволодіння дитиною  правильним  мовленням</a:t>
            </a:r>
            <a:endParaRPr lang="uk-UA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icture 4"/>
          <p:cNvSpPr/>
          <p:nvPr/>
        </p:nvSpPr>
        <p:spPr>
          <a:xfrm rot="20562000">
            <a:off x="637560" y="2949840"/>
            <a:ext cx="2646720" cy="2119320"/>
          </a:xfrm>
          <a:prstGeom prst="cloudCallout">
            <a:avLst>
              <a:gd name="adj1" fmla="val -20833"/>
              <a:gd name="adj2" fmla="val 62500"/>
            </a:avLst>
          </a:prstGeom>
          <a:blipFill rotWithShape="0">
            <a:blip r:embed="rId2"/>
            <a:srcRect/>
            <a:stretch/>
          </a:blipFill>
          <a:ln w="0">
            <a:solidFill>
              <a:srgbClr val="4EA5D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6" name="Прямоугольник 5"/>
          <p:cNvSpPr/>
          <p:nvPr/>
        </p:nvSpPr>
        <p:spPr>
          <a:xfrm>
            <a:off x="3429000" y="2214720"/>
            <a:ext cx="499788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Артикуляційна гімнастика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Пальчикові вправи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Вправи на розвиток слухової уваги, сприймання, пам’яті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Ігри та вправи на розвиток фонематичного сприймання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Вправи для розвитку голосу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Вправи для розвитку координації мовлення з рухами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Ігри на розвиток зорової уваги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Ігри  на розвиток моторно-рухової уваги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Вправи на розвиток дихання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Дихальна гімнастика А.Н.Стрельникової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Розвивальні кінезіологічні вправи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Рисунок 236"/>
          <p:cNvPicPr/>
          <p:nvPr/>
        </p:nvPicPr>
        <p:blipFill>
          <a:blip r:embed="rId2"/>
          <a:stretch/>
        </p:blipFill>
        <p:spPr>
          <a:xfrm>
            <a:off x="3318480" y="2499120"/>
            <a:ext cx="3058560" cy="2293560"/>
          </a:xfrm>
          <a:prstGeom prst="rect">
            <a:avLst/>
          </a:prstGeom>
          <a:ln w="108000">
            <a:noFill/>
          </a:ln>
        </p:spPr>
      </p:pic>
      <p:sp>
        <p:nvSpPr>
          <p:cNvPr id="238" name="Прямокутник 237"/>
          <p:cNvSpPr/>
          <p:nvPr/>
        </p:nvSpPr>
        <p:spPr>
          <a:xfrm>
            <a:off x="900000" y="540000"/>
            <a:ext cx="7378560" cy="71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C9211E"/>
                </a:solidFill>
                <a:latin typeface="Constantia"/>
                <a:ea typeface="DejaVu Sans"/>
              </a:rPr>
              <a:t>Участь  у заходах 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Рисунок 238"/>
          <p:cNvPicPr/>
          <p:nvPr/>
        </p:nvPicPr>
        <p:blipFill>
          <a:blip r:embed="rId3"/>
          <a:stretch/>
        </p:blipFill>
        <p:spPr>
          <a:xfrm>
            <a:off x="180000" y="4320000"/>
            <a:ext cx="3238560" cy="1820880"/>
          </a:xfrm>
          <a:prstGeom prst="rect">
            <a:avLst/>
          </a:prstGeom>
          <a:ln w="108000">
            <a:noFill/>
          </a:ln>
        </p:spPr>
      </p:pic>
      <p:pic>
        <p:nvPicPr>
          <p:cNvPr id="240" name="Рисунок 239"/>
          <p:cNvPicPr/>
          <p:nvPr/>
        </p:nvPicPr>
        <p:blipFill>
          <a:blip r:embed="rId4"/>
          <a:stretch/>
        </p:blipFill>
        <p:spPr>
          <a:xfrm>
            <a:off x="180000" y="1440000"/>
            <a:ext cx="3422520" cy="2127600"/>
          </a:xfrm>
          <a:prstGeom prst="rect">
            <a:avLst/>
          </a:prstGeom>
          <a:ln w="108000">
            <a:noFill/>
          </a:ln>
        </p:spPr>
      </p:pic>
      <p:pic>
        <p:nvPicPr>
          <p:cNvPr id="241" name="Рисунок 240"/>
          <p:cNvPicPr/>
          <p:nvPr/>
        </p:nvPicPr>
        <p:blipFill>
          <a:blip r:embed="rId5"/>
          <a:stretch/>
        </p:blipFill>
        <p:spPr>
          <a:xfrm>
            <a:off x="5870160" y="1573200"/>
            <a:ext cx="3238560" cy="1820880"/>
          </a:xfrm>
          <a:prstGeom prst="rect">
            <a:avLst/>
          </a:prstGeom>
          <a:ln w="108000">
            <a:noFill/>
          </a:ln>
        </p:spPr>
      </p:pic>
      <p:pic>
        <p:nvPicPr>
          <p:cNvPr id="242" name="Рисунок 241"/>
          <p:cNvPicPr/>
          <p:nvPr/>
        </p:nvPicPr>
        <p:blipFill>
          <a:blip r:embed="rId6"/>
          <a:stretch/>
        </p:blipFill>
        <p:spPr>
          <a:xfrm>
            <a:off x="5936040" y="4320000"/>
            <a:ext cx="3062520" cy="2296440"/>
          </a:xfrm>
          <a:prstGeom prst="rect">
            <a:avLst/>
          </a:prstGeom>
          <a:ln w="10800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ток">
  <a:themeElements>
    <a:clrScheme name="Аспект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Аспект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Аспект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Аспект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1023</TotalTime>
  <Words>325</Words>
  <Application>Microsoft Office PowerPoint</Application>
  <PresentationFormat>Екран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11</vt:i4>
      </vt:variant>
    </vt:vector>
  </HeadingPairs>
  <TitlesOfParts>
    <vt:vector size="25" baseType="lpstr">
      <vt:lpstr>Arial</vt:lpstr>
      <vt:lpstr>Bookman Old Style</vt:lpstr>
      <vt:lpstr>Calibri</vt:lpstr>
      <vt:lpstr>Cambria</vt:lpstr>
      <vt:lpstr>Constantia</vt:lpstr>
      <vt:lpstr>DejaVu Sans</vt:lpstr>
      <vt:lpstr>Symbol</vt:lpstr>
      <vt:lpstr>Times New Roman</vt:lpstr>
      <vt:lpstr>Wingdings</vt:lpstr>
      <vt:lpstr>Wingdings 2</vt:lpstr>
      <vt:lpstr>Поток</vt:lpstr>
      <vt:lpstr>Поток</vt:lpstr>
      <vt:lpstr>Поток</vt:lpstr>
      <vt:lpstr>Поток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Основні завдання вчителя - логопеда</vt:lpstr>
      <vt:lpstr>Логопедичні заняття</vt:lpstr>
      <vt:lpstr>Вправи, які забезпечать оволодіння дитиною  правильним  мовленням</vt:lpstr>
      <vt:lpstr>Презентація PowerPoint</vt:lpstr>
      <vt:lpstr>Презентація PowerPoint</vt:lpstr>
      <vt:lpstr>Презентація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ГОЩАНСЬКИЙ ЛОГОПЕДИЧНИЙ ПУНКТ</dc:title>
  <dc:subject/>
  <dc:creator>www.PHILka.RU</dc:creator>
  <dc:description/>
  <cp:lastModifiedBy>Admin</cp:lastModifiedBy>
  <cp:revision>89</cp:revision>
  <dcterms:created xsi:type="dcterms:W3CDTF">2012-08-05T17:31:38Z</dcterms:created>
  <dcterms:modified xsi:type="dcterms:W3CDTF">2024-06-11T12:28:29Z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10</vt:i4>
  </property>
</Properties>
</file>