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authors.xml" ContentType="application/vnd.ms-powerpoint.author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58" r:id="rId4"/>
  </p:sldMasterIdLst>
  <p:notesMasterIdLst>
    <p:notesMasterId r:id="rId34"/>
  </p:notesMasterIdLst>
  <p:handoutMasterIdLst>
    <p:handoutMasterId r:id="rId35"/>
  </p:handoutMasterIdLst>
  <p:sldIdLst>
    <p:sldId id="410" r:id="rId5"/>
    <p:sldId id="447" r:id="rId6"/>
    <p:sldId id="403" r:id="rId7"/>
    <p:sldId id="434" r:id="rId8"/>
    <p:sldId id="426" r:id="rId9"/>
    <p:sldId id="414" r:id="rId10"/>
    <p:sldId id="420" r:id="rId11"/>
    <p:sldId id="435" r:id="rId12"/>
    <p:sldId id="406" r:id="rId13"/>
    <p:sldId id="413" r:id="rId14"/>
    <p:sldId id="437" r:id="rId15"/>
    <p:sldId id="441" r:id="rId16"/>
    <p:sldId id="433" r:id="rId17"/>
    <p:sldId id="448" r:id="rId18"/>
    <p:sldId id="442" r:id="rId19"/>
    <p:sldId id="449" r:id="rId20"/>
    <p:sldId id="431" r:id="rId21"/>
    <p:sldId id="450" r:id="rId22"/>
    <p:sldId id="405" r:id="rId23"/>
    <p:sldId id="445" r:id="rId24"/>
    <p:sldId id="452" r:id="rId25"/>
    <p:sldId id="453" r:id="rId26"/>
    <p:sldId id="454" r:id="rId27"/>
    <p:sldId id="455" r:id="rId28"/>
    <p:sldId id="404" r:id="rId29"/>
    <p:sldId id="457" r:id="rId30"/>
    <p:sldId id="456" r:id="rId31"/>
    <p:sldId id="398" r:id="rId32"/>
    <p:sldId id="45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Автор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98" autoAdjust="0"/>
    <p:restoredTop sz="96327" autoAdjust="0"/>
  </p:normalViewPr>
  <p:slideViewPr>
    <p:cSldViewPr snapToGrid="0">
      <p:cViewPr>
        <p:scale>
          <a:sx n="64" d="100"/>
          <a:sy n="64" d="100"/>
        </p:scale>
        <p:origin x="-1205" y="-51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58" d="100"/>
          <a:sy n="58" d="100"/>
        </p:scale>
        <p:origin x="3240" y="67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48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7136832190331042"/>
          <c:y val="2.4426259734062171E-2"/>
          <c:w val="0.55347010555132226"/>
          <c:h val="0.85078875729377046"/>
        </c:manualLayout>
      </c:layout>
      <c:pieChart>
        <c:varyColors val="1"/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6.3216845878136363E-2"/>
          <c:y val="0.88090087507798165"/>
          <c:w val="0.88124453193351016"/>
          <c:h val="9.986207378179765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spPr>
    <a:solidFill>
      <a:schemeClr val="tx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23022050587625592"/>
          <c:y val="9.2495010503054864E-2"/>
          <c:w val="0.54423792567330354"/>
          <c:h val="0.7108598530009061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AD37-4DFD-9C6D-B74F8A0E6407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D37-4DFD-9C6D-B74F8A0E6407}"/>
              </c:ext>
            </c:extLst>
          </c:dPt>
          <c:dPt>
            <c:idx val="2"/>
            <c:spPr>
              <a:solidFill>
                <a:srgbClr val="92D05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D37-4DFD-9C6D-B74F8A0E6407}"/>
              </c:ext>
            </c:extLst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AD37-4DFD-9C6D-B74F8A0E6407}"/>
              </c:ext>
            </c:extLst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D37-4DFD-9C6D-B74F8A0E6407}"/>
              </c:ext>
            </c:extLst>
          </c:dPt>
          <c:dPt>
            <c:idx val="5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D37-4DFD-9C6D-B74F8A0E6407}"/>
              </c:ext>
            </c:extLst>
          </c:dPt>
          <c:dPt>
            <c:idx val="6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D37-4DFD-9C6D-B74F8A0E6407}"/>
              </c:ext>
            </c:extLst>
          </c:dPt>
          <c:dPt>
            <c:idx val="7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D37-4DFD-9C6D-B74F8A0E6407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uk-UA"/>
                      <a:t>2,9</a:t>
                    </a:r>
                    <a:r>
                      <a:rPr lang="en-US"/>
                      <a:t>% (1)</a:t>
                    </a:r>
                  </a:p>
                </c:rich>
              </c:tx>
              <c:dLblPos val="inEnd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AD37-4DFD-9C6D-B74F8A0E6407}"/>
                </c:ext>
              </c:extLst>
            </c:dLbl>
            <c:dLbl>
              <c:idx val="1"/>
              <c:layout>
                <c:manualLayout>
                  <c:x val="-4.6282327766353965E-2"/>
                  <c:y val="0.1084277734833900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2,9%</a:t>
                    </a:r>
                    <a:r>
                      <a:rPr lang="en-US" baseline="0"/>
                      <a:t> (1)</a:t>
                    </a:r>
                    <a:endParaRPr lang="en-US"/>
                  </a:p>
                </c:rich>
              </c:tx>
              <c:dLblPos val="bestFit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D37-4DFD-9C6D-B74F8A0E6407}"/>
                </c:ext>
              </c:extLst>
            </c:dLbl>
            <c:dLbl>
              <c:idx val="2"/>
              <c:layout>
                <c:manualLayout>
                  <c:x val="-8.9217948074962472E-2"/>
                  <c:y val="6.9382612531171034E-2"/>
                </c:manualLayout>
              </c:layout>
              <c:tx>
                <c:rich>
                  <a:bodyPr/>
                  <a:lstStyle/>
                  <a:p>
                    <a:r>
                      <a:rPr lang="uk-UA"/>
                      <a:t>11,7</a:t>
                    </a:r>
                    <a:r>
                      <a:rPr lang="en-US"/>
                      <a:t>% (4)</a:t>
                    </a:r>
                  </a:p>
                </c:rich>
              </c:tx>
              <c:dLblPos val="bestFit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D37-4DFD-9C6D-B74F8A0E6407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2,9</a:t>
                    </a:r>
                    <a:r>
                      <a:rPr lang="en-US" baseline="0"/>
                      <a:t>% (1)</a:t>
                    </a:r>
                    <a:endParaRPr lang="en-US"/>
                  </a:p>
                </c:rich>
              </c:tx>
              <c:dLblPos val="inEnd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D37-4DFD-9C6D-B74F8A0E6407}"/>
                </c:ext>
              </c:extLst>
            </c:dLbl>
            <c:dLbl>
              <c:idx val="4"/>
              <c:layout>
                <c:manualLayout>
                  <c:x val="-0.11280238059414531"/>
                  <c:y val="2.500382127774795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2,9%</a:t>
                    </a:r>
                    <a:r>
                      <a:rPr lang="en-US" baseline="0"/>
                      <a:t> (1)</a:t>
                    </a:r>
                    <a:endParaRPr lang="en-US"/>
                  </a:p>
                </c:rich>
              </c:tx>
              <c:dLblPos val="bestFit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D37-4DFD-9C6D-B74F8A0E6407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uk-UA"/>
                      <a:t>2,9</a:t>
                    </a:r>
                    <a:r>
                      <a:rPr lang="en-US"/>
                      <a:t>% (1)</a:t>
                    </a:r>
                  </a:p>
                </c:rich>
              </c:tx>
              <c:dLblPos val="inEnd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D37-4DFD-9C6D-B74F8A0E6407}"/>
                </c:ext>
              </c:extLst>
            </c:dLbl>
            <c:dLbl>
              <c:idx val="6"/>
              <c:layout>
                <c:manualLayout>
                  <c:x val="-0.11714629620342078"/>
                  <c:y val="-3.684257645830888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5,8%</a:t>
                    </a:r>
                    <a:r>
                      <a:rPr lang="en-US" baseline="0"/>
                      <a:t> (2)</a:t>
                    </a:r>
                    <a:endParaRPr lang="en-US"/>
                  </a:p>
                </c:rich>
              </c:tx>
              <c:dLblPos val="bestFit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D37-4DFD-9C6D-B74F8A0E6407}"/>
                </c:ext>
              </c:extLst>
            </c:dLbl>
            <c:dLbl>
              <c:idx val="7"/>
              <c:layout>
                <c:manualLayout>
                  <c:x val="0.18070515070966495"/>
                  <c:y val="-2.950790676955740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70,5%</a:t>
                    </a:r>
                    <a:r>
                      <a:rPr lang="en-US" baseline="0"/>
                      <a:t> (24)</a:t>
                    </a:r>
                    <a:endParaRPr lang="en-US"/>
                  </a:p>
                </c:rich>
              </c:tx>
              <c:dLblPos val="bestFit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D37-4DFD-9C6D-B74F8A0E64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Директор</c:v>
                </c:pt>
                <c:pt idx="1">
                  <c:v>Вихователь-методист</c:v>
                </c:pt>
                <c:pt idx="2">
                  <c:v>Асистенти вихователя</c:v>
                </c:pt>
                <c:pt idx="3">
                  <c:v>Практична психологиня</c:v>
                </c:pt>
                <c:pt idx="4">
                  <c:v>Вчитель-дефектолог</c:v>
                </c:pt>
                <c:pt idx="5">
                  <c:v>Вчитель-логопед</c:v>
                </c:pt>
                <c:pt idx="6">
                  <c:v>Керівники музичні</c:v>
                </c:pt>
                <c:pt idx="7">
                  <c:v>Вихователі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2.9</c:v>
                </c:pt>
                <c:pt idx="1">
                  <c:v>2.9</c:v>
                </c:pt>
                <c:pt idx="2">
                  <c:v>11.7</c:v>
                </c:pt>
                <c:pt idx="3">
                  <c:v>2.9</c:v>
                </c:pt>
                <c:pt idx="4">
                  <c:v>2.9</c:v>
                </c:pt>
                <c:pt idx="5">
                  <c:v>2.9</c:v>
                </c:pt>
                <c:pt idx="6">
                  <c:v>5.8</c:v>
                </c:pt>
                <c:pt idx="7">
                  <c:v>70.5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D37-4DFD-9C6D-B74F8A0E6407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0623468244813411"/>
          <c:y val="0.84760242116158324"/>
          <c:w val="0.80291388735643709"/>
          <c:h val="0.13697315497792445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spPr>
    <a:solidFill>
      <a:schemeClr val="tx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9195536291476359"/>
          <c:y val="3.1601598754528448E-2"/>
          <c:w val="0.5555239982619935"/>
          <c:h val="0.7847040507769225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8D6-41CF-9847-E98278AA9855}"/>
              </c:ext>
            </c:extLst>
          </c:dPt>
          <c:dPt>
            <c:idx val="1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8D6-41CF-9847-E98278AA9855}"/>
              </c:ext>
            </c:extLst>
          </c:dPt>
          <c:dPt>
            <c:idx val="2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8D6-41CF-9847-E98278AA9855}"/>
              </c:ext>
            </c:extLst>
          </c:dPt>
          <c:dPt>
            <c:idx val="3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E8D6-41CF-9847-E98278AA9855}"/>
              </c:ext>
            </c:extLst>
          </c:dPt>
          <c:dPt>
            <c:idx val="4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8D6-41CF-9847-E98278AA9855}"/>
              </c:ext>
            </c:extLst>
          </c:dPt>
          <c:dLbls>
            <c:dLbl>
              <c:idx val="0"/>
              <c:layout>
                <c:manualLayout>
                  <c:x val="-8.0277880777368291E-2"/>
                  <c:y val="0.1017489005149523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14,7%</a:t>
                    </a:r>
                    <a:r>
                      <a:rPr lang="en-US" baseline="0"/>
                      <a:t> (5)</a:t>
                    </a:r>
                    <a:endParaRPr lang="en-US"/>
                  </a:p>
                </c:rich>
              </c:tx>
              <c:dLblPos val="bestFit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8D6-41CF-9847-E98278AA9855}"/>
                </c:ext>
              </c:extLst>
            </c:dLbl>
            <c:dLbl>
              <c:idx val="1"/>
              <c:layout>
                <c:manualLayout>
                  <c:x val="-0.13099730262249204"/>
                  <c:y val="-5.241416970529701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17,6%</a:t>
                    </a:r>
                    <a:r>
                      <a:rPr lang="en-US" baseline="0"/>
                      <a:t> (6)</a:t>
                    </a:r>
                    <a:endParaRPr lang="en-US"/>
                  </a:p>
                </c:rich>
              </c:tx>
              <c:dLblPos val="bestFit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8D6-41CF-9847-E98278AA9855}"/>
                </c:ext>
              </c:extLst>
            </c:dLbl>
            <c:dLbl>
              <c:idx val="2"/>
              <c:layout>
                <c:manualLayout>
                  <c:x val="-6.2509724373096084E-2"/>
                  <c:y val="-0.1042320632739704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29,4%</a:t>
                    </a:r>
                    <a:r>
                      <a:rPr lang="en-US" baseline="0"/>
                      <a:t> (10)</a:t>
                    </a:r>
                    <a:endParaRPr lang="en-US"/>
                  </a:p>
                </c:rich>
              </c:tx>
              <c:dLblPos val="bestFit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8D6-41CF-9847-E98278AA9855}"/>
                </c:ext>
              </c:extLst>
            </c:dLbl>
            <c:dLbl>
              <c:idx val="3"/>
              <c:layout>
                <c:manualLayout>
                  <c:x val="0.1387142742891215"/>
                  <c:y val="-5.517301109173441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14,7%</a:t>
                    </a:r>
                    <a:r>
                      <a:rPr lang="en-US" baseline="0"/>
                      <a:t> (5)</a:t>
                    </a:r>
                    <a:endParaRPr lang="en-US"/>
                  </a:p>
                </c:rich>
              </c:tx>
              <c:dLblPos val="bestFit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8D6-41CF-9847-E98278AA9855}"/>
                </c:ext>
              </c:extLst>
            </c:dLbl>
            <c:dLbl>
              <c:idx val="4"/>
              <c:layout>
                <c:manualLayout>
                  <c:x val="9.4041413105910229E-2"/>
                  <c:y val="9.361124322546975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23,5%</a:t>
                    </a:r>
                    <a:r>
                      <a:rPr lang="en-US" baseline="0"/>
                      <a:t> (8)</a:t>
                    </a:r>
                    <a:endParaRPr lang="en-US"/>
                  </a:p>
                </c:rich>
              </c:tx>
              <c:dLblPos val="bestFit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8D6-41CF-9847-E98278AA98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…до 3 років</c:v>
                </c:pt>
                <c:pt idx="1">
                  <c:v>Від 3 до 10 років</c:v>
                </c:pt>
                <c:pt idx="2">
                  <c:v>Від 10 до 20 років</c:v>
                </c:pt>
                <c:pt idx="3">
                  <c:v>Від 20 до 30 років</c:v>
                </c:pt>
                <c:pt idx="4">
                  <c:v>Більше 30 років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14.7</c:v>
                </c:pt>
                <c:pt idx="1">
                  <c:v>17.600000000000001</c:v>
                </c:pt>
                <c:pt idx="2">
                  <c:v>29.4</c:v>
                </c:pt>
                <c:pt idx="3">
                  <c:v>14.7</c:v>
                </c:pt>
                <c:pt idx="4">
                  <c:v>23.5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8D6-41CF-9847-E98278AA9855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6.8531383369322602E-2"/>
          <c:y val="0.86240465747151041"/>
          <c:w val="0.85678434066932774"/>
          <c:h val="8.9124052446464944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spPr>
    <a:solidFill>
      <a:schemeClr val="tx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7136832190331042"/>
          <c:y val="2.4426259734062167E-2"/>
          <c:w val="0.55347010555132226"/>
          <c:h val="0.8507887572937697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F01D-411C-B85E-8207361171A5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01D-411C-B85E-8207361171A5}"/>
              </c:ext>
            </c:extLst>
          </c:dPt>
          <c:dPt>
            <c:idx val="2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01D-411C-B85E-8207361171A5}"/>
              </c:ext>
            </c:extLst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01D-411C-B85E-8207361171A5}"/>
              </c:ext>
            </c:extLst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F01D-411C-B85E-8207361171A5}"/>
              </c:ext>
            </c:extLst>
          </c:dPt>
          <c:dLbls>
            <c:dLbl>
              <c:idx val="0"/>
              <c:layout>
                <c:manualLayout>
                  <c:x val="-7.9338117009567513E-2"/>
                  <c:y val="0.1178157334187616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11,7%</a:t>
                    </a:r>
                    <a:r>
                      <a:rPr lang="en-US" baseline="0"/>
                      <a:t> (4)</a:t>
                    </a:r>
                    <a:endParaRPr lang="en-US"/>
                  </a:p>
                </c:rich>
              </c:tx>
              <c:dLblPos val="bestFit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01D-411C-B85E-8207361171A5}"/>
                </c:ext>
              </c:extLst>
            </c:dLbl>
            <c:dLbl>
              <c:idx val="1"/>
              <c:layout>
                <c:manualLayout>
                  <c:x val="-0.13028162306324617"/>
                  <c:y val="2.640015287168342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20,5%</a:t>
                    </a:r>
                    <a:r>
                      <a:rPr lang="en-US" baseline="0"/>
                      <a:t> (7)</a:t>
                    </a:r>
                    <a:endParaRPr lang="en-US"/>
                  </a:p>
                </c:rich>
              </c:tx>
              <c:dLblPos val="bestFit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01D-411C-B85E-8207361171A5}"/>
                </c:ext>
              </c:extLst>
            </c:dLbl>
            <c:dLbl>
              <c:idx val="2"/>
              <c:layout>
                <c:manualLayout>
                  <c:x val="-6.8491942539440837E-4"/>
                  <c:y val="-0.1268843402069388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35,2%</a:t>
                    </a:r>
                    <a:r>
                      <a:rPr lang="en-US" baseline="0"/>
                      <a:t> (12)</a:t>
                    </a:r>
                    <a:endParaRPr lang="en-US"/>
                  </a:p>
                </c:rich>
              </c:tx>
              <c:dLblPos val="bestFit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1D-411C-B85E-8207361171A5}"/>
                </c:ext>
              </c:extLst>
            </c:dLbl>
            <c:dLbl>
              <c:idx val="3"/>
              <c:layout>
                <c:manualLayout>
                  <c:x val="0.14856313323737819"/>
                  <c:y val="-7.357792802666270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14,7%</a:t>
                    </a:r>
                    <a:r>
                      <a:rPr lang="en-US" baseline="0"/>
                      <a:t> (5)</a:t>
                    </a:r>
                    <a:endParaRPr lang="en-US"/>
                  </a:p>
                </c:rich>
              </c:tx>
              <c:dLblPos val="bestFit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01D-411C-B85E-8207361171A5}"/>
                </c:ext>
              </c:extLst>
            </c:dLbl>
            <c:dLbl>
              <c:idx val="4"/>
              <c:layout>
                <c:manualLayout>
                  <c:x val="8.8782702565405144E-2"/>
                  <c:y val="0.1011636794865315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17,6%</a:t>
                    </a:r>
                    <a:r>
                      <a:rPr lang="en-US" baseline="0"/>
                      <a:t> (6)</a:t>
                    </a:r>
                    <a:endParaRPr lang="en-US"/>
                  </a:p>
                </c:rich>
              </c:tx>
              <c:dLblPos val="bestFit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01D-411C-B85E-8207361171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До 30 років</c:v>
                </c:pt>
                <c:pt idx="1">
                  <c:v>Від 30 до 40 років</c:v>
                </c:pt>
                <c:pt idx="2">
                  <c:v>Від 40 до 50 років</c:v>
                </c:pt>
                <c:pt idx="3">
                  <c:v>Від 50 до 60 років </c:v>
                </c:pt>
                <c:pt idx="4">
                  <c:v>Старше 60 років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11.7</c:v>
                </c:pt>
                <c:pt idx="1">
                  <c:v>20.5</c:v>
                </c:pt>
                <c:pt idx="2">
                  <c:v>35.200000000000003</c:v>
                </c:pt>
                <c:pt idx="3">
                  <c:v>14.7</c:v>
                </c:pt>
                <c:pt idx="4">
                  <c:v>17.600000000000001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01D-411C-B85E-8207361171A5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6.3216845878136196E-2"/>
          <c:y val="0.88090087507798143"/>
          <c:w val="0.8812445319335086"/>
          <c:h val="9.9862073781797248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spPr>
    <a:solidFill>
      <a:schemeClr val="tx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8764329216129663"/>
          <c:y val="4.8487901660221502E-2"/>
          <c:w val="0.59917965351418856"/>
          <c:h val="0.56177962312578666"/>
        </c:manualLayout>
      </c:layout>
      <c:pieChart>
        <c:varyColors val="1"/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9071535960917509E-4"/>
          <c:y val="0.70878428882995559"/>
          <c:w val="0.99950928464039079"/>
          <c:h val="0.16664618808214698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spPr>
    <a:solidFill>
      <a:schemeClr val="tx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Продаж</c:v>
                </c:pt>
              </c:strCache>
            </c:strRef>
          </c:tx>
          <c:dPt>
            <c:idx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A5D-4BF8-A2E9-385B282C02D3}"/>
              </c:ext>
            </c:extLst>
          </c:dPt>
          <c:dPt>
            <c:idx val="1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9A5D-4BF8-A2E9-385B282C02D3}"/>
              </c:ext>
            </c:extLst>
          </c:dPt>
          <c:dPt>
            <c:idx val="2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9A5D-4BF8-A2E9-385B282C02D3}"/>
              </c:ext>
            </c:extLst>
          </c:dPt>
          <c:dPt>
            <c:idx val="3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A5D-4BF8-A2E9-385B282C02D3}"/>
              </c:ext>
            </c:extLst>
          </c:dPt>
          <c:dLbls>
            <c:dLbl>
              <c:idx val="0"/>
              <c:layout>
                <c:manualLayout>
                  <c:x val="-0.12084946532338456"/>
                  <c:y val="-0.1154781428183547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70,5% (24)</a:t>
                    </a:r>
                  </a:p>
                </c:rich>
              </c:tx>
              <c:dLblPos val="bestFit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A5D-4BF8-A2E9-385B282C02D3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11,7% (4)</a:t>
                    </a:r>
                  </a:p>
                </c:rich>
              </c:tx>
              <c:dLblPos val="inEnd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9A5D-4BF8-A2E9-385B282C02D3}"/>
                </c:ext>
              </c:extLst>
            </c:dLbl>
            <c:dLbl>
              <c:idx val="2"/>
              <c:layout>
                <c:manualLayout>
                  <c:x val="9.9236667468968143E-2"/>
                  <c:y val="8.6640510453434696E-2"/>
                </c:manualLayout>
              </c:layout>
              <c:tx>
                <c:rich>
                  <a:bodyPr/>
                  <a:lstStyle/>
                  <a:p>
                    <a:r>
                      <a:rPr lang="uk-UA"/>
                      <a:t>5,8</a:t>
                    </a:r>
                    <a:r>
                      <a:rPr lang="en-US"/>
                      <a:t>% (2)</a:t>
                    </a:r>
                  </a:p>
                </c:rich>
              </c:tx>
              <c:dLblPos val="bestFit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A5D-4BF8-A2E9-385B282C02D3}"/>
                </c:ext>
              </c:extLst>
            </c:dLbl>
            <c:dLbl>
              <c:idx val="3"/>
              <c:layout>
                <c:manualLayout>
                  <c:x val="6.7657566275831332E-2"/>
                  <c:y val="9.416372522400222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11,7%</a:t>
                    </a:r>
                    <a:r>
                      <a:rPr lang="en-US" baseline="0"/>
                      <a:t> (4)</a:t>
                    </a:r>
                    <a:endParaRPr lang="en-US"/>
                  </a:p>
                </c:rich>
              </c:tx>
              <c:dLblPos val="bestFit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9A5D-4BF8-A2E9-385B282C02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Percent val="1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Аркуш1!$A$2:$A$5</c:f>
              <c:strCache>
                <c:ptCount val="4"/>
                <c:pt idx="0">
                  <c:v>Вища освіта</c:v>
                </c:pt>
                <c:pt idx="1">
                  <c:v>Середня спеціальна</c:v>
                </c:pt>
                <c:pt idx="2">
                  <c:v>Здобувають вищу освіту</c:v>
                </c:pt>
                <c:pt idx="3">
                  <c:v>Індивідуальний план навчання 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70.5</c:v>
                </c:pt>
                <c:pt idx="1">
                  <c:v>11.7</c:v>
                </c:pt>
                <c:pt idx="2">
                  <c:v>5.8</c:v>
                </c:pt>
                <c:pt idx="3">
                  <c:v>11.7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A5D-4BF8-A2E9-385B282C02D3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tx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8764329216129672"/>
          <c:y val="4.8487901660221502E-2"/>
          <c:w val="0.59917965351418889"/>
          <c:h val="0.56177962312578689"/>
        </c:manualLayout>
      </c:layout>
      <c:pieChart>
        <c:varyColors val="1"/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9071535960917509E-4"/>
          <c:y val="0.70878428882995559"/>
          <c:w val="0.99950928464039079"/>
          <c:h val="0.16664618808214701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spPr>
    <a:solidFill>
      <a:schemeClr val="tx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tx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8764329216129655"/>
          <c:y val="4.8487901660221502E-2"/>
          <c:w val="0.59917965351418834"/>
          <c:h val="0.5617796231257864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FFFF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089-405C-B06D-610608A83275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089-405C-B06D-610608A83275}"/>
              </c:ext>
            </c:extLst>
          </c:dPt>
          <c:dPt>
            <c:idx val="2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17C-48DE-99E9-5082C2074FAB}"/>
              </c:ext>
            </c:extLst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089-405C-B06D-610608A83275}"/>
              </c:ext>
            </c:extLst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17C-48DE-99E9-5082C2074FAB}"/>
              </c:ext>
            </c:extLst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E089-405C-B06D-610608A83275}"/>
              </c:ext>
            </c:extLst>
          </c:dPt>
          <c:dLbls>
            <c:dLbl>
              <c:idx val="0"/>
              <c:layout>
                <c:manualLayout>
                  <c:x val="-8.5628010090971665E-2"/>
                  <c:y val="6.160709105119989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11,7%</a:t>
                    </a:r>
                    <a:r>
                      <a:rPr lang="en-US" baseline="0"/>
                      <a:t> (4)</a:t>
                    </a:r>
                    <a:endParaRPr lang="en-US"/>
                  </a:p>
                </c:rich>
              </c:tx>
              <c:dLblPos val="bestFit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89-405C-B06D-610608A83275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2,9%</a:t>
                    </a:r>
                    <a:r>
                      <a:rPr lang="en-US" baseline="0"/>
                      <a:t> (1)</a:t>
                    </a:r>
                    <a:endParaRPr lang="en-US"/>
                  </a:p>
                </c:rich>
              </c:tx>
              <c:dLblPos val="inEnd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089-405C-B06D-610608A83275}"/>
                </c:ext>
              </c:extLst>
            </c:dLbl>
            <c:dLbl>
              <c:idx val="2"/>
              <c:layout>
                <c:manualLayout>
                  <c:x val="-0.17282314870897542"/>
                  <c:y val="-0.1170509117583008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32,3%</a:t>
                    </a:r>
                    <a:r>
                      <a:rPr lang="en-US" baseline="0"/>
                      <a:t> (11)</a:t>
                    </a:r>
                    <a:endParaRPr lang="en-US"/>
                  </a:p>
                </c:rich>
              </c:tx>
              <c:dLblPos val="bestFit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7C-48DE-99E9-5082C2074FAB}"/>
                </c:ext>
              </c:extLst>
            </c:dLbl>
            <c:dLbl>
              <c:idx val="3"/>
              <c:layout>
                <c:manualLayout>
                  <c:x val="0.11794179553089487"/>
                  <c:y val="-6.206616548985036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14,7 (5)</a:t>
                    </a:r>
                  </a:p>
                </c:rich>
              </c:tx>
              <c:dLblPos val="bestFit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089-405C-B06D-610608A83275}"/>
                </c:ext>
              </c:extLst>
            </c:dLbl>
            <c:dLbl>
              <c:idx val="4"/>
              <c:layout>
                <c:manualLayout>
                  <c:x val="0.12442055179995702"/>
                  <c:y val="2.037243719047469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5,8%</a:t>
                    </a:r>
                    <a:r>
                      <a:rPr lang="en-US" baseline="0"/>
                      <a:t> (5)</a:t>
                    </a:r>
                    <a:endParaRPr lang="en-US"/>
                  </a:p>
                </c:rich>
              </c:tx>
              <c:dLblPos val="bestFit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17C-48DE-99E9-5082C2074FAB}"/>
                </c:ext>
              </c:extLst>
            </c:dLbl>
            <c:dLbl>
              <c:idx val="5"/>
              <c:layout>
                <c:manualLayout>
                  <c:x val="8.1004619568185041E-2"/>
                  <c:y val="6.3774407912925296E-2"/>
                </c:manualLayout>
              </c:layout>
              <c:tx>
                <c:rich>
                  <a:bodyPr/>
                  <a:lstStyle/>
                  <a:p>
                    <a:r>
                      <a:rPr lang="uk-UA"/>
                      <a:t>11,7</a:t>
                    </a:r>
                    <a:r>
                      <a:rPr lang="en-US"/>
                      <a:t>% (4)</a:t>
                    </a:r>
                  </a:p>
                </c:rich>
              </c:tx>
              <c:dLblPos val="bestFit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E089-405C-B06D-610608A832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Педагогічне звання "вихователь-методист"</c:v>
                </c:pt>
                <c:pt idx="1">
                  <c:v>Педагогічне звання "старший вихователь"</c:v>
                </c:pt>
                <c:pt idx="2">
                  <c:v>Спеціаліст вищої категорії</c:v>
                </c:pt>
                <c:pt idx="3">
                  <c:v>Спеціаліст "першої кваліфікаційної категорії"</c:v>
                </c:pt>
                <c:pt idx="4">
                  <c:v>Спеціаліст "другої кваліфікаційної категорії"</c:v>
                </c:pt>
                <c:pt idx="5">
                  <c:v>Відповідає займаній посаді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11.7</c:v>
                </c:pt>
                <c:pt idx="1">
                  <c:v>2.9</c:v>
                </c:pt>
                <c:pt idx="2">
                  <c:v>32.300000000000004</c:v>
                </c:pt>
                <c:pt idx="3">
                  <c:v>14.7</c:v>
                </c:pt>
                <c:pt idx="4">
                  <c:v>5.8</c:v>
                </c:pt>
                <c:pt idx="5">
                  <c:v>11.7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17C-48DE-99E9-5082C2074FAB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2.188211300665795E-3"/>
          <c:y val="0.70878428882995559"/>
          <c:w val="0.99781178869933429"/>
          <c:h val="0.21438926946539999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spPr>
    <a:solidFill>
      <a:schemeClr val="tx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8F6756E-81DA-9FAC-70D8-556F658BDD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EDD12-BCD5-485B-BCBC-34BB01D7923C}" type="datetimeFigureOut">
              <a:rPr lang="en-US" smtClean="0"/>
              <a:pPr/>
              <a:t>11/28/2024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71D415-D05A-7067-CCD3-457153D96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230DF-5933-439D-898F-38E9AC9BA6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B97095E3-54D2-CFD2-4F49-7536FC8641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8" name="Header Placeholder 7">
            <a:extLst>
              <a:ext uri="{FF2B5EF4-FFF2-40B4-BE49-F238E27FC236}">
                <a16:creationId xmlns="" xmlns:a16="http://schemas.microsoft.com/office/drawing/2014/main" id="{521EE01A-C0B5-5ECF-96DD-768F86AA15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A52F-9D89-7442-A8E9-48D1527B5F6B}" type="datetimeFigureOut">
              <a:rPr lang="en-US" smtClean="0"/>
              <a:pPr/>
              <a:t>11/28/2024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C7E07-3C67-C64C-8DA0-0404F63039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92453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14488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14488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94759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50233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34596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65923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26C18C3-ED25-DD4B-BA72-24932D54DE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=""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=""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=""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A69706A2-3726-FE4E-B923-E75D485978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4132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CF555767-B3D8-BD57-1D42-7F6E1E6689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Freeform 13">
              <a:extLst>
                <a:ext uri="{FF2B5EF4-FFF2-40B4-BE49-F238E27FC236}">
                  <a16:creationId xmlns=""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=""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Freeform 15">
              <a:extLst>
                <a:ext uri="{FF2B5EF4-FFF2-40B4-BE49-F238E27FC236}">
                  <a16:creationId xmlns=""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E66081BA-9135-73B1-DCE5-77FD12431F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=""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457200" indent="0">
              <a:spcBef>
                <a:spcPts val="1800"/>
              </a:spcBef>
              <a:buNone/>
              <a:defRPr sz="2000"/>
            </a:lvl2pPr>
            <a:lvl3pPr marL="914400" indent="0">
              <a:spcBef>
                <a:spcPts val="1800"/>
              </a:spcBef>
              <a:buNone/>
              <a:defRPr sz="2000"/>
            </a:lvl3pPr>
            <a:lvl4pPr marL="1371600" indent="0">
              <a:spcBef>
                <a:spcPts val="1800"/>
              </a:spcBef>
              <a:buNone/>
              <a:defRPr sz="2000"/>
            </a:lvl4pPr>
            <a:lvl5pPr marL="1828800" indent="0">
              <a:spcBef>
                <a:spcPts val="1800"/>
              </a:spcBef>
              <a:buNone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432911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97D5AF2-684A-4A8D-3D82-B57D7AC446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=""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=""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=""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E66081BA-9135-73B1-DCE5-77FD12431F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676525"/>
            <a:ext cx="5746750" cy="359747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=""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676525"/>
            <a:ext cx="3947160" cy="3597470"/>
          </a:xfrm>
        </p:spPr>
        <p:txBody>
          <a:bodyPr lIns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>
              <a:spcBef>
                <a:spcPts val="18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974471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able Placeholder 2">
            <a:extLst>
              <a:ext uri="{FF2B5EF4-FFF2-40B4-BE49-F238E27FC236}">
                <a16:creationId xmlns=""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628629"/>
            <a:ext cx="10972800" cy="363674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E66081BA-9135-73B1-DCE5-77FD12431F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1041095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26C18C3-ED25-DD4B-BA72-24932D54DE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=""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=""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=""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=""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58B149C6-5AAC-B8E5-5411-EA38821F67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69273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06C6F65-35CD-D64B-992A-0C1C1E0038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=""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=""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=""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=""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=""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281918"/>
            <a:ext cx="6787747" cy="3708517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=""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=""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979826C1-7A52-DA25-F422-EE62DED7D1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1808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=""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6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96BA398-1ED2-1FCA-63B9-8915A8C7A5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09360" y="3951843"/>
            <a:ext cx="2133600" cy="1005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2916956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1113"/>
            <a:ext cx="5791200" cy="688022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=""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9835" y="456860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29169ED6-4B82-6844-119F-AC15CDF2D3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987914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C57F1500-1A16-D1EF-4F0C-030852B291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2D07A0BE-3890-193E-9439-F294E61A71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Freeform 19">
              <a:extLst>
                <a:ext uri="{FF2B5EF4-FFF2-40B4-BE49-F238E27FC236}">
                  <a16:creationId xmlns=""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20">
              <a:extLst>
                <a:ext uri="{FF2B5EF4-FFF2-40B4-BE49-F238E27FC236}">
                  <a16:creationId xmlns=""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21">
              <a:extLst>
                <a:ext uri="{FF2B5EF4-FFF2-40B4-BE49-F238E27FC236}">
                  <a16:creationId xmlns=""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=""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=""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7600" y="2282008"/>
            <a:ext cx="7810500" cy="3699328"/>
          </a:xfrm>
        </p:spPr>
        <p:txBody>
          <a:bodyPr lIns="0" tIns="228600" rIns="0" bIns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2964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26C18C3-ED25-DD4B-BA72-24932D54DE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=""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=""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=""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A69706A2-3726-FE4E-B923-E75D485978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=""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905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="" xmlns:p14="http://schemas.microsoft.com/office/powerpoint/2010/main" val="2027108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97D5AF2-684A-4A8D-3D82-B57D7AC446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=""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=""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=""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=""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9436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=""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E66081BA-9135-73B1-DCE5-77FD12431F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94105695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2E558A9-6DD6-E21D-3A8F-6707E1DD19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AutoShape 24">
              <a:extLst>
                <a:ext uri="{FF2B5EF4-FFF2-40B4-BE49-F238E27FC236}">
                  <a16:creationId xmlns=""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=""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8">
              <a:extLst>
                <a:ext uri="{FF2B5EF4-FFF2-40B4-BE49-F238E27FC236}">
                  <a16:creationId xmlns=""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=""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=""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E66081BA-9135-73B1-DCE5-77FD12431F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=""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sz="2000"/>
            </a:lvl3pPr>
            <a:lvl4pPr marL="1371600" indent="0">
              <a:spcBef>
                <a:spcPts val="1800"/>
              </a:spcBef>
              <a:buFont typeface="+mj-lt"/>
              <a:buNone/>
              <a:defRPr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=""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460680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=""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E66081BA-9135-73B1-DCE5-77FD12431F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931976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=""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=""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32" name="Slide Number Placeholder 5">
            <a:extLst>
              <a:ext uri="{FF2B5EF4-FFF2-40B4-BE49-F238E27FC236}">
                <a16:creationId xmlns=""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698" r:id="rId2"/>
    <p:sldLayoutId id="2147483710" r:id="rId3"/>
    <p:sldLayoutId id="2147483700" r:id="rId4"/>
    <p:sldLayoutId id="2147483701" r:id="rId5"/>
    <p:sldLayoutId id="2147483659" r:id="rId6"/>
    <p:sldLayoutId id="2147483709" r:id="rId7"/>
    <p:sldLayoutId id="2147483708" r:id="rId8"/>
    <p:sldLayoutId id="2147483707" r:id="rId9"/>
    <p:sldLayoutId id="2147483706" r:id="rId10"/>
    <p:sldLayoutId id="2147483705" r:id="rId11"/>
    <p:sldLayoutId id="2147483704" r:id="rId12"/>
    <p:sldLayoutId id="2147483703" r:id="rId13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B1D9D6-2977-ABCD-FDF8-51AFA5064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7906" y="665019"/>
            <a:ext cx="7962900" cy="6192982"/>
          </a:xfrm>
        </p:spPr>
        <p:txBody>
          <a:bodyPr/>
          <a:lstStyle/>
          <a:p>
            <a:pPr algn="ctr"/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Аналіз основних показників розвитку кадрової політики сучасного закладу дошкільної освіти</a:t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 №7 «</a:t>
            </a:r>
            <a:r>
              <a:rPr lang="uk-UA" sz="4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Волиняночка</a:t>
            </a: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вихователь-методист           Галина РУДЬ</a:t>
            </a:r>
            <a:br>
              <a:rPr lang="uk-UA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030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6935190" y="2861952"/>
          <a:ext cx="5035137" cy="3633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35086" y="463138"/>
            <a:ext cx="7184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68136" y="154376"/>
            <a:ext cx="5937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Освітній потенціал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іаграма 6"/>
          <p:cNvGraphicFramePr/>
          <p:nvPr/>
        </p:nvGraphicFramePr>
        <p:xfrm>
          <a:off x="3598223" y="997527"/>
          <a:ext cx="8051471" cy="4833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6935190" y="2861952"/>
          <a:ext cx="5035137" cy="3633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35086" y="463138"/>
            <a:ext cx="7184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68136" y="154376"/>
            <a:ext cx="524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Кваліфікаційний потенціал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іаграма 6"/>
          <p:cNvGraphicFramePr/>
          <p:nvPr/>
        </p:nvGraphicFramePr>
        <p:xfrm>
          <a:off x="3598223" y="997527"/>
          <a:ext cx="8051471" cy="4833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4191990" y="878774"/>
          <a:ext cx="7481453" cy="5320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506" y="308324"/>
            <a:ext cx="4286992" cy="1187965"/>
          </a:xfrm>
        </p:spPr>
        <p:txBody>
          <a:bodyPr/>
          <a:lstStyle/>
          <a:p>
            <a:pPr algn="ctr"/>
            <a:r>
              <a:rPr lang="uk-UA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Мотиваційний  потенціал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3"/>
          </p:nvPr>
        </p:nvSpPr>
        <p:spPr>
          <a:xfrm>
            <a:off x="356852" y="2400671"/>
            <a:ext cx="11245340" cy="37085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 (20,5%) - </a:t>
            </a:r>
          </a:p>
          <a:p>
            <a:pPr algn="ctr">
              <a:buNone/>
            </a:pPr>
            <a:r>
              <a:rPr lang="uk-UA" sz="44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переможців конкурсу на відзначення премією Володимирської міської ради </a:t>
            </a: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44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Успішний педагог</a:t>
            </a: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400" b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3762" y="296883"/>
            <a:ext cx="5581402" cy="938151"/>
          </a:xfrm>
        </p:spPr>
        <p:txBody>
          <a:bodyPr/>
          <a:lstStyle/>
          <a:p>
            <a:pPr algn="ctr"/>
            <a:r>
              <a:rPr lang="uk-UA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Успішний педагог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8217725" y="5106390"/>
            <a:ext cx="3578579" cy="1089082"/>
          </a:xfrm>
        </p:spPr>
        <p:txBody>
          <a:bodyPr/>
          <a:lstStyle/>
          <a:p>
            <a:endParaRPr lang="uk-UA" dirty="0" smtClean="0"/>
          </a:p>
          <a:p>
            <a:endParaRPr lang="uk-UA" dirty="0" smtClean="0"/>
          </a:p>
          <a:p>
            <a:endParaRPr lang="ru-RU" dirty="0"/>
          </a:p>
        </p:txBody>
      </p:sp>
      <p:pic>
        <p:nvPicPr>
          <p:cNvPr id="5" name="Рисунок 4" descr="https://dytsadok.org.ua/upload/users_files/331f7be44f7979f49a09c8d94a72c4ca.JPG"/>
          <p:cNvPicPr/>
          <p:nvPr/>
        </p:nvPicPr>
        <p:blipFill>
          <a:blip r:embed="rId2" cstate="print"/>
          <a:srcRect t="7865" r="-275"/>
          <a:stretch>
            <a:fillRect/>
          </a:stretch>
        </p:blipFill>
        <p:spPr bwMode="auto">
          <a:xfrm>
            <a:off x="4120739" y="1223160"/>
            <a:ext cx="2196933" cy="2755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:\Документи\фото педагогыв\625be88fa9991b3dde5434bfe87d6a6c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30888" y="344383"/>
            <a:ext cx="2291938" cy="2701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:\Документи\фото педагогыв\received_352612922023284-01.jpeg"/>
          <p:cNvPicPr/>
          <p:nvPr/>
        </p:nvPicPr>
        <p:blipFill>
          <a:blip r:embed="rId4" cstate="print"/>
          <a:srcRect l="20867" t="1418" r="15534"/>
          <a:stretch>
            <a:fillRect/>
          </a:stretch>
        </p:blipFill>
        <p:spPr bwMode="auto">
          <a:xfrm>
            <a:off x="6935190" y="3455718"/>
            <a:ext cx="2149417" cy="3152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1\Desktop\Документи\фото педагогыв\unnamed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57757" y="3277590"/>
            <a:ext cx="2398814" cy="3354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http://dytsadok.org.ua/upload/users_files/7f3a97c988f7d0cf7691f4c2531574db.JPG"/>
          <p:cNvPicPr/>
          <p:nvPr/>
        </p:nvPicPr>
        <p:blipFill>
          <a:blip r:embed="rId6" cstate="print"/>
          <a:srcRect l="18152" r="2559"/>
          <a:stretch>
            <a:fillRect/>
          </a:stretch>
        </p:blipFill>
        <p:spPr bwMode="auto">
          <a:xfrm>
            <a:off x="3811979" y="4120738"/>
            <a:ext cx="2766949" cy="2416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7346" name="Picture 2" descr="C:\Users\1\Desktop\0-02-05-784a37def4f889981d5d8b98da6e9b84b7f7af02ee35cf1a05b9d0cb1d126905_e0a315fad2065aed.jpg"/>
          <p:cNvPicPr>
            <a:picLocks noChangeAspect="1" noChangeArrowheads="1"/>
          </p:cNvPicPr>
          <p:nvPr/>
        </p:nvPicPr>
        <p:blipFill>
          <a:blip r:embed="rId7" cstate="print"/>
          <a:srcRect r="14198" b="35933"/>
          <a:stretch>
            <a:fillRect/>
          </a:stretch>
        </p:blipFill>
        <p:spPr bwMode="auto">
          <a:xfrm>
            <a:off x="746200" y="2023001"/>
            <a:ext cx="2666815" cy="2644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" descr="D:\Документи\альбом перлини майст\0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94566" y="271916"/>
            <a:ext cx="2030681" cy="2865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37506" y="308324"/>
            <a:ext cx="4286992" cy="1187965"/>
          </a:xfrm>
        </p:spPr>
        <p:txBody>
          <a:bodyPr/>
          <a:lstStyle/>
          <a:p>
            <a:pPr algn="ctr"/>
            <a:r>
              <a:rPr lang="uk-UA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Мотиваційний  потенціал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2505" y="2600694"/>
            <a:ext cx="1085404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/>
            <a:r>
              <a:rPr lang="uk-UA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(16,5%) –</a:t>
            </a:r>
          </a:p>
          <a:p>
            <a:pPr marL="914400" indent="-914400" algn="ctr"/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стипендіатів Володимир </a:t>
            </a: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Волинської </a:t>
            </a: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міської ради  для обдарованої молоді «Майбутнє Володимира </a:t>
            </a:r>
            <a:endParaRPr lang="ru-RU" sz="4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indent="-914400" algn="ctr"/>
            <a:endParaRPr lang="uk-UA" sz="4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886" y="332509"/>
            <a:ext cx="6198919" cy="938151"/>
          </a:xfrm>
        </p:spPr>
        <p:txBody>
          <a:bodyPr/>
          <a:lstStyle/>
          <a:p>
            <a:pPr algn="ctr"/>
            <a:r>
              <a:rPr lang="uk-UA" sz="3200" dirty="0" smtClean="0">
                <a:solidFill>
                  <a:srgbClr val="002060"/>
                </a:solidFill>
              </a:rPr>
              <a:t>     </a:t>
            </a:r>
            <a:br>
              <a:rPr lang="uk-UA" sz="3200" dirty="0" smtClean="0">
                <a:solidFill>
                  <a:srgbClr val="002060"/>
                </a:solidFill>
              </a:rPr>
            </a:br>
            <a:r>
              <a:rPr lang="uk-UA" sz="3200" dirty="0" smtClean="0">
                <a:solidFill>
                  <a:srgbClr val="002060"/>
                </a:solidFill>
              </a:rPr>
              <a:t>  </a:t>
            </a:r>
            <a:br>
              <a:rPr lang="uk-UA" sz="3200" dirty="0" smtClean="0">
                <a:solidFill>
                  <a:srgbClr val="002060"/>
                </a:solidFill>
              </a:rPr>
            </a:br>
            <a:r>
              <a:rPr lang="uk-UA" sz="3200" dirty="0" smtClean="0">
                <a:solidFill>
                  <a:srgbClr val="002060"/>
                </a:solidFill>
              </a:rPr>
              <a:t> Майбутнє Володимира </a:t>
            </a: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uk-UA" dirty="0" smtClean="0"/>
          </a:p>
          <a:p>
            <a:endParaRPr lang="uk-UA" dirty="0" smtClean="0"/>
          </a:p>
          <a:p>
            <a:endParaRPr lang="ru-RU" dirty="0"/>
          </a:p>
        </p:txBody>
      </p:sp>
      <p:pic>
        <p:nvPicPr>
          <p:cNvPr id="4098" name="Picture 2" descr="D:\Документи\фото педагогыв\0-02-05-010b55882b03eb2602dca6c75b47950734c1214cf69fd0898840e4410ab72787_f04a59c4123ac43d.jpg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9525" y="762296"/>
            <a:ext cx="3265110" cy="2459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1\Desktop\0-02-05-749a4c3d9d414dde7d03fae83184e235af58c6c7a415e82ab815ee310c477d34_9c39ef4189528403.jpg"/>
          <p:cNvPicPr/>
          <p:nvPr/>
        </p:nvPicPr>
        <p:blipFill>
          <a:blip r:embed="rId3" cstate="print"/>
          <a:srcRect r="28907"/>
          <a:stretch>
            <a:fillRect/>
          </a:stretch>
        </p:blipFill>
        <p:spPr bwMode="auto">
          <a:xfrm>
            <a:off x="510639" y="1045031"/>
            <a:ext cx="2386939" cy="3111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1\Desktop\0-02-05-9940ad52ec1ea97a3fe3104524865506f0de333bc9edfbdd15f2534bcfba81de_d619c1bfa95e58ec.jpg"/>
          <p:cNvPicPr>
            <a:picLocks noChangeAspect="1" noChangeArrowheads="1"/>
          </p:cNvPicPr>
          <p:nvPr/>
        </p:nvPicPr>
        <p:blipFill>
          <a:blip r:embed="rId4" cstate="print"/>
          <a:srcRect t="9491" r="3262"/>
          <a:stretch>
            <a:fillRect/>
          </a:stretch>
        </p:blipFill>
        <p:spPr bwMode="auto">
          <a:xfrm>
            <a:off x="8455231" y="3383083"/>
            <a:ext cx="2078181" cy="3183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D:\Документи\альбом перлини майст\IMG_1030.JPG"/>
          <p:cNvPicPr/>
          <p:nvPr/>
        </p:nvPicPr>
        <p:blipFill>
          <a:blip r:embed="rId5" cstate="print"/>
          <a:srcRect l="11871" t="17418" r="17370" b="9009"/>
          <a:stretch>
            <a:fillRect/>
          </a:stretch>
        </p:blipFill>
        <p:spPr bwMode="auto">
          <a:xfrm>
            <a:off x="3372590" y="1045028"/>
            <a:ext cx="2078183" cy="2873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1\Desktop\0-02-05-fafca30612500e6c8b98baad434124a0489ef4c6ccf810d6b64b1e128020ee6a_21336d196d57d06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9429" y="4277709"/>
            <a:ext cx="3467594" cy="2310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9467" y="3415007"/>
            <a:ext cx="2233878" cy="3191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93767" y="1638796"/>
            <a:ext cx="10094026" cy="4156364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Відмінники Освіти України</a:t>
            </a:r>
            <a:br>
              <a:rPr lang="uk-UA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Лауреат Премії Верховної ради України  </a:t>
            </a:r>
            <a:br>
              <a:rPr lang="uk-UA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(20,5%) </a:t>
            </a:r>
            <a:r>
              <a:rPr lang="uk-UA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переможців міського конкурсу педагогічної майстерності «Вихователь року»;</a:t>
            </a:r>
            <a:br>
              <a:rPr lang="uk-UA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(5,8%) </a:t>
            </a:r>
            <a:r>
              <a:rPr lang="uk-UA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переможці Всеукраїнського </a:t>
            </a:r>
            <a:r>
              <a:rPr lang="ru-RU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</a:t>
            </a:r>
            <a:r>
              <a:rPr lang="uk-UA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освітніх технологій серед педагогів Волині;</a:t>
            </a:r>
            <a:br>
              <a:rPr lang="uk-UA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uk-UA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(11,7%) </a:t>
            </a:r>
            <a:r>
              <a:rPr lang="uk-UA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sz="28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переможці та лауреати  обласного конкурсу виставки наочних та дидактичних матеріалів «Творчі сходинки педагогів Волині».  </a:t>
            </a:r>
            <a:r>
              <a:rPr lang="ru-RU" sz="32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0" dirty="0"/>
          </a:p>
        </p:txBody>
      </p:sp>
      <p:sp>
        <p:nvSpPr>
          <p:cNvPr id="7" name="TextBox 6"/>
          <p:cNvSpPr txBox="1"/>
          <p:nvPr/>
        </p:nvSpPr>
        <p:spPr>
          <a:xfrm>
            <a:off x="178129" y="249384"/>
            <a:ext cx="75052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 потенційної реалізації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382" y="427513"/>
            <a:ext cx="7279574" cy="1413162"/>
          </a:xfrm>
        </p:spPr>
        <p:txBody>
          <a:bodyPr/>
          <a:lstStyle/>
          <a:p>
            <a:pPr algn="ctr"/>
            <a:r>
              <a:rPr lang="uk-UA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Результативність поширення досвіду роботи </a:t>
            </a:r>
            <a:r>
              <a:rPr lang="uk-UA" sz="4000" b="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період з 2014-2023р. )</a:t>
            </a:r>
            <a:endParaRPr lang="ru-RU" sz="4000" b="0" i="1" dirty="0"/>
          </a:p>
        </p:txBody>
      </p:sp>
      <p:pic>
        <p:nvPicPr>
          <p:cNvPr id="5" name="chart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706181" y="2476579"/>
            <a:ext cx="7457365" cy="4042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13" y="189573"/>
            <a:ext cx="4750130" cy="1354220"/>
          </a:xfrm>
        </p:spPr>
        <p:txBody>
          <a:bodyPr/>
          <a:lstStyle/>
          <a:p>
            <a:pPr algn="ctr"/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1027" name="Picture 3" descr="D:\Документи\друкування\0-02-05-9be157184e3ba33a2b7b4467b988c0c3dd4717c765802be68683f0421484feb6_2b5a351253cd592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014" y="232774"/>
            <a:ext cx="4678880" cy="3509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D:\Документи\друкування\Dv_2010-12_Полянсь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5640" y="4013859"/>
            <a:ext cx="1901687" cy="2689762"/>
          </a:xfrm>
          <a:prstGeom prst="rect">
            <a:avLst/>
          </a:prstGeom>
          <a:noFill/>
        </p:spPr>
      </p:pic>
      <p:pic>
        <p:nvPicPr>
          <p:cNvPr id="1029" name="Picture 5" descr="D:\Документи\друкування\!DV_2022-06_Дмишк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39646" y="3621975"/>
            <a:ext cx="2072666" cy="2931596"/>
          </a:xfrm>
          <a:prstGeom prst="rect">
            <a:avLst/>
          </a:prstGeom>
          <a:noFill/>
        </p:spPr>
      </p:pic>
      <p:pic>
        <p:nvPicPr>
          <p:cNvPr id="1030" name="Picture 6" descr="D:\Документи\друкування\!DV_2022-06_Воробей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38927" y="2030680"/>
            <a:ext cx="1498680" cy="2119746"/>
          </a:xfrm>
          <a:prstGeom prst="rect">
            <a:avLst/>
          </a:prstGeom>
          <a:noFill/>
        </p:spPr>
      </p:pic>
      <p:pic>
        <p:nvPicPr>
          <p:cNvPr id="1031" name="Picture 7" descr="D:\Документи\для альбому22р\0-02-05-e947de8d708951dd172e44b1fe92a18f9d478d99f154022a5672632a68f43277_dcda4af49a3513af.jpg"/>
          <p:cNvPicPr>
            <a:picLocks noChangeAspect="1" noChangeArrowheads="1"/>
          </p:cNvPicPr>
          <p:nvPr/>
        </p:nvPicPr>
        <p:blipFill>
          <a:blip r:embed="rId6" cstate="print"/>
          <a:srcRect l="1970" t="4301" r="7930"/>
          <a:stretch>
            <a:fillRect/>
          </a:stretch>
        </p:blipFill>
        <p:spPr bwMode="auto">
          <a:xfrm>
            <a:off x="8110848" y="4245429"/>
            <a:ext cx="1726176" cy="2434442"/>
          </a:xfrm>
          <a:prstGeom prst="rect">
            <a:avLst/>
          </a:prstGeom>
          <a:noFill/>
        </p:spPr>
      </p:pic>
      <p:pic>
        <p:nvPicPr>
          <p:cNvPr id="1032" name="Picture 8" descr="D:\Документи\для альбому22р\0-02-05-54f7125451fdf0358c386c87b32ea1057de8b58d27660de5413b5aa32c6d543f_94018869f64f79ee.jpg"/>
          <p:cNvPicPr>
            <a:picLocks noChangeAspect="1" noChangeArrowheads="1"/>
          </p:cNvPicPr>
          <p:nvPr/>
        </p:nvPicPr>
        <p:blipFill>
          <a:blip r:embed="rId7" cstate="print"/>
          <a:srcRect l="4009" t="5380" r="7062"/>
          <a:stretch>
            <a:fillRect/>
          </a:stretch>
        </p:blipFill>
        <p:spPr bwMode="auto">
          <a:xfrm>
            <a:off x="5913913" y="1081958"/>
            <a:ext cx="1785499" cy="2522532"/>
          </a:xfrm>
          <a:prstGeom prst="rect">
            <a:avLst/>
          </a:prstGeom>
          <a:noFill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/>
          <a:srcRect t="73" r="5893"/>
          <a:stretch>
            <a:fillRect/>
          </a:stretch>
        </p:blipFill>
        <p:spPr bwMode="auto">
          <a:xfrm>
            <a:off x="558140" y="3887086"/>
            <a:ext cx="4619502" cy="2764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76A9A9A7-F1D2-237D-AC72-E21A286F0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148" y="4892634"/>
            <a:ext cx="2992582" cy="496699"/>
          </a:xfrm>
        </p:spPr>
        <p:txBody>
          <a:bodyPr/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DB14AAA-1F04-769D-E7F0-4F68C8EB928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3761" y="263371"/>
            <a:ext cx="5248894" cy="1458551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Результативність самовдосконалення 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Table Placeholder 2">
            <a:extLst>
              <a:ext uri="{FF2B5EF4-FFF2-40B4-BE49-F238E27FC236}">
                <a16:creationId xmlns="" xmlns:a16="http://schemas.microsoft.com/office/drawing/2014/main" id="{C60AA2D2-28D7-69D7-F6C5-B31DAD3332C1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="" xmlns:p14="http://schemas.microsoft.com/office/powerpoint/2010/main" val="598521189"/>
              </p:ext>
            </p:extLst>
          </p:nvPr>
        </p:nvGraphicFramePr>
        <p:xfrm>
          <a:off x="617517" y="2030679"/>
          <a:ext cx="11032177" cy="440574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628099">
                  <a:extLst>
                    <a:ext uri="{9D8B030D-6E8A-4147-A177-3AD203B41FA5}">
                      <a16:colId xmlns="" xmlns:a16="http://schemas.microsoft.com/office/drawing/2014/main" val="127040821"/>
                    </a:ext>
                  </a:extLst>
                </a:gridCol>
                <a:gridCol w="1628099">
                  <a:extLst>
                    <a:ext uri="{9D8B030D-6E8A-4147-A177-3AD203B41FA5}">
                      <a16:colId xmlns="" xmlns:a16="http://schemas.microsoft.com/office/drawing/2014/main" val="149845700"/>
                    </a:ext>
                  </a:extLst>
                </a:gridCol>
                <a:gridCol w="7775979">
                  <a:extLst>
                    <a:ext uri="{9D8B030D-6E8A-4147-A177-3AD203B41FA5}">
                      <a16:colId xmlns="" xmlns:a16="http://schemas.microsoft.com/office/drawing/2014/main" val="3119692462"/>
                    </a:ext>
                  </a:extLst>
                </a:gridCol>
              </a:tblGrid>
              <a:tr h="8079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 </a:t>
                      </a:r>
                    </a:p>
                    <a:p>
                      <a:pPr algn="l"/>
                      <a:endParaRPr lang="en-US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82%</a:t>
                      </a:r>
                      <a:r>
                        <a:rPr lang="uk-UA" sz="1800" b="1" baseline="0" dirty="0" smtClean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Сертифікати  курсів </a:t>
                      </a:r>
                      <a:r>
                        <a:rPr lang="uk-UA" sz="2000" b="0" noProof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Кібербезпека</a:t>
                      </a:r>
                      <a:endParaRPr lang="uk-UA" sz="2000" b="0" noProof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000" b="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298013591"/>
                  </a:ext>
                </a:extLst>
              </a:tr>
              <a:tr h="807929">
                <a:tc>
                  <a:txBody>
                    <a:bodyPr/>
                    <a:lstStyle/>
                    <a:p>
                      <a:pPr algn="l"/>
                      <a:r>
                        <a:rPr lang="uk-UA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b="1" dirty="0" smtClean="0">
                          <a:solidFill>
                            <a:srgbClr val="002060"/>
                          </a:solidFill>
                        </a:rPr>
                        <a:t>36%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Сертифікати від фахового видання МОН України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</a:t>
                      </a:r>
                      <a:r>
                        <a:rPr lang="uk-UA" sz="2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Дошкільне виховання</a:t>
                      </a:r>
                      <a:r>
                        <a:rPr lang="uk-UA" sz="18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uk-UA" sz="20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873867931"/>
                  </a:ext>
                </a:extLst>
              </a:tr>
              <a:tr h="1861746">
                <a:tc>
                  <a:txBody>
                    <a:bodyPr/>
                    <a:lstStyle/>
                    <a:p>
                      <a:pPr algn="l"/>
                      <a:r>
                        <a:rPr lang="uk-UA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b="1" dirty="0" smtClean="0">
                          <a:solidFill>
                            <a:srgbClr val="002060"/>
                          </a:solidFill>
                        </a:rPr>
                        <a:t>11,7%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Ваучери підвищення кваліфікації за  сприянням   Володимир-Волинського </a:t>
                      </a:r>
                      <a:r>
                        <a:rPr lang="uk-UA" sz="2000" kern="12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міськрайонного</a:t>
                      </a:r>
                      <a:r>
                        <a:rPr lang="uk-UA" sz="20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центру зайнятості та  Волинського національного університету імені Лесі Українки</a:t>
                      </a:r>
                      <a:endParaRPr lang="ru-RU" sz="2000" kern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85209771"/>
                  </a:ext>
                </a:extLst>
              </a:tr>
              <a:tr h="464071">
                <a:tc>
                  <a:txBody>
                    <a:bodyPr/>
                    <a:lstStyle/>
                    <a:p>
                      <a:pPr algn="l"/>
                      <a:r>
                        <a:rPr lang="uk-UA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b="1" dirty="0" smtClean="0">
                          <a:solidFill>
                            <a:srgbClr val="002060"/>
                          </a:solidFill>
                        </a:rPr>
                        <a:t>2,9%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0" noProof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Сертифікат Ізраїльської Коаліція Травми </a:t>
                      </a:r>
                      <a:endParaRPr lang="uk-UA" sz="2000" b="0" noProof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061031278"/>
                  </a:ext>
                </a:extLst>
              </a:tr>
              <a:tr h="464071">
                <a:tc>
                  <a:txBody>
                    <a:bodyPr/>
                    <a:lstStyle/>
                    <a:p>
                      <a:pPr algn="l"/>
                      <a:r>
                        <a:rPr lang="uk-UA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82%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Сертифікати</a:t>
                      </a:r>
                      <a:r>
                        <a:rPr lang="uk-UA" sz="2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цифрової грамотності</a:t>
                      </a:r>
                      <a:endParaRPr lang="en-US" sz="2000" b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591840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2769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аблица 2"/>
          <p:cNvSpPr>
            <a:spLocks noGrp="1"/>
          </p:cNvSpPr>
          <p:nvPr>
            <p:ph type="title"/>
          </p:nvPr>
        </p:nvSpPr>
        <p:spPr>
          <a:xfrm>
            <a:off x="570608" y="1710045"/>
            <a:ext cx="10972800" cy="4405745"/>
          </a:xfrm>
        </p:spPr>
        <p:txBody>
          <a:bodyPr/>
          <a:lstStyle/>
          <a:p>
            <a:r>
              <a:rPr lang="uk-UA" sz="4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Хто повинен бути з дітьми дошкільного віку?</a:t>
            </a:r>
            <a:r>
              <a:rPr lang="ru-RU" sz="4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Якими критеріями повинен володіти сучасний педагог дошкільної освіти.</a:t>
            </a:r>
            <a:r>
              <a:rPr lang="ru-RU" sz="4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Як створити атмосферу для ефективного розвитку для колективу в кожного?</a:t>
            </a:r>
            <a:r>
              <a:rPr lang="ru-RU" sz="4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258784" y="950026"/>
            <a:ext cx="9809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Головні питання кадрової політики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020" y="1757548"/>
            <a:ext cx="9452759" cy="4726379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b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Креативність працівників</a:t>
            </a:r>
            <a:b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b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</a:t>
            </a:r>
            <a:r>
              <a:rPr lang="ru-RU" sz="4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не можете </a:t>
            </a:r>
            <a:r>
              <a:rPr lang="ru-RU" sz="4000" b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використати</a:t>
            </a:r>
            <a:r>
              <a:rPr lang="ru-RU" sz="4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креативність</a:t>
            </a:r>
            <a:r>
              <a:rPr lang="ru-RU" sz="4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Чим </a:t>
            </a:r>
            <a:r>
              <a:rPr lang="ru-RU" sz="4000" b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4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</a:t>
            </a:r>
            <a:r>
              <a:rPr lang="ru-RU" sz="4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використовуєте</a:t>
            </a:r>
            <a:r>
              <a:rPr lang="ru-RU" sz="4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b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sz="4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4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вас </a:t>
            </a:r>
            <a:r>
              <a:rPr lang="ru-RU" sz="4000" b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sz="4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4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  <a:br>
              <a:rPr lang="ru-RU" sz="4000" b="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</a:t>
            </a:r>
            <a:r>
              <a:rPr lang="ru-RU" sz="3200" b="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А.Макаренко</a:t>
            </a:r>
            <a:r>
              <a:rPr lang="ru-RU" sz="4000" b="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</a:t>
            </a:r>
            <a:r>
              <a:rPr lang="ru-RU" sz="4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796" y="0"/>
            <a:ext cx="10058400" cy="2259613"/>
          </a:xfrm>
        </p:spPr>
        <p:txBody>
          <a:bodyPr/>
          <a:lstStyle/>
          <a:p>
            <a:pPr algn="ctr"/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Учасники   </a:t>
            </a:r>
            <a:r>
              <a:rPr lang="uk-UA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проєктної</a:t>
            </a: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діяльності   LEGO - конструювання </a:t>
            </a:r>
            <a: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Наскрізне впровадження в освітній процес підходу </a:t>
            </a:r>
            <a:r>
              <a:rPr lang="uk-UA" sz="3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«Навчання через гру»</a:t>
            </a: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65" y="2403392"/>
            <a:ext cx="2709198" cy="3597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0421" y="4190962"/>
            <a:ext cx="3186515" cy="2399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372" name="Picture 4" descr="C:\Users\1\Desktop\LEGO-Logo-700x39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94706" y="176772"/>
            <a:ext cx="2106633" cy="1185734"/>
          </a:xfrm>
          <a:prstGeom prst="rect">
            <a:avLst/>
          </a:prstGeom>
          <a:noFill/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54308" y="1808021"/>
            <a:ext cx="2997860" cy="2248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03272" y="2363190"/>
            <a:ext cx="2689760" cy="3586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Інноваційний освітній </a:t>
            </a:r>
            <a:r>
              <a:rPr lang="uk-UA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проєкт</a:t>
            </a:r>
            <a: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Коло читання сучасних дошкільнят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(куратор Н.В.Гавриш)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635" y="1382130"/>
            <a:ext cx="2336249" cy="2976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9395" name="Picture 3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1424" y="2660073"/>
            <a:ext cx="2371106" cy="3057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01785" y="2984186"/>
            <a:ext cx="2468542" cy="3288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58045" y="2066305"/>
            <a:ext cx="2323358" cy="3063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32510" y="4738255"/>
            <a:ext cx="29925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rgbClr val="002060"/>
                </a:solidFill>
              </a:rPr>
              <a:t>Як читати? </a:t>
            </a:r>
          </a:p>
          <a:p>
            <a:pPr algn="ctr"/>
            <a:r>
              <a:rPr lang="uk-UA" sz="2000" dirty="0" smtClean="0">
                <a:solidFill>
                  <a:srgbClr val="002060"/>
                </a:solidFill>
              </a:rPr>
              <a:t>Що читати?</a:t>
            </a:r>
          </a:p>
          <a:p>
            <a:pPr algn="ctr"/>
            <a:r>
              <a:rPr lang="uk-UA" sz="2000" dirty="0" smtClean="0">
                <a:solidFill>
                  <a:srgbClr val="002060"/>
                </a:solidFill>
              </a:rPr>
              <a:t> Про що читати?</a:t>
            </a:r>
          </a:p>
          <a:p>
            <a:pPr algn="ctr"/>
            <a:r>
              <a:rPr lang="uk-UA" sz="2000" dirty="0" smtClean="0">
                <a:solidFill>
                  <a:srgbClr val="002060"/>
                </a:solidFill>
              </a:rPr>
              <a:t>Хто пише для дітей? 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231" y="278129"/>
            <a:ext cx="6922720" cy="1325040"/>
          </a:xfrm>
        </p:spPr>
        <p:txBody>
          <a:bodyPr/>
          <a:lstStyle/>
          <a:p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Апробовані програми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8" name="Picture 2" descr="C:\Users\1\Desktop\img_1451.jpeg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060" y="2719449"/>
            <a:ext cx="2587470" cy="3649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419" name="Picture 3" descr="C:\Users\1\Desktop\img217_2_97.jpg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8127" y="1500868"/>
            <a:ext cx="2534390" cy="3597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0421" name="AutoShape 5" descr="C:\Users\1\Desktop\194415437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0423" name="AutoShape 7" descr="C:\Users\1\Desktop\194415437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0425" name="AutoShape 9" descr="C:\Users\1\Desktop\194415437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0427" name="AutoShape 11" descr="Книга Книга &quot;Україна – моя Батьківщина&quot;. Парціальна програма  національно-патріотичного виховання дітей дошкільного віку (1134702) від  продавця: ShopBaby24 – купити в Україні | ROZETKA | Вигідні ціни, відгуки  покупці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0429" name="AutoShape 13" descr="C:\Users\1\Desktop\%D0%91%D0%B5%D0%B7 %D0%BD%D0%B0%D0%B7%D0%B2%D0%B0%D0%BD%D0%B8%D1%8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0431" name="AutoShape 15" descr="C:\Users\1\Desktop\%D0%91%D0%B5%D0%B7 %D0%BD%D0%B0%D0%B7%D0%B2%D0%B0%D0%BD%D0%B8%D1%8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0432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51670" y="2509653"/>
            <a:ext cx="26289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433" name="Picture 17"/>
          <p:cNvPicPr>
            <a:picLocks noChangeAspect="1" noChangeArrowheads="1"/>
          </p:cNvPicPr>
          <p:nvPr/>
        </p:nvPicPr>
        <p:blipFill>
          <a:blip r:embed="rId5" cstate="print"/>
          <a:srcRect l="14031" t="-73" r="13408"/>
          <a:stretch>
            <a:fillRect/>
          </a:stretch>
        </p:blipFill>
        <p:spPr bwMode="auto">
          <a:xfrm>
            <a:off x="3241963" y="2054430"/>
            <a:ext cx="2833844" cy="3908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3"/>
          <p:cNvSpPr>
            <a:spLocks noGrp="1"/>
          </p:cNvSpPr>
          <p:nvPr>
            <p:ph type="title"/>
          </p:nvPr>
        </p:nvSpPr>
        <p:spPr>
          <a:xfrm>
            <a:off x="748146" y="225630"/>
            <a:ext cx="9915896" cy="1927104"/>
          </a:xfrm>
        </p:spPr>
        <p:txBody>
          <a:bodyPr/>
          <a:lstStyle/>
          <a:p>
            <a:pPr algn="ctr"/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Впровадження в освітній процес </a:t>
            </a:r>
          </a:p>
          <a:p>
            <a:pPr algn="ctr"/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STREM</a:t>
            </a: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освіти</a:t>
            </a:r>
            <a:r>
              <a:rPr lang="uk-UA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інтегрований підхід до освіти, який передбачає формування уявлень та вмінь дітей у галузях природничих наук</a:t>
            </a:r>
            <a:endParaRPr lang="ru-RU" sz="28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972" y="1840674"/>
            <a:ext cx="3034760" cy="2276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118" y="4251367"/>
            <a:ext cx="3128488" cy="2346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9175" y="1911927"/>
            <a:ext cx="2285754" cy="3047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7677" y="3289465"/>
            <a:ext cx="2343644" cy="3124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45284" y="1769423"/>
            <a:ext cx="2731078" cy="3641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759DC4-8B30-98A0-5BAB-C78BA4A4A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7124601" cy="1404761"/>
          </a:xfrm>
        </p:spPr>
        <p:txBody>
          <a:bodyPr/>
          <a:lstStyle/>
          <a:p>
            <a:r>
              <a:rPr lang="uk-UA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Нові методики та технології</a:t>
            </a:r>
            <a:br>
              <a:rPr lang="uk-UA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4096FB3A-B62C-3DAB-4FD1-B4EBDD650AEF}"/>
              </a:ext>
            </a:extLst>
          </p:cNvPr>
          <p:cNvSpPr txBox="1">
            <a:spLocks/>
          </p:cNvSpPr>
          <p:nvPr/>
        </p:nvSpPr>
        <p:spPr>
          <a:xfrm>
            <a:off x="747923" y="2828925"/>
            <a:ext cx="5746750" cy="35974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marL="685800" marR="0" lvl="1" indent="-283464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Содержимое 5" descr="D:\Документи\майстер- класи\фото реджіо педагогіка\0-02-05-4aeb4ea67799095aaf1b6dce1a12f7ec76fa596d8b0fa816edd4073829988468_8d8aaefbb44751e4.jpg"/>
          <p:cNvPicPr>
            <a:picLocks noGrp="1"/>
          </p:cNvPicPr>
          <p:nvPr>
            <p:ph sz="quarter" idx="13"/>
          </p:nvPr>
        </p:nvPicPr>
        <p:blipFill>
          <a:blip r:embed="rId3" cstate="print"/>
          <a:srcRect l="9304" t="23455" r="15033" b="3136"/>
          <a:stretch>
            <a:fillRect/>
          </a:stretch>
        </p:blipFill>
        <p:spPr bwMode="auto">
          <a:xfrm>
            <a:off x="4655126" y="1104405"/>
            <a:ext cx="3716977" cy="2422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:\Документи\майстер- класи\фото реджіо педагогіка\0-02-05-d8eaad100af83979d22d25cd853ce36067ce326515fa3956e6ab78b8da802478_ee0cf3823830c488.jpg"/>
          <p:cNvPicPr/>
          <p:nvPr/>
        </p:nvPicPr>
        <p:blipFill>
          <a:blip r:embed="rId4" cstate="print"/>
          <a:srcRect t="17905"/>
          <a:stretch>
            <a:fillRect/>
          </a:stretch>
        </p:blipFill>
        <p:spPr bwMode="auto">
          <a:xfrm>
            <a:off x="385607" y="1210047"/>
            <a:ext cx="3773078" cy="2324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D:\Документи\Успішний педагог\Рейтерович\фото 2024\photo_38_2024-08-20_22-00-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6675" y="3681351"/>
            <a:ext cx="3815939" cy="2861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D:\Документи\майстер- класи\фото реджіо педагогіка\0-02-05-a093f1c3dee1b92ee23d57290efd3f39c3f2d2bc6d6665aa0ccdd156aa68f970_5b3852e331505a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19500" y="3713069"/>
            <a:ext cx="3693659" cy="2781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85076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Документи\майстер- класи\ФОТО МАЙСТЕР- КЛАСИ фребель та кінезіолгічні вправи\0-02-05-7f13ebf99505570c8b7374647b270284db714d6c16b0f1accdf04f25f06e6f2b_1eaef6fa95e0a07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269" y="3465286"/>
            <a:ext cx="4108863" cy="3081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D:\Документи\майстер- класи\ФОТО МАЙСТЕР- КЛАСИ фребель та кінезіолгічні вправи\0-02-05-fc5309750e8be6f4d0f9820d02f27a0e134f8ebcfb745d273c1d3cb2b79a2ecc_55199e180e9409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254" y="477239"/>
            <a:ext cx="4690751" cy="2638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D:\Документи\майстер- класи\ФОТО МАЙСТЕР- КЛАСИ фребель та кінезіолгічні вправи\0-02-05-bd573b3b6db57ac0f98611732ac91122981e4736a18690a9fb5197c67f892242_ac77d9d9f530e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1408" y="3353990"/>
            <a:ext cx="4132613" cy="3091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D:\Документи\майстер- класи\майстер- 1 клас  Казковий світ за скляним берегом\IMG_42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87911" y="320634"/>
            <a:ext cx="3661085" cy="2704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880" y="3716977"/>
            <a:ext cx="3253839" cy="1270661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002060"/>
                </a:solidFill>
              </a:rPr>
              <a:t>Шахи</a:t>
            </a:r>
            <a:br>
              <a:rPr lang="uk-UA" dirty="0" smtClean="0">
                <a:solidFill>
                  <a:srgbClr val="002060"/>
                </a:solidFill>
              </a:rPr>
            </a:br>
            <a:r>
              <a:rPr lang="uk-UA" dirty="0" smtClean="0">
                <a:solidFill>
                  <a:srgbClr val="002060"/>
                </a:solidFill>
              </a:rPr>
              <a:t> в ЗДО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6562" name="Picture 2" descr="D:\Документи\майстер- класи\шахи фото 22р\IMG_20221026_13083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8228" y="3745894"/>
            <a:ext cx="3669475" cy="2773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6563" name="Picture 3" descr="D:\Документи\майстер- класи\шахи фото 22р\IMG_20221026_1306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48554" y="4126677"/>
            <a:ext cx="3344879" cy="2428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6564" name="Picture 4" descr="D:\Документи\майстер- класи\шахи фото 22р\IMG_20221026_13091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506" y="570017"/>
            <a:ext cx="3248352" cy="2445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6567" name="AutoShape 7" descr="D:\%D0%94%D0%BE%D0%BA%D1%83%D0%BC%D0%B5%D0%BD%D1%82%D0%B8\%D0%BC%D0%B0%D0%B9%D1%81%D1%82%D0%B5%D1%80- %D0%BA%D0%BB%D0%B0%D1%81%D0%B8\%D1%88%D0%B0%D1%85%D0%B8 %D1%84%D0%BE%D1%82%D0%BE 22%D1%80\IMG_20221026_1349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6569" name="AutoShape 9" descr="D:\%D0%94%D0%BE%D0%BA%D1%83%D0%BC%D0%B5%D0%BD%D1%82%D0%B8\%D0%BC%D0%B0%D0%B9%D1%81%D1%82%D0%B5%D1%80- %D0%BA%D0%BB%D0%B0%D1%81%D0%B8\%D1%88%D0%B0%D1%85%D0%B8 %D1%84%D0%BE%D1%82%D0%BE 22%D1%80\IMG_20221026_1349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6570" name="Picture 10" descr="D:\Документи\майстер- класи\шахи фото 22р\IMG_20221026_1349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40633" y="1169719"/>
            <a:ext cx="3424051" cy="2568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6571" name="Picture 11" descr="D:\Документи\майстер- класи\шахи фото 22р\IMG_20221026_1326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52604" y="653143"/>
            <a:ext cx="3676170" cy="2767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10C1B7-6E4E-3DEE-50C0-1CA3B1430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011" y="308759"/>
            <a:ext cx="10379034" cy="5842660"/>
          </a:xfrm>
        </p:spPr>
        <p:txBody>
          <a:bodyPr/>
          <a:lstStyle/>
          <a:p>
            <a:pPr algn="ctr"/>
            <a:r>
              <a:rPr lang="ru-RU" sz="2000" b="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Тепер коли ми навчаємось і опановуємо нові освітні технології,</a:t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апробуємо безліч програм, насичуємо нашу діяльність яскравими </a:t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картинками і словами: при цьому ніколи не потрібно забувати і   не переставати</a:t>
            </a:r>
            <a:b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просто бути людьми і допомагати один одному.</a:t>
            </a:r>
            <a:endParaRPr lang="uk-UA" sz="4400" dirty="0">
              <a:solidFill>
                <a:srgbClr val="00206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BE734F0-2DDD-AF70-F13D-F9E4C19294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15044" y="4370119"/>
            <a:ext cx="7908965" cy="2066307"/>
          </a:xfrm>
        </p:spPr>
        <p:txBody>
          <a:bodyPr/>
          <a:lstStyle/>
          <a:p>
            <a:pPr algn="ctr"/>
            <a:r>
              <a:rPr lang="ru-RU" sz="2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b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113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356261" y="2055735"/>
            <a:ext cx="8823366" cy="255189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uk-UA" sz="8000" dirty="0" smtClean="0">
                <a:solidFill>
                  <a:srgbClr val="002060"/>
                </a:solidFill>
              </a:rPr>
              <a:t>Дякую за увагу!</a:t>
            </a:r>
            <a:endParaRPr lang="ru-RU" sz="8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C7AB9C34-2B13-E66F-1053-2BA156F89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2" y="178130"/>
            <a:ext cx="10367158" cy="1555668"/>
          </a:xfrm>
        </p:spPr>
        <p:txBody>
          <a:bodyPr/>
          <a:lstStyle/>
          <a:p>
            <a:pPr algn="ctr"/>
            <a:r>
              <a:rPr lang="uk-UA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Сучасний заклад дошкільної освіти - </a:t>
            </a:r>
            <a:r>
              <a:rPr lang="ru-RU" sz="4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фундамент, </a:t>
            </a:r>
            <a:r>
              <a:rPr lang="uk-UA" sz="4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 забезпечує всебічний і гармонійний розвиток дитини</a:t>
            </a:r>
            <a:endParaRPr lang="uk-UA" sz="4000" b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30275" y="1864425"/>
            <a:ext cx="3737033" cy="2814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358" y="1852551"/>
            <a:ext cx="3877683" cy="2920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6093" y="3443845"/>
            <a:ext cx="3656930" cy="2754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75242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C7AB9C34-2B13-E66F-1053-2BA156F89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50520"/>
            <a:ext cx="10972800" cy="1546859"/>
          </a:xfrm>
        </p:spPr>
        <p:txBody>
          <a:bodyPr/>
          <a:lstStyle/>
          <a:p>
            <a:pPr algn="ctr"/>
            <a:r>
              <a:rPr lang="uk-UA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Загальна інформація про кадрове забезпечення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(кількісні показники)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Placeholder 3">
            <a:extLst>
              <a:ext uri="{FF2B5EF4-FFF2-40B4-BE49-F238E27FC236}">
                <a16:creationId xmlns="" xmlns:a16="http://schemas.microsoft.com/office/drawing/2014/main" id="{4D1FB21E-CCFB-8E64-064C-DB8195F86847}"/>
              </a:ext>
            </a:extLst>
          </p:cNvPr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="" xmlns:p14="http://schemas.microsoft.com/office/powerpoint/2010/main" val="145036385"/>
              </p:ext>
            </p:extLst>
          </p:nvPr>
        </p:nvGraphicFramePr>
        <p:xfrm>
          <a:off x="629351" y="2379518"/>
          <a:ext cx="10991080" cy="410108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198216">
                  <a:extLst>
                    <a:ext uri="{9D8B030D-6E8A-4147-A177-3AD203B41FA5}">
                      <a16:colId xmlns="" xmlns:a16="http://schemas.microsoft.com/office/drawing/2014/main" val="2382218087"/>
                    </a:ext>
                  </a:extLst>
                </a:gridCol>
                <a:gridCol w="2198216"/>
                <a:gridCol w="2198216">
                  <a:extLst>
                    <a:ext uri="{9D8B030D-6E8A-4147-A177-3AD203B41FA5}">
                      <a16:colId xmlns="" xmlns:a16="http://schemas.microsoft.com/office/drawing/2014/main" val="3953468724"/>
                    </a:ext>
                  </a:extLst>
                </a:gridCol>
                <a:gridCol w="2198216">
                  <a:extLst>
                    <a:ext uri="{9D8B030D-6E8A-4147-A177-3AD203B41FA5}">
                      <a16:colId xmlns="" xmlns:a16="http://schemas.microsoft.com/office/drawing/2014/main" val="4277526474"/>
                    </a:ext>
                  </a:extLst>
                </a:gridCol>
                <a:gridCol w="2198216">
                  <a:extLst>
                    <a:ext uri="{9D8B030D-6E8A-4147-A177-3AD203B41FA5}">
                      <a16:colId xmlns="" xmlns:a16="http://schemas.microsoft.com/office/drawing/2014/main" val="2438884888"/>
                    </a:ext>
                  </a:extLst>
                </a:gridCol>
              </a:tblGrid>
              <a:tr h="5946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№ </a:t>
                      </a:r>
                      <a:r>
                        <a:rPr lang="uk-UA" sz="18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з/п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Працівники закладу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Необхідна кількість, осіб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Фактична кількість, осіб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Відсоток потреби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857107962"/>
                  </a:ext>
                </a:extLst>
              </a:tr>
              <a:tr h="594689">
                <a:tc>
                  <a:txBody>
                    <a:bodyPr/>
                    <a:lstStyle/>
                    <a:p>
                      <a:pPr algn="l"/>
                      <a:r>
                        <a:rPr lang="uk-UA" sz="18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en-US" sz="1800" b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0" noProof="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Педагогічні працівники, усього у тому числі, що</a:t>
                      </a:r>
                      <a:endParaRPr lang="uk-UA" sz="1800" b="0" noProof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</a:t>
                      </a:r>
                      <a:endParaRPr lang="ru-RU" sz="1800" b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uk-UA" sz="1800" b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800" b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%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671386868"/>
                  </a:ext>
                </a:extLst>
              </a:tr>
              <a:tr h="594689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0" noProof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    мають відповідну освіту </a:t>
                      </a:r>
                      <a:endParaRPr lang="uk-UA" sz="1800" b="0" noProof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uk-UA" sz="1800" b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0%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80626418"/>
                  </a:ext>
                </a:extLst>
              </a:tr>
              <a:tr h="594689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0" noProof="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   </a:t>
                      </a:r>
                      <a:r>
                        <a:rPr lang="uk-UA" sz="1800" b="0" baseline="0" noProof="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800" b="0" noProof="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працюють у закладі освіти за сумісництвом</a:t>
                      </a:r>
                      <a:endParaRPr lang="uk-UA" sz="1800" b="0" noProof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132482967"/>
                  </a:ext>
                </a:extLst>
              </a:tr>
              <a:tr h="59468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0" noProof="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      залучені на інших договірних умовах</a:t>
                      </a:r>
                      <a:endParaRPr lang="uk-UA" sz="1800" b="0" noProof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936251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75242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360" y="439387"/>
            <a:ext cx="6115197" cy="688770"/>
          </a:xfrm>
        </p:spPr>
        <p:txBody>
          <a:bodyPr/>
          <a:lstStyle/>
          <a:p>
            <a:pPr algn="ctr"/>
            <a:r>
              <a:rPr lang="uk-UA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посадами  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3"/>
          </p:nvPr>
        </p:nvGraphicFramePr>
        <p:xfrm>
          <a:off x="593724" y="2281238"/>
          <a:ext cx="7671501" cy="4357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445077" y="1175657"/>
          <a:ext cx="7060127" cy="5533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1258" y="129541"/>
            <a:ext cx="5807034" cy="1497378"/>
          </a:xfrm>
        </p:spPr>
        <p:txBody>
          <a:bodyPr/>
          <a:lstStyle/>
          <a:p>
            <a:pPr algn="ctr"/>
            <a:r>
              <a:rPr lang="uk-UA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стажем педагогічної</a:t>
            </a:r>
            <a:br>
              <a:rPr lang="uk-UA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діяльності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4916384" y="1140032"/>
          <a:ext cx="6982692" cy="5308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019" y="0"/>
            <a:ext cx="4286992" cy="1187965"/>
          </a:xfrm>
        </p:spPr>
        <p:txBody>
          <a:bodyPr/>
          <a:lstStyle/>
          <a:p>
            <a:pPr algn="ctr"/>
            <a:r>
              <a:rPr lang="uk-UA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віком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03861" y="2529839"/>
            <a:ext cx="6978246" cy="39659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None/>
            </a:pPr>
            <a:endParaRPr lang="uk-UA" sz="160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endParaRPr lang="ru-RU" sz="16000" b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0" y="1448791"/>
          <a:ext cx="7932717" cy="4952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Кадровий потенціал закладу        дошкільної освіти -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03861" y="2529839"/>
            <a:ext cx="6978246" cy="3965963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uk-UA" sz="1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особисті можливості, які має колектив ЗДО, що на практиці відтворені, задіяні та знаходяться в постійному    професійному зростанні.</a:t>
            </a:r>
            <a:endParaRPr lang="ru-RU" sz="16000" b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2A871D-B15E-C971-7C85-0AF173E3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602" y="178132"/>
            <a:ext cx="7742711" cy="1448789"/>
          </a:xfrm>
        </p:spPr>
        <p:txBody>
          <a:bodyPr/>
          <a:lstStyle/>
          <a:p>
            <a:pPr algn="ctr"/>
            <a:r>
              <a:rPr lang="uk-UA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Кадровий   потенціал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4F2E863-4A4C-76FE-444A-083F9304338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50077" y="2006930"/>
            <a:ext cx="9132125" cy="343196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 </a:t>
            </a:r>
            <a:r>
              <a:rPr lang="uk-UA" sz="4000" dirty="0" smtClean="0"/>
              <a:t>  -   </a:t>
            </a:r>
            <a:r>
              <a:rPr lang="ru-RU" sz="4000" dirty="0" smtClean="0"/>
              <a:t> </a:t>
            </a:r>
            <a:r>
              <a:rPr lang="uk-UA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освітній потенціал</a:t>
            </a:r>
          </a:p>
          <a:p>
            <a:r>
              <a:rPr lang="uk-UA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-    кваліфікаційний потенціал</a:t>
            </a:r>
          </a:p>
          <a:p>
            <a:r>
              <a:rPr lang="uk-UA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-    мотиваційний потенціал </a:t>
            </a:r>
          </a:p>
          <a:p>
            <a:r>
              <a:rPr lang="uk-UA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-    потенціал самореалізації</a:t>
            </a:r>
          </a:p>
          <a:p>
            <a:r>
              <a:rPr lang="uk-UA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-    креативність працівників</a:t>
            </a:r>
            <a:endParaRPr lang="ru-RU" sz="4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836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M78853419_Win32_SL_V5" id="{958D2C9E-948D-4354-BF9D-DF8AE3C2B240}" vid="{22D4A967-05D2-4D72-8594-54CFF341483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0FE134-9032-4C7F-BC57-C7DE3F833363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36D24F1A-6251-4B9A-A918-7D6F3A8F7E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A8ECD1-788F-484B-9043-D957FCFDF1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436</Words>
  <Application>Microsoft Office PowerPoint</Application>
  <PresentationFormat>Произвольный</PresentationFormat>
  <Paragraphs>122</Paragraphs>
  <Slides>29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Custom</vt:lpstr>
      <vt:lpstr>                                 Аналіз основних показників розвитку кадрової політики сучасного закладу дошкільної освіти ЗДО №7 «Волиняночка»    вихователь-методист           Галина РУДЬ     </vt:lpstr>
      <vt:lpstr>- Хто повинен бути з дітьми дошкільного віку? - Якими критеріями повинен володіти сучасний педагог дошкільної освіти. - Як створити атмосферу для ефективного розвитку для колективу в кожного?   </vt:lpstr>
      <vt:lpstr>Сучасний заклад дошкільної освіти - фундамент, що забезпечує всебічний і гармонійний розвиток дитини</vt:lpstr>
      <vt:lpstr>Загальна інформація про кадрове забезпечення (кількісні показники)</vt:lpstr>
      <vt:lpstr>За посадами  </vt:lpstr>
      <vt:lpstr>За стажем педагогічної діяльності</vt:lpstr>
      <vt:lpstr>За віком</vt:lpstr>
      <vt:lpstr>Кадровий потенціал закладу        дошкільної освіти -</vt:lpstr>
      <vt:lpstr>Кадровий   потенціал</vt:lpstr>
      <vt:lpstr>Слайд 10</vt:lpstr>
      <vt:lpstr>Слайд 11</vt:lpstr>
      <vt:lpstr>Мотиваційний  потенціал</vt:lpstr>
      <vt:lpstr>Успішний педагог</vt:lpstr>
      <vt:lpstr>Мотиваційний  потенціал</vt:lpstr>
      <vt:lpstr>          Майбутнє Володимира  </vt:lpstr>
      <vt:lpstr>2 - Відмінники Освіти України 1 - Лауреат Премії Верховної ради України   7 (20,5%) - переможців міського конкурсу педагогічної майстерності «Вихователь року»; 2 (5,8%) - переможці Всеукраїнського конкурсу освітніх технологій серед педагогів Волині; 4 (11,7%) - переможці та лауреати  обласного конкурсу виставки наочних та дидактичних матеріалів «Творчі сходинки педагогів Волині».   </vt:lpstr>
      <vt:lpstr> Результативність поширення досвіду роботи ( період з 2014-2023р. )</vt:lpstr>
      <vt:lpstr> </vt:lpstr>
      <vt:lpstr> </vt:lpstr>
      <vt:lpstr>            Креативність працівників                        Ви не можете використати креативність. Чим більше ви використовуєте, тим більше у вас є.                                                                                                   А.Макаренко                                                                                      </vt:lpstr>
      <vt:lpstr>Учасники   проєктної діяльності   LEGO - конструювання  Наскрізне впровадження в освітній процес підходу  «Навчання через гру» </vt:lpstr>
      <vt:lpstr>Інноваційний освітній проєкт   « Коло читання сучасних дошкільнят»            (куратор Н.В.Гавриш)</vt:lpstr>
      <vt:lpstr>Апробовані програми</vt:lpstr>
      <vt:lpstr>Впровадження в освітній процес   STREM освіти - інтегрований підхід до освіти, який передбачає формування уявлень та вмінь дітей у галузях природничих наук </vt:lpstr>
      <vt:lpstr>Нові методики та технології  </vt:lpstr>
      <vt:lpstr>Слайд 26</vt:lpstr>
      <vt:lpstr>Шахи  в ЗДО</vt:lpstr>
      <vt:lpstr> Тепер коли ми навчаємось і опановуємо нові освітні технології,  апробуємо безліч програм, насичуємо нашу діяльність яскравими  картинками і словами: при цьому ніколи не потрібно забувати і   не переставати  просто бути людьми і допомагати один одному.</vt:lpstr>
      <vt:lpstr>Слайд 29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2023-12-20T08:12:12Z</dcterms:created>
  <dcterms:modified xsi:type="dcterms:W3CDTF">2024-11-28T08:16:29Z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