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849" r:id="rId5"/>
    <p:sldId id="3860" r:id="rId6"/>
    <p:sldId id="3861" r:id="rId7"/>
    <p:sldId id="3862" r:id="rId8"/>
    <p:sldId id="3863" r:id="rId9"/>
    <p:sldId id="3865" r:id="rId10"/>
    <p:sldId id="3864" r:id="rId11"/>
    <p:sldId id="3867" r:id="rId12"/>
    <p:sldId id="3866" r:id="rId13"/>
    <p:sldId id="3853" r:id="rId14"/>
    <p:sldId id="3846" r:id="rId15"/>
    <p:sldId id="3852" r:id="rId16"/>
    <p:sldId id="3851" r:id="rId17"/>
    <p:sldId id="261" r:id="rId18"/>
    <p:sldId id="3854" r:id="rId19"/>
    <p:sldId id="3855" r:id="rId20"/>
    <p:sldId id="3876" r:id="rId21"/>
    <p:sldId id="3874" r:id="rId22"/>
    <p:sldId id="3871" r:id="rId23"/>
    <p:sldId id="3856" r:id="rId24"/>
    <p:sldId id="3858" r:id="rId25"/>
    <p:sldId id="3872" r:id="rId26"/>
    <p:sldId id="3847" r:id="rId27"/>
    <p:sldId id="38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346" autoAdjust="0"/>
    <p:restoredTop sz="94694" autoAdjust="0"/>
  </p:normalViewPr>
  <p:slideViewPr>
    <p:cSldViewPr snapToGrid="0">
      <p:cViewPr>
        <p:scale>
          <a:sx n="64" d="100"/>
          <a:sy n="64" d="100"/>
        </p:scale>
        <p:origin x="-979" y="-4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43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0CE03-6C3A-EB4D-A9B1-7EFD38B58412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7D50D-BAA9-464B-B391-243138E07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191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840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84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1229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3768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970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9709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0C6A29-4676-420C-BBE3-ACC2B80F64D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970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2949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840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840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840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7D50D-BAA9-464B-B391-243138E078D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122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9429764-E305-A48D-5244-9BCD209022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xmlns="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xmlns="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xmlns="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9">
              <a:extLst>
                <a:ext uri="{FF2B5EF4-FFF2-40B4-BE49-F238E27FC236}">
                  <a16:creationId xmlns:a16="http://schemas.microsoft.com/office/drawing/2014/main" xmlns="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xmlns="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anchor="b" anchorCtr="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21BD3DB-6F51-C1AE-FF0E-D0BDCB55F3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xmlns="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">
              <a:extLst>
                <a:ext uri="{FF2B5EF4-FFF2-40B4-BE49-F238E27FC236}">
                  <a16:creationId xmlns:a16="http://schemas.microsoft.com/office/drawing/2014/main" xmlns="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xmlns="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038599" y="1825625"/>
            <a:ext cx="7315199" cy="429768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9FE4C84-13A1-72EA-6541-7C8FDDEA71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61563" y="5800859"/>
            <a:ext cx="692016" cy="69201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30468883-4E51-D3BD-E1C6-601ED9B6E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1438747" flipV="1">
            <a:off x="7967025" y="2530995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111AEF3F-9A86-45CE-4817-E3E6863DC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11764789" y="390570"/>
            <a:ext cx="437721" cy="797078"/>
          </a:xfrm>
          <a:custGeom>
            <a:avLst/>
            <a:gdLst>
              <a:gd name="connsiteX0" fmla="*/ 28069 w 437721"/>
              <a:gd name="connsiteY0" fmla="*/ 0 h 797078"/>
              <a:gd name="connsiteX1" fmla="*/ 437721 w 437721"/>
              <a:gd name="connsiteY1" fmla="*/ 398539 h 797078"/>
              <a:gd name="connsiteX2" fmla="*/ 28069 w 437721"/>
              <a:gd name="connsiteY2" fmla="*/ 797078 h 797078"/>
              <a:gd name="connsiteX3" fmla="*/ 0 w 437721"/>
              <a:gd name="connsiteY3" fmla="*/ 794325 h 797078"/>
              <a:gd name="connsiteX4" fmla="*/ 0 w 437721"/>
              <a:gd name="connsiteY4" fmla="*/ 2753 h 797078"/>
              <a:gd name="connsiteX5" fmla="*/ 28069 w 437721"/>
              <a:gd name="connsiteY5" fmla="*/ 0 h 7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721" h="797078">
                <a:moveTo>
                  <a:pt x="28069" y="0"/>
                </a:moveTo>
                <a:cubicBezTo>
                  <a:pt x="254314" y="0"/>
                  <a:pt x="437721" y="178432"/>
                  <a:pt x="437721" y="398539"/>
                </a:cubicBezTo>
                <a:cubicBezTo>
                  <a:pt x="437721" y="618646"/>
                  <a:pt x="254314" y="797078"/>
                  <a:pt x="28069" y="797078"/>
                </a:cubicBezTo>
                <a:lnTo>
                  <a:pt x="0" y="794325"/>
                </a:lnTo>
                <a:lnTo>
                  <a:pt x="0" y="2753"/>
                </a:lnTo>
                <a:lnTo>
                  <a:pt x="280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F5A792C8-BB21-CDAF-668C-C1EFF45540C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1825625"/>
            <a:ext cx="6934200" cy="429768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defRPr sz="1800"/>
            </a:lvl2pPr>
            <a:lvl3pPr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spcBef>
                <a:spcPts val="1000"/>
              </a:spcBef>
              <a:buClr>
                <a:schemeClr val="accent2"/>
              </a:buClr>
              <a:defRPr sz="1800"/>
            </a:lvl4pPr>
            <a:lvl5pPr>
              <a:spcBef>
                <a:spcPts val="1000"/>
              </a:spcBef>
              <a:buClr>
                <a:schemeClr val="accent2"/>
              </a:buCl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800" dirty="0">
              <a:latin typeface="Avenir Next LT Pro" panose="020B0504020202020204" pitchFamily="34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03029" y="1825625"/>
            <a:ext cx="3450771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xmlns="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1825625"/>
            <a:ext cx="10515600" cy="429768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xmlns="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7B7232D-F1A6-B6C3-3BBF-E834CC7CD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xmlns="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xmlns="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xmlns="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xmlns="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21">
              <a:extLst>
                <a:ext uri="{FF2B5EF4-FFF2-40B4-BE49-F238E27FC236}">
                  <a16:creationId xmlns:a16="http://schemas.microsoft.com/office/drawing/2014/main" xmlns="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E96D25F-53A2-6217-84B4-7EB874F0B3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xmlns="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9EF93C3C-09E9-6CD0-EF4B-6DE09539E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011782 w 12192000"/>
              <a:gd name="connsiteY0" fmla="*/ 4817511 h 6858000"/>
              <a:gd name="connsiteX1" fmla="*/ 8937059 w 12192000"/>
              <a:gd name="connsiteY1" fmla="*/ 4972626 h 6858000"/>
              <a:gd name="connsiteX2" fmla="*/ 8588084 w 12192000"/>
              <a:gd name="connsiteY2" fmla="*/ 5489438 h 6858000"/>
              <a:gd name="connsiteX3" fmla="*/ 8565206 w 12192000"/>
              <a:gd name="connsiteY3" fmla="*/ 5514611 h 6858000"/>
              <a:gd name="connsiteX4" fmla="*/ 8569944 w 12192000"/>
              <a:gd name="connsiteY4" fmla="*/ 5520198 h 6858000"/>
              <a:gd name="connsiteX5" fmla="*/ 8878607 w 12192000"/>
              <a:gd name="connsiteY5" fmla="*/ 5644582 h 6858000"/>
              <a:gd name="connsiteX6" fmla="*/ 9315123 w 12192000"/>
              <a:gd name="connsiteY6" fmla="*/ 5219907 h 6858000"/>
              <a:gd name="connsiteX7" fmla="*/ 9048519 w 12192000"/>
              <a:gd name="connsiteY7" fmla="*/ 4828605 h 6858000"/>
              <a:gd name="connsiteX8" fmla="*/ 6096000 w 12192000"/>
              <a:gd name="connsiteY8" fmla="*/ 200625 h 6858000"/>
              <a:gd name="connsiteX9" fmla="*/ 2867625 w 12192000"/>
              <a:gd name="connsiteY9" fmla="*/ 3429000 h 6858000"/>
              <a:gd name="connsiteX10" fmla="*/ 6096000 w 12192000"/>
              <a:gd name="connsiteY10" fmla="*/ 6657375 h 6858000"/>
              <a:gd name="connsiteX11" fmla="*/ 9324375 w 12192000"/>
              <a:gd name="connsiteY11" fmla="*/ 3429000 h 6858000"/>
              <a:gd name="connsiteX12" fmla="*/ 6096000 w 12192000"/>
              <a:gd name="connsiteY12" fmla="*/ 200625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9011782" y="4817511"/>
                </a:moveTo>
                <a:lnTo>
                  <a:pt x="8937059" y="4972626"/>
                </a:lnTo>
                <a:cubicBezTo>
                  <a:pt x="8837255" y="5156349"/>
                  <a:pt x="8720206" y="5329344"/>
                  <a:pt x="8588084" y="5489438"/>
                </a:cubicBezTo>
                <a:lnTo>
                  <a:pt x="8565206" y="5514611"/>
                </a:lnTo>
                <a:lnTo>
                  <a:pt x="8569944" y="5520198"/>
                </a:lnTo>
                <a:cubicBezTo>
                  <a:pt x="8648938" y="5597049"/>
                  <a:pt x="8758066" y="5644582"/>
                  <a:pt x="8878607" y="5644582"/>
                </a:cubicBezTo>
                <a:cubicBezTo>
                  <a:pt x="9119688" y="5644582"/>
                  <a:pt x="9315123" y="5454449"/>
                  <a:pt x="9315123" y="5219907"/>
                </a:cubicBezTo>
                <a:cubicBezTo>
                  <a:pt x="9315123" y="5044001"/>
                  <a:pt x="9205191" y="4893074"/>
                  <a:pt x="9048519" y="4828605"/>
                </a:cubicBezTo>
                <a:close/>
                <a:moveTo>
                  <a:pt x="6096000" y="200625"/>
                </a:moveTo>
                <a:cubicBezTo>
                  <a:pt x="4313018" y="200625"/>
                  <a:pt x="2867625" y="1646018"/>
                  <a:pt x="2867625" y="3429000"/>
                </a:cubicBezTo>
                <a:cubicBezTo>
                  <a:pt x="2867625" y="5211982"/>
                  <a:pt x="4313018" y="6657375"/>
                  <a:pt x="6096000" y="6657375"/>
                </a:cubicBezTo>
                <a:cubicBezTo>
                  <a:pt x="7878982" y="6657375"/>
                  <a:pt x="9324375" y="5211982"/>
                  <a:pt x="9324375" y="3429000"/>
                </a:cubicBezTo>
                <a:cubicBezTo>
                  <a:pt x="9324375" y="1646018"/>
                  <a:pt x="7878982" y="200625"/>
                  <a:pt x="6096000" y="2006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xmlns="" id="{D5C3C4BD-DFDB-76B4-17CA-7DA4D1729F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9366740" flipV="1">
            <a:off x="2557952" y="-89828"/>
            <a:ext cx="7173200" cy="7173200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2B04B61C-6467-D51D-0AF4-5C7D05F36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168" y="923544"/>
            <a:ext cx="6455664" cy="5010912"/>
          </a:xfrm>
          <a:prstGeom prst="rect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47A19F4B-D154-3EB2-F86A-9A63283A3E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 userDrawn="1"/>
        </p:nvSpPr>
        <p:spPr>
          <a:xfrm>
            <a:off x="8565206" y="4817511"/>
            <a:ext cx="749917" cy="827071"/>
          </a:xfrm>
          <a:custGeom>
            <a:avLst/>
            <a:gdLst>
              <a:gd name="connsiteX0" fmla="*/ 446576 w 749917"/>
              <a:gd name="connsiteY0" fmla="*/ 0 h 827071"/>
              <a:gd name="connsiteX1" fmla="*/ 483313 w 749917"/>
              <a:gd name="connsiteY1" fmla="*/ 11094 h 827071"/>
              <a:gd name="connsiteX2" fmla="*/ 749917 w 749917"/>
              <a:gd name="connsiteY2" fmla="*/ 402396 h 827071"/>
              <a:gd name="connsiteX3" fmla="*/ 313401 w 749917"/>
              <a:gd name="connsiteY3" fmla="*/ 827071 h 827071"/>
              <a:gd name="connsiteX4" fmla="*/ 4738 w 749917"/>
              <a:gd name="connsiteY4" fmla="*/ 702687 h 827071"/>
              <a:gd name="connsiteX5" fmla="*/ 0 w 749917"/>
              <a:gd name="connsiteY5" fmla="*/ 697100 h 827071"/>
              <a:gd name="connsiteX6" fmla="*/ 22878 w 749917"/>
              <a:gd name="connsiteY6" fmla="*/ 671927 h 827071"/>
              <a:gd name="connsiteX7" fmla="*/ 371853 w 749917"/>
              <a:gd name="connsiteY7" fmla="*/ 155115 h 827071"/>
              <a:gd name="connsiteX8" fmla="*/ 446576 w 749917"/>
              <a:gd name="connsiteY8" fmla="*/ 0 h 8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17" h="827071">
                <a:moveTo>
                  <a:pt x="446576" y="0"/>
                </a:moveTo>
                <a:lnTo>
                  <a:pt x="483313" y="11094"/>
                </a:lnTo>
                <a:cubicBezTo>
                  <a:pt x="639985" y="75563"/>
                  <a:pt x="749917" y="226490"/>
                  <a:pt x="749917" y="402396"/>
                </a:cubicBezTo>
                <a:cubicBezTo>
                  <a:pt x="749917" y="636938"/>
                  <a:pt x="554482" y="827071"/>
                  <a:pt x="313401" y="827071"/>
                </a:cubicBezTo>
                <a:cubicBezTo>
                  <a:pt x="192860" y="827071"/>
                  <a:pt x="83732" y="779538"/>
                  <a:pt x="4738" y="702687"/>
                </a:cubicBezTo>
                <a:lnTo>
                  <a:pt x="0" y="697100"/>
                </a:lnTo>
                <a:lnTo>
                  <a:pt x="22878" y="671927"/>
                </a:lnTo>
                <a:cubicBezTo>
                  <a:pt x="155000" y="511833"/>
                  <a:pt x="272049" y="338838"/>
                  <a:pt x="371853" y="155115"/>
                </a:cubicBezTo>
                <a:lnTo>
                  <a:pt x="4465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B8A6E1-44B2-54E1-6460-1C9B27EE75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5698912" cy="6858001"/>
            <a:chOff x="0" y="-1"/>
            <a:chExt cx="5698912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D22D7888-22FA-4AA1-9BA4-CC61D6643D47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EBB6E464-8999-4773-A1F2-E6CAA990E572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1EA14BE8-FDD0-4434-9C3E-BFF78C22D9E3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E494E364-7EA8-4D92-915D-75D1A3A67C07}"/>
                </a:ext>
              </a:extLst>
            </p:cNvPr>
            <p:cNvSpPr/>
            <p:nvPr userDrawn="1"/>
          </p:nvSpPr>
          <p:spPr>
            <a:xfrm flipH="1">
              <a:off x="4132972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4F9EBE3B-A856-C23C-4698-B764DF4BC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2118" y="262762"/>
            <a:ext cx="5507421" cy="3649718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74C9CB37-5251-201C-ACE3-FD69A00C77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7393" y="847600"/>
            <a:ext cx="4619625" cy="4617720"/>
          </a:xfrm>
          <a:prstGeom prst="ellipse">
            <a:avLst/>
          </a:prstGeom>
          <a:noFill/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EBF08299-9068-827D-783B-BFF5B95E9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2118" y="4058263"/>
            <a:ext cx="5507421" cy="214148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400"/>
            </a:lvl1pPr>
            <a:lvl2pPr marL="228600">
              <a:lnSpc>
                <a:spcPct val="90000"/>
              </a:lnSpc>
              <a:buClr>
                <a:schemeClr val="accent2"/>
              </a:buClr>
              <a:defRPr sz="2000"/>
            </a:lvl2pPr>
            <a:lvl3pPr marL="457200">
              <a:lnSpc>
                <a:spcPct val="90000"/>
              </a:lnSpc>
              <a:buClr>
                <a:schemeClr val="accent2"/>
              </a:buClr>
              <a:defRPr sz="1800"/>
            </a:lvl3pPr>
            <a:lvl4pPr marL="685800">
              <a:lnSpc>
                <a:spcPct val="90000"/>
              </a:lnSpc>
              <a:buClr>
                <a:schemeClr val="accent2"/>
              </a:buClr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46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803"/>
            <a:ext cx="10515600" cy="1472974"/>
          </a:xfrm>
        </p:spPr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E3FB7D8D-37C3-E089-EC02-FB49A13CBE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38099"/>
            <a:ext cx="8012113" cy="428488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8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6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4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: Shape 14">
            <a:extLst>
              <a:ext uri="{FF2B5EF4-FFF2-40B4-BE49-F238E27FC236}">
                <a16:creationId xmlns:a16="http://schemas.microsoft.com/office/drawing/2014/main" xmlns="" id="{438B6FA2-AF11-618E-2B1A-38BF083DF3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381048" y="5144407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xmlns="" id="{A269A8D8-A4AE-CEFF-E928-7DB1CFB3E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9">
            <a:extLst>
              <a:ext uri="{FF2B5EF4-FFF2-40B4-BE49-F238E27FC236}">
                <a16:creationId xmlns:a16="http://schemas.microsoft.com/office/drawing/2014/main" xmlns="" id="{15418837-E689-97BE-9FAD-FEDBD599EB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11109434" y="3527042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7DF76A42-387B-8D66-1214-D404620700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2ACE818-46EF-547E-9315-A849483036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xmlns="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9">
            <a:extLst>
              <a:ext uri="{FF2B5EF4-FFF2-40B4-BE49-F238E27FC236}">
                <a16:creationId xmlns:a16="http://schemas.microsoft.com/office/drawing/2014/main" xmlns="" id="{87D193F4-2337-0048-1BE7-C9A815419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5EE4510-BCBA-C39A-BEF1-A391A3304F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372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915163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5FB01ADF-164A-96FB-0129-C2A0F0ED0A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47896" y="1816916"/>
            <a:ext cx="5212080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263F0DD-A38B-64B8-7412-087B487E6D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23536" y="2"/>
            <a:ext cx="12068464" cy="6857998"/>
            <a:chOff x="123536" y="2"/>
            <a:chExt cx="12068464" cy="6857998"/>
          </a:xfrm>
        </p:grpSpPr>
        <p:sp>
          <p:nvSpPr>
            <p:cNvPr id="12" name="Freeform: Shape 9">
              <a:extLst>
                <a:ext uri="{FF2B5EF4-FFF2-40B4-BE49-F238E27FC236}">
                  <a16:creationId xmlns:a16="http://schemas.microsoft.com/office/drawing/2014/main" xmlns="" id="{44CE2FB7-A856-E3C3-9798-73AAFB7901B8}"/>
                </a:ext>
              </a:extLst>
            </p:cNvPr>
            <p:cNvSpPr/>
            <p:nvPr userDrawn="1"/>
          </p:nvSpPr>
          <p:spPr>
            <a:xfrm>
              <a:off x="5671336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xmlns="" id="{47ED62E5-894A-A8F9-A6DC-4A5C147CDE78}"/>
                </a:ext>
              </a:extLst>
            </p:cNvPr>
            <p:cNvSpPr/>
            <p:nvPr userDrawn="1"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xmlns="" id="{5C181CD4-C69B-2826-AF23-060D677248A9}"/>
                </a:ext>
              </a:extLst>
            </p:cNvPr>
            <p:cNvSpPr/>
            <p:nvPr userDrawn="1"/>
          </p:nvSpPr>
          <p:spPr>
            <a:xfrm rot="5400000">
              <a:off x="11328915" y="3872201"/>
              <a:ext cx="1214656" cy="511514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60538251-2B75-FA20-0F29-FB58583E61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108958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65151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92583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A06C49DD-8C29-93EA-04F4-22F84080DF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1820" y="1816916"/>
            <a:ext cx="669815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xmlns="" id="{1E75594D-82D2-74F6-56EC-46FCD28CB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994966" y="0"/>
            <a:ext cx="1214656" cy="511514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xmlns="" id="{FF4E0F5B-0892-2688-EFD3-284369DA50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8097530" y="5590215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1D8715A-3067-732D-C410-868C7CCCF7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82378" y="551212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807BCF9-2F5B-200E-2E6C-E177DB56E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7458"/>
            <a:ext cx="7083733" cy="6182202"/>
            <a:chOff x="0" y="7460"/>
            <a:chExt cx="7083733" cy="6182202"/>
          </a:xfrm>
        </p:grpSpPr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xmlns="" id="{7A624B2B-50FD-9351-987F-2E5A5472CAB6}"/>
                </a:ext>
              </a:extLst>
            </p:cNvPr>
            <p:cNvSpPr/>
            <p:nvPr userDrawn="1"/>
          </p:nvSpPr>
          <p:spPr>
            <a:xfrm rot="16200000">
              <a:off x="-388933" y="4841194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xmlns="" id="{51E534EE-E0F1-2BD9-9A82-7656B90A2D9D}"/>
                </a:ext>
              </a:extLst>
            </p:cNvPr>
            <p:cNvSpPr/>
            <p:nvPr userDrawn="1"/>
          </p:nvSpPr>
          <p:spPr>
            <a:xfrm>
              <a:off x="6234405" y="7460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anchor="b" anchorCtr="0">
            <a:noAutofit/>
          </a:bodyPr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57316"/>
            <a:ext cx="5257800" cy="336985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114" y="845068"/>
            <a:ext cx="5193792" cy="519379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543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pPr/>
              <a:t>11/28/2024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67" r:id="rId4"/>
    <p:sldLayoutId id="2147483650" r:id="rId5"/>
    <p:sldLayoutId id="2147483649" r:id="rId6"/>
    <p:sldLayoutId id="2147483662" r:id="rId7"/>
    <p:sldLayoutId id="2147483663" r:id="rId8"/>
    <p:sldLayoutId id="2147483652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.profkiosk.ru/service_tbn2/h_v4ec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e.profkiosk.ru/service_tbn2/h_v4ec.jpg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57" y="1119031"/>
            <a:ext cx="4384736" cy="4619938"/>
          </a:xfrm>
          <a:noFill/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Комунальний заклад</a:t>
            </a:r>
            <a:b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/>
              <a:t> </a:t>
            </a: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«Заклад дошкільної освіти (ясла-садок)</a:t>
            </a:r>
            <a:b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ЗДО №7 </a:t>
            </a:r>
            <a:b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Волиняночка</a:t>
            </a: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059" y="396240"/>
            <a:ext cx="6096757" cy="4414299"/>
          </a:xfrm>
          <a:noFill/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Напрями удосконалення кадрової політики ЗДО на основі внутрішнього аудиту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 ЗДО       Лариса ВЯЛЬЦЕВА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кументи\фото садка пори року\0-02-05-ecf9502295fc32b83b3aea386eeef17a873b805a1d7e8d8e01335fe4f4c1f626_dc59a2022fc7135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60" y="151766"/>
            <a:ext cx="2672527" cy="20127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27" name="Picture 3" descr="D:\Документи\фото садок 23р\0-02-05-afdbd48268bbf892658e89b4e645452e97c2c6b38c83b1257c6ef0644d8aaa2f_bec1fa86afca8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0060" y="4175239"/>
            <a:ext cx="3200985" cy="24107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28" name="Picture 4" descr="D:\Документи\фото садок 23р\0-02-05-b2c004f7a3ec1d59b4fff45fb5727e77e74c5527ccba68462774fd354404bfba_b24fa186528e23d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0354" y="4175415"/>
            <a:ext cx="3192997" cy="24047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7" name="Рисунок 6" descr="D:\Документи\Без названия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3160" y="4518660"/>
            <a:ext cx="944880" cy="112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07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5C37F52-5C08-7C02-C9CA-E2AD930A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981" y="322729"/>
            <a:ext cx="10799899" cy="4249271"/>
          </a:xfrm>
        </p:spPr>
        <p:txBody>
          <a:bodyPr>
            <a:normAutofit/>
          </a:bodyPr>
          <a:lstStyle/>
          <a:p>
            <a:pPr algn="ctr"/>
            <a:r>
              <a:rPr lang="uk-UA" sz="4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Основні питання кадрової політики</a:t>
            </a:r>
            <a:endParaRPr lang="uk-UA" sz="4200" b="1" cap="all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500" y="55670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V="1">
            <a:off x="7421881" y="4937760"/>
            <a:ext cx="3040380" cy="617220"/>
          </a:xfrm>
        </p:spPr>
        <p:txBody>
          <a:bodyPr>
            <a:normAutofit/>
          </a:bodyPr>
          <a:lstStyle/>
          <a:p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41155" y="642462"/>
            <a:ext cx="10871053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36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Підвищення результативності роботи на всіх рівнях.</a:t>
            </a:r>
            <a:endParaRPr kumimoji="0" lang="uk-UA" sz="36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36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Оптимізація та стабілізація кадрів, забезпечення ефективного використання їх можливостей та потенціалу.</a:t>
            </a:r>
            <a:endParaRPr kumimoji="0" lang="uk-UA" sz="36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36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Створення та розвиток системи навчання й розвитку персоналу.</a:t>
            </a:r>
            <a:endParaRPr kumimoji="0" lang="uk-UA" sz="36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36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Формування та підтримання високого рівня лояльності співробітників.</a:t>
            </a:r>
            <a:endParaRPr kumimoji="0" lang="uk-UA" sz="36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36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Формування та зміцнення корпоративної культури закладу</a:t>
            </a:r>
            <a:r>
              <a:rPr kumimoji="0" lang="uk-UA" sz="36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36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9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5C37F52-5C08-7C02-C9CA-E2AD930A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295835"/>
            <a:ext cx="10969435" cy="622423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uk-UA" sz="7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7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Принципи кадрової політики</a:t>
            </a:r>
            <a:endParaRPr lang="en-US" sz="7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7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 №7 </a:t>
            </a:r>
            <a:r>
              <a:rPr lang="uk-UA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7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Волиняночка</a:t>
            </a:r>
            <a:r>
              <a:rPr lang="uk-UA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7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65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sz="6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Добір кадрів за професійними, діловими й моральними якостями, захищеність. </a:t>
            </a:r>
          </a:p>
          <a:p>
            <a:pPr>
              <a:buFont typeface="Wingdings" pitchFamily="2" charset="2"/>
              <a:buChar char="Ø"/>
            </a:pPr>
            <a:endParaRPr lang="uk-UA" sz="6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6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Рівність та  толерантність, довіра – основа відносин  у колективі.</a:t>
            </a:r>
          </a:p>
          <a:p>
            <a:pPr>
              <a:buFont typeface="Wingdings" pitchFamily="2" charset="2"/>
              <a:buChar char="Ø"/>
            </a:pPr>
            <a:endParaRPr lang="uk-UA" sz="6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6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Справедливість, демократизм, гуманність, моральність, довіра, мотивація.</a:t>
            </a:r>
          </a:p>
          <a:p>
            <a:pPr>
              <a:buFont typeface="Wingdings" pitchFamily="2" charset="2"/>
              <a:buChar char="Ø"/>
            </a:pPr>
            <a:endParaRPr lang="ru-RU" sz="6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uk-UA" sz="6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6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65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800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100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100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500" y="556709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V="1">
            <a:off x="7421881" y="4937760"/>
            <a:ext cx="3040380" cy="617220"/>
          </a:xfrm>
        </p:spPr>
        <p:txBody>
          <a:bodyPr>
            <a:normAutofit fontScale="90000"/>
          </a:bodyPr>
          <a:lstStyle/>
          <a:p>
            <a:r>
              <a:rPr lang="uk-UA" sz="1200" dirty="0" smtClean="0"/>
              <a:t/>
            </a:r>
            <a:br>
              <a:rPr lang="uk-UA" sz="1200" dirty="0" smtClean="0"/>
            </a:br>
            <a:r>
              <a:rPr lang="uk-UA" sz="1200" dirty="0" smtClean="0"/>
              <a:t/>
            </a:r>
            <a:br>
              <a:rPr lang="uk-UA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2939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06933" y="1238792"/>
            <a:ext cx="6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uk-UA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xmlns="" id="{82513E45-4F5C-9394-1D42-7FB6C0170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118" y="262762"/>
            <a:ext cx="5507421" cy="3649718"/>
          </a:xfrm>
        </p:spPr>
        <p:txBody>
          <a:bodyPr anchor="b"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278" y="120017"/>
            <a:ext cx="4322618" cy="622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 t="7329" r="1739"/>
          <a:stretch>
            <a:fillRect/>
          </a:stretch>
        </p:blipFill>
        <p:spPr bwMode="auto">
          <a:xfrm>
            <a:off x="6970816" y="136536"/>
            <a:ext cx="4785755" cy="643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939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9874B-BCA9-8420-1595-EDD1865A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258417"/>
            <a:ext cx="10515600" cy="1500809"/>
          </a:xfrm>
          <a:noFill/>
        </p:spPr>
        <p:txBody>
          <a:bodyPr anchor="ctr"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 кадрового забезпечення ЗДО №7 «</a:t>
            </a:r>
            <a:r>
              <a:rPr lang="uk-UA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Волиняночка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CFBB810-3430-2C29-1AA0-9744AA0A1AA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409153" y="1816916"/>
            <a:ext cx="5212080" cy="4298876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створення згуртованого, відповідального, високорозвиненого, високопродуктивного трудового колективу</a:t>
            </a:r>
            <a:endParaRPr lang="en-US" sz="4000" dirty="0"/>
          </a:p>
        </p:txBody>
      </p:sp>
      <p:sp>
        <p:nvSpPr>
          <p:cNvPr id="3077" name="AutoShape 5" descr="D:\%D0%94%D0%BE%D0%BA%D1%83%D0%BC%D0%B5%D0%BD%D1%82%D0%B8\%D0%9B%D0%95%D0%93%D0%9E\2023-2024%D0%BD.%D1%80\%D1%84%D0%BE%D1%82%D0%BE %D0%B7%D1%83%D1%81%D1%82%D1%80%D1%96%D1%87\0-02-05-fe2b09e26749f9ef851a1c373c35d06c983e0f56f3d1cf29c410a0a28d6f4f6b_fc1595de0c86ea5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D:\%D0%94%D0%BE%D0%BA%D1%83%D0%BC%D0%B5%D0%BD%D1%82%D0%B8\%D0%9B%D0%95%D0%93%D0%9E\2023-2024%D0%BD.%D1%80\%D1%84%D0%BE%D1%82%D0%BE %D0%B7%D1%83%D1%81%D1%82%D1%80%D1%96%D1%87\0-02-05-fe2b09e26749f9ef851a1c373c35d06c983e0f56f3d1cf29c410a0a28d6f4f6b_fc1595de0c86ea5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1" name="AutoShape 9" descr="D:\%D0%94%D0%BE%D0%BA%D1%83%D0%BC%D0%B5%D0%BD%D1%82%D0%B8\%D0%9B%D0%95%D0%93%D0%9E\2023-2024%D0%BD.%D1%80\%D1%84%D0%BE%D1%82%D0%BE %D0%B7%D1%83%D1%81%D1%82%D1%80%D1%96%D1%87\0-02-05-fe2b09e26749f9ef851a1c373c35d06c983e0f56f3d1cf29c410a0a28d6f4f6b_fc1595de0c86ea5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3" name="AutoShape 11" descr="D:\%D0%94%D0%BE%D0%BA%D1%83%D0%BC%D0%B5%D0%BD%D1%82%D0%B8\%D0%9B%D0%95%D0%93%D0%9E\2023-2024%D0%BD.%D1%80\%D1%84%D0%BE%D1%82%D0%BE %D0%B7%D1%83%D1%81%D1%82%D1%80%D1%96%D1%87\0-02-05-fe2b09e26749f9ef851a1c373c35d06c983e0f56f3d1cf29c410a0a28d6f4f6b_fc1595de0c86ea5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 descr="D:\Документи\ЛЕГО\2023-2024н.р\фото зустріч\0-02-05-fe2b09e26749f9ef851a1c373c35d06c983e0f56f3d1cf29c410a0a28d6f4f6b_fc1595de0c86ea5b.jpg"/>
          <p:cNvPicPr>
            <a:picLocks noChangeAspect="1" noChangeArrowheads="1"/>
          </p:cNvPicPr>
          <p:nvPr/>
        </p:nvPicPr>
        <p:blipFill>
          <a:blip r:embed="rId3" cstate="print"/>
          <a:srcRect l="7038" t="2653" r="12987" b="8917"/>
          <a:stretch>
            <a:fillRect/>
          </a:stretch>
        </p:blipFill>
        <p:spPr bwMode="auto">
          <a:xfrm>
            <a:off x="3292775" y="3965713"/>
            <a:ext cx="3080714" cy="19182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</p:pic>
      <p:pic>
        <p:nvPicPr>
          <p:cNvPr id="1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" y="1905307"/>
            <a:ext cx="3075362" cy="17295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r="997" b="5790"/>
          <a:stretch>
            <a:fillRect/>
          </a:stretch>
        </p:blipFill>
        <p:spPr bwMode="auto">
          <a:xfrm>
            <a:off x="375340" y="3889236"/>
            <a:ext cx="2834657" cy="203150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170" name="Picture 2" descr="C:\Users\1\Desktop\0-02-05-819983c7460d4df3f8e4f37e76c4aa4f4027120c719f7b81510e426f8c715ec2_f3fc0f47957a77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4500" y="1783028"/>
            <a:ext cx="2693506" cy="202013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276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700643" y="510638"/>
            <a:ext cx="10212779" cy="5997039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uk-UA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Кадрове забезпечення ЗДО </a:t>
            </a:r>
          </a:p>
          <a:p>
            <a:pPr algn="ctr">
              <a:buNone/>
            </a:pPr>
            <a:r>
              <a:rPr lang="uk-UA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ctr">
              <a:buNone/>
            </a:pPr>
            <a:r>
              <a:rPr lang="uk-UA" sz="7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педагогічні працівники </a:t>
            </a:r>
            <a:r>
              <a:rPr lang="uk-UA" sz="7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>
              <a:buNone/>
            </a:pPr>
            <a:r>
              <a:rPr lang="uk-UA" sz="7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здійснюють основну організацію освітньої діяльності  </a:t>
            </a:r>
          </a:p>
          <a:p>
            <a:pPr algn="ctr">
              <a:buNone/>
            </a:pPr>
            <a:endParaRPr lang="uk-UA" sz="7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7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обслуговуючий персонал -</a:t>
            </a:r>
          </a:p>
          <a:p>
            <a:pPr algn="ctr">
              <a:buNone/>
            </a:pPr>
            <a:r>
              <a:rPr lang="uk-UA" sz="7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допомагають роботі педагогічних працівників </a:t>
            </a:r>
            <a:endParaRPr lang="ru-RU" sz="7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6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3"/>
            <a:ext cx="10515600" cy="1472974"/>
          </a:xfrm>
          <a:noFill/>
        </p:spPr>
        <p:txBody>
          <a:bodyPr anchor="ctr"/>
          <a:lstStyle/>
          <a:p>
            <a:pPr fontAlgn="t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Критерії ефективності кадрової політики та забезпечення можливостей для професійного розвитку педагогічних працівників: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s://ezavdnz.expertus.com.ua/storage/62a35b92396b6.png"/>
          <p:cNvPicPr>
            <a:picLocks noGrp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771" y="2079171"/>
            <a:ext cx="3407229" cy="369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48200" y="1850570"/>
            <a:ext cx="6324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керівник закладу дошкільної освіти формує штат закладу, залучаючи кваліфікованих педагогічних та інших працівників відповідно до штатних нормативів та типу закладу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6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3"/>
            <a:ext cx="10515600" cy="1472974"/>
          </a:xfrm>
          <a:noFill/>
        </p:spPr>
        <p:txBody>
          <a:bodyPr anchor="ctr"/>
          <a:lstStyle/>
          <a:p>
            <a:pPr fontAlgn="t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Критерії ефективності кадрової політики та забезпечення можливостей для професійного розвитку педагогічних працівників ЗДО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8200" y="1850570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3200" dirty="0"/>
          </a:p>
        </p:txBody>
      </p:sp>
      <p:pic>
        <p:nvPicPr>
          <p:cNvPr id="11" name="Содержимое 10" descr="https://ezavdnz.expertus.com.ua/storage/62a35b9265187.png"/>
          <p:cNvPicPr>
            <a:picLocks noGrp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86" y="2133601"/>
            <a:ext cx="366848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601817" y="2177143"/>
            <a:ext cx="63056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Керівник закладу дошкільної освіти мотивує педагогічних працівників до підвищення якості освітньої діяльності.</a:t>
            </a:r>
            <a:endParaRPr lang="uk-UA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6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  <a:noFill/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Мотивація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784" y="755170"/>
            <a:ext cx="6056416" cy="5764383"/>
          </a:xfrm>
          <a:noFill/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сукупність особистісних та ситуативних факторів, 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 спонукають до активності (діяльності) людини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5624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439" y="320635"/>
            <a:ext cx="8098972" cy="99752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ПОЗИТИВНА  МОТИВАЦІЯ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855024" y="1764352"/>
            <a:ext cx="4607625" cy="1026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ВНУТРІШНЯ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90005" y="3468089"/>
            <a:ext cx="1805051" cy="193518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Розуміння суспільної корисності у тому, що людина робить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173184" y="4785756"/>
            <a:ext cx="1733798" cy="155566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Внутрішній рушій самого педагога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4024373" y="3455719"/>
            <a:ext cx="1711409" cy="19475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Задоволення від процесу та результату діяльності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6080167" y="3432463"/>
            <a:ext cx="1781299" cy="19708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Зручний графік роботи в закладі освіти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8047513" y="4881253"/>
            <a:ext cx="1702129" cy="15195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Можливість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підвищення кваліфікації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9904021" y="3408221"/>
            <a:ext cx="1496290" cy="19950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Взаємини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 в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колективі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474" name="AutoShape 10"/>
          <p:cNvCxnSpPr>
            <a:cxnSpLocks noChangeShapeType="1"/>
          </p:cNvCxnSpPr>
          <p:nvPr/>
        </p:nvCxnSpPr>
        <p:spPr bwMode="auto">
          <a:xfrm flipH="1">
            <a:off x="1282536" y="2814452"/>
            <a:ext cx="1662545" cy="68876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62475" name="AutoShape 11"/>
          <p:cNvCxnSpPr>
            <a:cxnSpLocks noChangeShapeType="1"/>
          </p:cNvCxnSpPr>
          <p:nvPr/>
        </p:nvCxnSpPr>
        <p:spPr bwMode="auto">
          <a:xfrm flipH="1">
            <a:off x="3515097" y="1294410"/>
            <a:ext cx="1080654" cy="49876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62476" name="AutoShape 12"/>
          <p:cNvCxnSpPr>
            <a:cxnSpLocks noChangeShapeType="1"/>
            <a:endCxn id="42" idx="0"/>
          </p:cNvCxnSpPr>
          <p:nvPr/>
        </p:nvCxnSpPr>
        <p:spPr bwMode="auto">
          <a:xfrm>
            <a:off x="7552706" y="1270660"/>
            <a:ext cx="1233054" cy="4798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62477" name="AutoShape 13"/>
          <p:cNvCxnSpPr>
            <a:cxnSpLocks noChangeShapeType="1"/>
          </p:cNvCxnSpPr>
          <p:nvPr/>
        </p:nvCxnSpPr>
        <p:spPr bwMode="auto">
          <a:xfrm>
            <a:off x="2956956" y="2826327"/>
            <a:ext cx="11875" cy="193567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62478" name="AutoShape 14"/>
          <p:cNvCxnSpPr>
            <a:cxnSpLocks noChangeShapeType="1"/>
          </p:cNvCxnSpPr>
          <p:nvPr/>
        </p:nvCxnSpPr>
        <p:spPr bwMode="auto">
          <a:xfrm>
            <a:off x="2980706" y="2814452"/>
            <a:ext cx="1850697" cy="65809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6481947" y="1750497"/>
            <a:ext cx="4607625" cy="1026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Arial" pitchFamily="34" charset="0"/>
              </a:rPr>
              <a:t>ЗОВН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ІШНЯ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479" name="AutoShape 15"/>
          <p:cNvCxnSpPr>
            <a:cxnSpLocks noChangeShapeType="1"/>
            <a:stCxn id="42" idx="2"/>
          </p:cNvCxnSpPr>
          <p:nvPr/>
        </p:nvCxnSpPr>
        <p:spPr bwMode="auto">
          <a:xfrm flipH="1">
            <a:off x="6624205" y="2776847"/>
            <a:ext cx="2161555" cy="6363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0" name="AutoShape 14"/>
          <p:cNvCxnSpPr>
            <a:cxnSpLocks noChangeShapeType="1"/>
            <a:stCxn id="42" idx="2"/>
          </p:cNvCxnSpPr>
          <p:nvPr/>
        </p:nvCxnSpPr>
        <p:spPr bwMode="auto">
          <a:xfrm>
            <a:off x="8785760" y="2776847"/>
            <a:ext cx="2337586" cy="64621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3" name="AutoShape 13"/>
          <p:cNvCxnSpPr>
            <a:cxnSpLocks noChangeShapeType="1"/>
          </p:cNvCxnSpPr>
          <p:nvPr/>
        </p:nvCxnSpPr>
        <p:spPr bwMode="auto">
          <a:xfrm>
            <a:off x="8785761" y="2764971"/>
            <a:ext cx="25730" cy="21276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П’ять секретів успішної мотивації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33153" y="1520043"/>
            <a:ext cx="9785268" cy="4904508"/>
          </a:xfrm>
        </p:spPr>
        <p:txBody>
          <a:bodyPr>
            <a:normAutofit/>
          </a:bodyPr>
          <a:lstStyle/>
          <a:p>
            <a:pPr marL="742950" indent="-742950" algn="ctr">
              <a:buNone/>
            </a:pP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1.Заохочуй</a:t>
            </a:r>
          </a:p>
          <a:p>
            <a:pPr marL="742950" indent="-742950" algn="ctr">
              <a:buNone/>
            </a:pP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2.Хвали, підбадьорюй </a:t>
            </a:r>
          </a:p>
          <a:p>
            <a:pPr marL="742950" indent="-742950" algn="ctr">
              <a:buNone/>
            </a:pP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Говори відкрито, пояснюй</a:t>
            </a:r>
          </a:p>
          <a:p>
            <a:pPr marL="742950" indent="-742950" algn="ctr">
              <a:buNone/>
            </a:pP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4.Не осуджуй публічно, а рекомендуй конфіденційно </a:t>
            </a:r>
          </a:p>
          <a:p>
            <a:pPr marL="742950" indent="-742950" algn="ctr">
              <a:buNone/>
            </a:pP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5.Будь справедливим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Кадри ЗДО</a:t>
            </a:r>
            <a:endParaRPr lang="ru-RU" sz="9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225" y="243619"/>
            <a:ext cx="4818411" cy="777659"/>
          </a:xfrm>
        </p:spPr>
        <p:txBody>
          <a:bodyPr/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ПРОФЕСІОНАЛИ</a:t>
            </a:r>
            <a:r>
              <a:rPr lang="uk-UA" sz="4000" b="1" dirty="0" smtClean="0">
                <a:solidFill>
                  <a:srgbClr val="002060"/>
                </a:solidFill>
              </a:rPr>
              <a:t> </a:t>
            </a:r>
            <a:r>
              <a:rPr lang="uk-UA" b="1" dirty="0" smtClean="0">
                <a:solidFill>
                  <a:srgbClr val="002060"/>
                </a:solidFill>
              </a:rPr>
              <a:t>     </a:t>
            </a:r>
          </a:p>
        </p:txBody>
      </p:sp>
      <p:pic>
        <p:nvPicPr>
          <p:cNvPr id="1027" name="Picture 3" descr="C:\Users\1\Desktop\0-02-05-17a4b061271307cc4740b2c1343ffcd111280eed6736dc99e5e5956abd92a179_3ee5f9eb5d93da4.jpg"/>
          <p:cNvPicPr>
            <a:picLocks noChangeAspect="1" noChangeArrowheads="1"/>
          </p:cNvPicPr>
          <p:nvPr/>
        </p:nvPicPr>
        <p:blipFill>
          <a:blip r:embed="rId2" cstate="print"/>
          <a:srcRect l="10253" t="18193" r="1894" b="10508"/>
          <a:stretch>
            <a:fillRect/>
          </a:stretch>
        </p:blipFill>
        <p:spPr bwMode="auto">
          <a:xfrm>
            <a:off x="4877525" y="820271"/>
            <a:ext cx="3081040" cy="33339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30" name="Picture 6" descr="C:\Users\1\Desktop\0-02-05-b63de028782ce50279a9d02f81750698e0ae4e75c77767513d875320bf8f2752_e858666a14068d62.jpg"/>
          <p:cNvPicPr>
            <a:picLocks noChangeAspect="1" noChangeArrowheads="1"/>
          </p:cNvPicPr>
          <p:nvPr/>
        </p:nvPicPr>
        <p:blipFill>
          <a:blip r:embed="rId3" cstate="print"/>
          <a:srcRect t="435" r="17652"/>
          <a:stretch>
            <a:fillRect/>
          </a:stretch>
        </p:blipFill>
        <p:spPr bwMode="auto">
          <a:xfrm>
            <a:off x="8314272" y="3999038"/>
            <a:ext cx="3609669" cy="245496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31" name="Picture 7" descr="C:\Users\1\Desktop\0-02-05-2ab80d5244d7a370cb4fd32298c8727fbfee7928b063abbbfed1c1aba5307e89_c7b76f337e3a194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7544" y="1304365"/>
            <a:ext cx="3944917" cy="260405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26" name="Picture 2" descr="C:\Users\1\Desktop\0-02-05-f236fa6056671fdda16bf4ee4e79f51cc7346d742ac83f2e1cf129a82d20545c_93e85ba40b9e185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5760" y="4300720"/>
            <a:ext cx="4208128" cy="236902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3"/>
            <a:ext cx="10515600" cy="1472974"/>
          </a:xfrm>
          <a:noFill/>
        </p:spPr>
        <p:txBody>
          <a:bodyPr anchor="ctr"/>
          <a:lstStyle/>
          <a:p>
            <a:pPr fontAlgn="t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Критерії ефективності кадрової політики та забезпечення можливостей для професійного розвитку педагогічних працівників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8970" y="2579911"/>
            <a:ext cx="7282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    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Керівник закладу дошкільної освіти                      </a:t>
            </a:r>
          </a:p>
          <a:p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сприяє підвищенню кваліфікації                     </a:t>
            </a:r>
          </a:p>
          <a:p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педагогічних працівників</a:t>
            </a:r>
            <a:endParaRPr lang="uk-UA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https://ezavdnz.expertus.com.ua/storage/62a35b929fa69.png"/>
          <p:cNvPicPr>
            <a:picLocks noGrp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686" y="1861457"/>
            <a:ext cx="3483428" cy="386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66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38" y="511627"/>
            <a:ext cx="11162805" cy="5200404"/>
          </a:xfrm>
          <a:noFill/>
        </p:spPr>
        <p:txBody>
          <a:bodyPr anchor="ctr"/>
          <a:lstStyle/>
          <a:p>
            <a:pPr fontAlgn="t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Підтримуємо прагнення педагогічних працівників до постійного професійного вдосконалення: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- навчання за програмами підвищення; </a:t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кваліфікації з правом вибору;</a:t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- самоосвіта;</a:t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- методична допомога;</a:t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3200" dirty="0" smtClean="0"/>
              <a:t>              - 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участь у професійних конференціях, семінарах;</a:t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- забезпечення сприятливих умови праці, </a:t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які  сприяють самостійному і осмисленому розвитку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https://ezavdnz.expertus.com.ua/storage/62a35b938ec53.jpg">
            <a:hlinkClick r:id="rId3" tgtFrame="_blank"/>
          </p:cNvPr>
          <p:cNvPicPr>
            <a:picLocks noGrp="1"/>
          </p:cNvPicPr>
          <p:nvPr>
            <p:ph sz="quarter" idx="13"/>
          </p:nvPr>
        </p:nvPicPr>
        <p:blipFill>
          <a:blip r:embed="rId4" cstate="print"/>
          <a:srcRect r="66507" b="81829"/>
          <a:stretch>
            <a:fillRect/>
          </a:stretch>
        </p:blipFill>
        <p:spPr bwMode="auto">
          <a:xfrm>
            <a:off x="1132115" y="5290084"/>
            <a:ext cx="1937656" cy="131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66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826324" y="973777"/>
            <a:ext cx="9623961" cy="50470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Атестація педагогічних працівників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заходів, спрямована на всебічне комплексне оцінювання їх педагогічної діяльності, за якою визначаються відповідність педагогічного працівника займаній посаді, рівень його кваліфікації, присвоюється кваліфікаційна категорія, педагогічне звання</a:t>
            </a:r>
            <a:endParaRPr lang="uk-UA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8" descr="https://ezavdnz.expertus.com.ua/storage/62a35b938ec53.jpg">
            <a:hlinkClick r:id="rId2" tgtFrame="_blank"/>
          </p:cNvPr>
          <p:cNvPicPr>
            <a:picLocks/>
          </p:cNvPicPr>
          <p:nvPr/>
        </p:nvPicPr>
        <p:blipFill>
          <a:blip r:embed="rId3" cstate="print"/>
          <a:srcRect r="66507" b="81829"/>
          <a:stretch>
            <a:fillRect/>
          </a:stretch>
        </p:blipFill>
        <p:spPr bwMode="auto">
          <a:xfrm>
            <a:off x="1345871" y="5159456"/>
            <a:ext cx="1937656" cy="131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  <a:noFill/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Успіх кадрового забезпечення ЗДО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5455" y="755171"/>
            <a:ext cx="4818607" cy="5289369"/>
          </a:xfrm>
          <a:noFill/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Сила команди в кожному окремому її 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учаснику.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Сила кожного окремого 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учасника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команд</a:t>
            </a:r>
            <a:r>
              <a:rPr lang="uk-UA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і.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xmlns="" val="15624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</p:spPr>
        <p:txBody>
          <a:bodyPr anchor="ctr"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solidFill>
                  <a:srgbClr val="002060"/>
                </a:solidFill>
              </a:rPr>
              <a:t/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EE67564-0457-E486-97D0-8109D2C97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50670" y="961902"/>
            <a:ext cx="8383979" cy="46432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uk-UA" sz="8800" dirty="0" smtClean="0">
              <a:solidFill>
                <a:srgbClr val="002060"/>
              </a:solidFill>
            </a:endParaRPr>
          </a:p>
          <a:p>
            <a:pPr algn="ctr"/>
            <a:r>
              <a:rPr lang="uk-UA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Кадри ЗДО                                                                    </a:t>
            </a:r>
            <a:endParaRPr lang="ru-RU" sz="9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29" y="327992"/>
            <a:ext cx="5177118" cy="909137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КРЕАТИВНІ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8405" y="736271"/>
            <a:ext cx="3717788" cy="265238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softEdge rad="112500"/>
          </a:effectLst>
        </p:spPr>
      </p:pic>
      <p:pic>
        <p:nvPicPr>
          <p:cNvPr id="5" name="Содержимо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2" y="699247"/>
            <a:ext cx="3529575" cy="26467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</p:pic>
      <p:pic>
        <p:nvPicPr>
          <p:cNvPr id="6" name="Рисунок 5" descr="D:\Документи\бочнюк фото\350862183_636198788542944_5595488284981081404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309" y="3466895"/>
            <a:ext cx="3455893" cy="286422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6799" y="3467595"/>
            <a:ext cx="3547814" cy="283820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Кадри ЗДО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6518" y="215153"/>
            <a:ext cx="4424082" cy="1264023"/>
          </a:xfrm>
        </p:spPr>
        <p:txBody>
          <a:bodyPr>
            <a:no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ТВОРЧІ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0-02-05-2ac84d0a48888afcbadfcf391c23a4a524f1e0605d3010e59dbb45d06c67a82c_f58535e389c9c4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2682" y="215298"/>
            <a:ext cx="3648170" cy="259513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050" name="Picture 2" descr="C:\Users\1\Desktop\0-02-05-5464ea19e62cd23a26b2a5e6a08a68ec8ee1baebb54f37f3816d4cc15451f635_d87da2ebc42f7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0754" y="3087583"/>
            <a:ext cx="3650952" cy="294502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</p:pic>
      <p:pic>
        <p:nvPicPr>
          <p:cNvPr id="1026" name="Picture 2" descr="C:\Users\1\Desktop\0-02-05-cbf63460e35b130d4698676bf4f031f24de86d799e4d8f19ad7849b335a228ab_e2cbc2f5dc24c35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9814" y="178130"/>
            <a:ext cx="3500512" cy="263632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78982" y="3087584"/>
            <a:ext cx="3455719" cy="292133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Кадри ЗДО</a:t>
            </a:r>
            <a:endParaRPr lang="ru-RU" sz="9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3138" y="554942"/>
            <a:ext cx="4690753" cy="727593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НАПОЛЕГЛИВІ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2986" y="791688"/>
            <a:ext cx="3330369" cy="24977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1737" y="3624103"/>
            <a:ext cx="3449120" cy="259761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6163" y="3990109"/>
            <a:ext cx="3345417" cy="222513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29683" y="1520041"/>
            <a:ext cx="3216893" cy="216130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Кадри ЗДО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1879" y="248995"/>
            <a:ext cx="5605155" cy="701031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ПОЧУТТЯМ ГУМОРУ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0-02-05-76a1d98d4075ed5440f2659304f801865de7ac24b5449d59b66e6746f7c99417_a9b2699654d21a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0140" y="1316364"/>
            <a:ext cx="3348841" cy="239299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4098" name="Picture 2" descr="C:\Users\1\Desktop\0-02-05-75d5a29d57899373819fb68dd16ca89a36c0b7210f119bc07a084ab4d83406bc_492aec8ab4b1c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3487" y="1295399"/>
            <a:ext cx="3215588" cy="24116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" name="Picture 2" descr="C:\Users\1\Desktop\0-02-05-5464ea19e62cd23a26b2a5e6a08a68ec8ee1baebb54f37f3816d4cc15451f635_d87da2ebc42f75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7691" y="3859481"/>
            <a:ext cx="3359401" cy="2528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7462" y="3859481"/>
            <a:ext cx="3237819" cy="25175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1\Desktop\0-02-05-ec384b365daa1a96a9ff1b4709dd0e9343efd4ceb94acb0028b0f5ea909d06f6_95a8989897b00714.jpg"/>
          <p:cNvPicPr>
            <a:picLocks noChangeAspect="1" noChangeArrowheads="1"/>
          </p:cNvPicPr>
          <p:nvPr/>
        </p:nvPicPr>
        <p:blipFill>
          <a:blip r:embed="rId2" cstate="print"/>
          <a:srcRect t="23597" r="328"/>
          <a:stretch>
            <a:fillRect/>
          </a:stretch>
        </p:blipFill>
        <p:spPr bwMode="auto">
          <a:xfrm>
            <a:off x="8471577" y="3809447"/>
            <a:ext cx="3594527" cy="256760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079" y="1142781"/>
            <a:ext cx="4384736" cy="4619938"/>
          </a:xfrm>
        </p:spPr>
        <p:txBody>
          <a:bodyPr/>
          <a:lstStyle/>
          <a:p>
            <a:r>
              <a:rPr lang="uk-UA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Кадри ЗДО</a:t>
            </a:r>
            <a:endParaRPr lang="ru-RU" sz="9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70292"/>
            <a:ext cx="5552091" cy="824948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ТРУДОЛЮБИВІ 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C:\Users\1\Desktop\0-02-05-f0b1e492687303207f92cbc950d3fc50e9fc9013ab387d622d0ee0720722428f_7c6812a222e305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7922" y="3810278"/>
            <a:ext cx="3374181" cy="25411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8197" name="Picture 5" descr="C:\Users\1\Desktop\0-02-05-c4127fc6115dd5f48f879dddb6c8fc231c6bd61f177c959620c5b20c9383fd39_caf41dea16af1d47.jpg"/>
          <p:cNvPicPr>
            <a:picLocks noChangeAspect="1" noChangeArrowheads="1"/>
          </p:cNvPicPr>
          <p:nvPr/>
        </p:nvPicPr>
        <p:blipFill>
          <a:blip r:embed="rId4" cstate="print"/>
          <a:srcRect t="38734" r="798"/>
          <a:stretch>
            <a:fillRect/>
          </a:stretch>
        </p:blipFill>
        <p:spPr bwMode="auto">
          <a:xfrm>
            <a:off x="8456249" y="1188307"/>
            <a:ext cx="3514078" cy="2491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050" name="Picture 2" descr="C:\Users\1\Desktop\0-02-05-4f3d78689958674173d9466e21a2d7c7501410b1aff204b34430459f2338fced_e5ce08a5b9d5fc4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0558" y="1187532"/>
            <a:ext cx="3311295" cy="249381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Кадри ЗДО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424543"/>
            <a:ext cx="5106390" cy="566057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ДРУЖНІ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Документи\ДОПОМОГА ЗСУ\допомога печиво\0-02-05-46bf10559b54dea3d35c6c16515340683b1ab2b13b68adb49401c5595ed9dcb3_d6fd31df5ce5c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5902" y="1120754"/>
            <a:ext cx="3028716" cy="228100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075" name="Picture 3" descr="D:\Документи\ДОПОМОГА ЗСУ\допомога печиво\0-02-05-ab41664c541f3e55a38e6d21165975074b65a1162ae491d5ec012885894af7c2_d71760ac29f0cee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2167" y="3797337"/>
            <a:ext cx="3484536" cy="261340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076" name="Picture 4" descr="D:\Документи\ДОПОМОГА ЗСУ\допомога печиво\0-02-05-c3d8545a033d15c11f2be867597947e44b1715a58972cbd24237c26b09cf17b7_442d67967ae0786f.jpg"/>
          <p:cNvPicPr>
            <a:picLocks noChangeAspect="1" noChangeArrowheads="1"/>
          </p:cNvPicPr>
          <p:nvPr/>
        </p:nvPicPr>
        <p:blipFill>
          <a:blip r:embed="rId4" cstate="print"/>
          <a:srcRect t="6513" r="4711" b="23372"/>
          <a:stretch>
            <a:fillRect/>
          </a:stretch>
        </p:blipFill>
        <p:spPr bwMode="auto">
          <a:xfrm>
            <a:off x="9859617" y="1025625"/>
            <a:ext cx="2035628" cy="24655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077" name="Picture 5" descr="D:\Документи\ДОПОМОГА ЗСУ\фото баночки\0-02-05-72c9f4936014ed9a10b1112177f3e6b513e4f41cad892d9df93535c91b6ceaed_dc2f1c9bdeba87ae.jpg"/>
          <p:cNvPicPr>
            <a:picLocks noChangeAspect="1" noChangeArrowheads="1"/>
          </p:cNvPicPr>
          <p:nvPr/>
        </p:nvPicPr>
        <p:blipFill>
          <a:blip r:embed="rId5" cstate="print"/>
          <a:srcRect l="4672" t="29126" r="2124" b="7524"/>
          <a:stretch>
            <a:fillRect/>
          </a:stretch>
        </p:blipFill>
        <p:spPr bwMode="auto">
          <a:xfrm>
            <a:off x="7647905" y="4075992"/>
            <a:ext cx="4385069" cy="223535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1" name="Picture 2" descr="D:\Документи\ДОПОМОГА ЗСУ\фото баночки\IMG_20221211_1209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9540" y="936317"/>
            <a:ext cx="1118392" cy="84208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9" name="Рисунок 8" descr="D:\Документи\день вишиванки 23р\день вишиванки 23р\20220307_14584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965118" y="2179128"/>
            <a:ext cx="2006581" cy="150583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Кадри ЗДО</a:t>
            </a:r>
            <a:endParaRPr lang="ru-RU" sz="96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2804" y="222433"/>
            <a:ext cx="5552091" cy="1045258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ПАТРІОТИ СВОЄЇ       ДЕРЖАВИ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D:\Документи\День укр. писемності  та мови\24р\0-02-05-149e8052f8b7002d21521d5e70eacc40e222f850b0679027f3d0d7512b7e01df_be31e9b8a27598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259" y="1590259"/>
            <a:ext cx="3631097" cy="20424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29" name="Picture 5" descr="D:\Документи\День укр. писемності  та мови\день української писемності та мови\0-02-05-30dbe44cb1629c5ea1178aba107953e2cb057c0aeae4b821cbc59ad986d9c179_7db5bc48a555cec6.jpg"/>
          <p:cNvPicPr>
            <a:picLocks noChangeAspect="1" noChangeArrowheads="1"/>
          </p:cNvPicPr>
          <p:nvPr/>
        </p:nvPicPr>
        <p:blipFill>
          <a:blip r:embed="rId3" cstate="print"/>
          <a:srcRect t="26603" r="2872"/>
          <a:stretch>
            <a:fillRect/>
          </a:stretch>
        </p:blipFill>
        <p:spPr bwMode="auto">
          <a:xfrm>
            <a:off x="8241697" y="4452730"/>
            <a:ext cx="3754833" cy="213691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30" name="Picture 6" descr="D:\Документи\День казки 2024\день козацтва 23р\0-02-05-8e038de9d9277bb3139c9bad9da2844b59742660a4c66cc1e54b4797718e3d68_8a1185a07db78a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0836" y="1678141"/>
            <a:ext cx="3077034" cy="23173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027" name="Picture 3" descr="D:\Документи\бочнюк фото\c1287a37c145b43c9036f24914343eab.jpg"/>
          <p:cNvPicPr>
            <a:picLocks noChangeAspect="1" noChangeArrowheads="1"/>
          </p:cNvPicPr>
          <p:nvPr/>
        </p:nvPicPr>
        <p:blipFill>
          <a:blip r:embed="rId5" cstate="print"/>
          <a:srcRect l="257" t="10954" r="6290" b="5178"/>
          <a:stretch>
            <a:fillRect/>
          </a:stretch>
        </p:blipFill>
        <p:spPr bwMode="auto">
          <a:xfrm>
            <a:off x="4512364" y="4016366"/>
            <a:ext cx="3468757" cy="23347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">
  <a:themeElements>
    <a:clrScheme name="TM78504181">
      <a:dk1>
        <a:srgbClr val="000000"/>
      </a:dk1>
      <a:lt1>
        <a:srgbClr val="FFFFFF"/>
      </a:lt1>
      <a:dk2>
        <a:srgbClr val="FFF8F4"/>
      </a:dk2>
      <a:lt2>
        <a:srgbClr val="E8E8E8"/>
      </a:lt2>
      <a:accent1>
        <a:srgbClr val="EE7660"/>
      </a:accent1>
      <a:accent2>
        <a:srgbClr val="4D90EF"/>
      </a:accent2>
      <a:accent3>
        <a:srgbClr val="5B5160"/>
      </a:accent3>
      <a:accent4>
        <a:srgbClr val="2BC2B4"/>
      </a:accent4>
      <a:accent5>
        <a:srgbClr val="C097F8"/>
      </a:accent5>
      <a:accent6>
        <a:srgbClr val="FF9413"/>
      </a:accent6>
      <a:hlink>
        <a:srgbClr val="467886"/>
      </a:hlink>
      <a:folHlink>
        <a:srgbClr val="96607D"/>
      </a:folHlink>
    </a:clrScheme>
    <a:fontScheme name="Custom 49">
      <a:majorFont>
        <a:latin typeface="Tw Cen MT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M78504181_Win32_SL_V11" id="{D9600F65-346D-4C25-A611-673E5C44A142}" vid="{299F2556-E258-444F-A1E6-FA759CE228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165DE6-2DCE-44FC-94B7-A499559DBF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7FFD73E-D96B-4428-99CD-717A4897D3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85E733-8340-4FDD-A6FC-B22F1B75E4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2543</TotalTime>
  <Words>374</Words>
  <Application>Microsoft Office PowerPoint</Application>
  <PresentationFormat>Произвольный</PresentationFormat>
  <Paragraphs>106</Paragraphs>
  <Slides>24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Custom</vt:lpstr>
      <vt:lpstr>Комунальний заклад  «Заклад дошкільної освіти (ясла-садок)  ЗДО №7   «Волиняночка» </vt:lpstr>
      <vt:lpstr>Кадри ЗДО</vt:lpstr>
      <vt:lpstr>Кадри ЗДО                                                                    </vt:lpstr>
      <vt:lpstr>Кадри ЗДО</vt:lpstr>
      <vt:lpstr>Кадри ЗДО</vt:lpstr>
      <vt:lpstr>Кадри ЗДО</vt:lpstr>
      <vt:lpstr>Кадри ЗДО</vt:lpstr>
      <vt:lpstr>Кадри ЗДО</vt:lpstr>
      <vt:lpstr>Кадри ЗДО</vt:lpstr>
      <vt:lpstr> </vt:lpstr>
      <vt:lpstr>   </vt:lpstr>
      <vt:lpstr> </vt:lpstr>
      <vt:lpstr>  Мета кадрового забезпечення ЗДО №7 «Волиняночка»  – </vt:lpstr>
      <vt:lpstr>Слайд 14</vt:lpstr>
      <vt:lpstr> Критерії ефективності кадрової політики та забезпечення можливостей для професійного розвитку педагогічних працівників: </vt:lpstr>
      <vt:lpstr>Критерії ефективності кадрової політики та забезпечення можливостей для професійного розвитку педагогічних працівників ЗДО</vt:lpstr>
      <vt:lpstr>Мотивація </vt:lpstr>
      <vt:lpstr> ПОЗИТИВНА  МОТИВАЦІЯ</vt:lpstr>
      <vt:lpstr>П’ять секретів успішної мотивації</vt:lpstr>
      <vt:lpstr>Критерії ефективності кадрової політики та забезпечення можливостей для професійного розвитку педагогічних працівників</vt:lpstr>
      <vt:lpstr>Підтримуємо прагнення педагогічних працівників до постійного професійного вдосконалення:                     - навчання за програмами підвищення;                         кваліфікації з правом вибору;                      - самоосвіта;                     - методична допомога;                    - участь у професійних конференціях, семінарах;                     - забезпечення сприятливих умови праці,                   які  сприяють самостійному і осмисленому розвитку</vt:lpstr>
      <vt:lpstr>Слайд 22</vt:lpstr>
      <vt:lpstr>Успіх кадрового забезпечення ЗДО</vt:lpstr>
      <vt:lpstr>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1</dc:creator>
  <cp:lastModifiedBy>1</cp:lastModifiedBy>
  <cp:revision>192</cp:revision>
  <dcterms:created xsi:type="dcterms:W3CDTF">2024-01-11T14:50:00Z</dcterms:created>
  <dcterms:modified xsi:type="dcterms:W3CDTF">2024-11-28T06:30:21Z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