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4.xml" ContentType="application/vnd.openxmlformats-officedocument.themeOverride+xml"/>
  <Override PartName="/ppt/notesSlides/notesSlide5.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64" r:id="rId2"/>
    <p:sldId id="256" r:id="rId3"/>
    <p:sldId id="257" r:id="rId4"/>
    <p:sldId id="258" r:id="rId5"/>
    <p:sldId id="259" r:id="rId6"/>
    <p:sldId id="260" r:id="rId7"/>
    <p:sldId id="322" r:id="rId8"/>
    <p:sldId id="323" r:id="rId9"/>
    <p:sldId id="262" r:id="rId10"/>
    <p:sldId id="324" r:id="rId11"/>
    <p:sldId id="265" r:id="rId12"/>
    <p:sldId id="325" r:id="rId13"/>
    <p:sldId id="326" r:id="rId14"/>
    <p:sldId id="327" r:id="rId15"/>
    <p:sldId id="328" r:id="rId16"/>
    <p:sldId id="261" r:id="rId17"/>
    <p:sldId id="329" r:id="rId18"/>
    <p:sldId id="306" r:id="rId19"/>
    <p:sldId id="310" r:id="rId20"/>
    <p:sldId id="269" r:id="rId21"/>
    <p:sldId id="330" r:id="rId22"/>
    <p:sldId id="331" r:id="rId23"/>
    <p:sldId id="332" r:id="rId24"/>
    <p:sldId id="333" r:id="rId25"/>
    <p:sldId id="275" r:id="rId26"/>
    <p:sldId id="334" r:id="rId27"/>
    <p:sldId id="335" r:id="rId28"/>
    <p:sldId id="276" r:id="rId29"/>
    <p:sldId id="284" r:id="rId30"/>
    <p:sldId id="337" r:id="rId31"/>
    <p:sldId id="338" r:id="rId32"/>
    <p:sldId id="339" r:id="rId33"/>
    <p:sldId id="340" r:id="rId34"/>
    <p:sldId id="341" r:id="rId35"/>
    <p:sldId id="312" r:id="rId36"/>
    <p:sldId id="342" r:id="rId37"/>
    <p:sldId id="343" r:id="rId38"/>
    <p:sldId id="344" r:id="rId39"/>
    <p:sldId id="336" r:id="rId40"/>
    <p:sldId id="358" r:id="rId41"/>
    <p:sldId id="347" r:id="rId42"/>
    <p:sldId id="348" r:id="rId43"/>
    <p:sldId id="349" r:id="rId44"/>
    <p:sldId id="350" r:id="rId45"/>
    <p:sldId id="351" r:id="rId46"/>
    <p:sldId id="352" r:id="rId47"/>
    <p:sldId id="354" r:id="rId48"/>
    <p:sldId id="353" r:id="rId49"/>
    <p:sldId id="355" r:id="rId50"/>
    <p:sldId id="290" r:id="rId51"/>
    <p:sldId id="291" r:id="rId52"/>
    <p:sldId id="295" r:id="rId5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r>
              <a:rPr lang="ru-RU" sz="1600" b="1"/>
              <a:t>Якісний склад педагогічного колективу</a:t>
            </a:r>
          </a:p>
        </c:rich>
      </c:tx>
      <c:layout>
        <c:manualLayout>
          <c:xMode val="edge"/>
          <c:yMode val="edge"/>
          <c:x val="0.22599537037037037"/>
          <c:y val="2.77777777777777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endParaRPr lang="ru-RU"/>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90B-44A2-AD58-D41E99B4D3B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90B-44A2-AD58-D41E99B4D3B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90B-44A2-AD58-D41E99B4D3B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90B-44A2-AD58-D41E99B4D3B9}"/>
              </c:ext>
            </c:extLst>
          </c:dPt>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Базова вища</c:v>
                </c:pt>
                <c:pt idx="1">
                  <c:v>Педагогічна вища</c:v>
                </c:pt>
                <c:pt idx="2">
                  <c:v>фахова вища</c:v>
                </c:pt>
              </c:strCache>
            </c:strRef>
          </c:cat>
          <c:val>
            <c:numRef>
              <c:f>Лист1!$B$2:$B$5</c:f>
              <c:numCache>
                <c:formatCode>0%</c:formatCode>
                <c:ptCount val="4"/>
                <c:pt idx="0">
                  <c:v>0.28999999999999998</c:v>
                </c:pt>
                <c:pt idx="1">
                  <c:v>0.21</c:v>
                </c:pt>
                <c:pt idx="2">
                  <c:v>0.5</c:v>
                </c:pt>
              </c:numCache>
            </c:numRef>
          </c:val>
          <c:extLst>
            <c:ext xmlns:c16="http://schemas.microsoft.com/office/drawing/2014/chart" uri="{C3380CC4-5D6E-409C-BE32-E72D297353CC}">
              <c16:uniqueId val="{00000008-490B-44A2-AD58-D41E99B4D3B9}"/>
            </c:ext>
          </c:extLst>
        </c:ser>
        <c:dLbls>
          <c:showLegendKey val="0"/>
          <c:showVal val="0"/>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ru-RU"/>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Старша група "Метелики"</a:t>
            </a:r>
          </a:p>
        </c:rich>
      </c:tx>
      <c:overlay val="0"/>
    </c:title>
    <c:autoTitleDeleted val="0"/>
    <c:plotArea>
      <c:layout/>
      <c:barChart>
        <c:barDir val="col"/>
        <c:grouping val="clustered"/>
        <c:varyColors val="0"/>
        <c:ser>
          <c:idx val="0"/>
          <c:order val="0"/>
          <c:tx>
            <c:strRef>
              <c:f>метелики!$B$1</c:f>
              <c:strCache>
                <c:ptCount val="1"/>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7C9D-4C60-9FE5-B6581055F460}"/>
              </c:ext>
            </c:extLst>
          </c:dPt>
          <c:dPt>
            <c:idx val="1"/>
            <c:invertIfNegative val="0"/>
            <c:bubble3D val="0"/>
            <c:spPr>
              <a:solidFill>
                <a:srgbClr val="00B050"/>
              </a:solidFill>
            </c:spPr>
            <c:extLst>
              <c:ext xmlns:c16="http://schemas.microsoft.com/office/drawing/2014/chart" uri="{C3380CC4-5D6E-409C-BE32-E72D297353CC}">
                <c16:uniqueId val="{00000003-7C9D-4C60-9FE5-B6581055F46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метелики!$A$2:$A$6</c:f>
              <c:strCache>
                <c:ptCount val="5"/>
                <c:pt idx="0">
                  <c:v>Готовність сформована повною мірою</c:v>
                </c:pt>
                <c:pt idx="1">
                  <c:v>Готовність достатньо сформована</c:v>
                </c:pt>
                <c:pt idx="2">
                  <c:v>Готовність знаходиться на стадії формування</c:v>
                </c:pt>
                <c:pt idx="3">
                  <c:v>Умовна готовність</c:v>
                </c:pt>
                <c:pt idx="4">
                  <c:v>Дитина до школи не готова</c:v>
                </c:pt>
              </c:strCache>
            </c:strRef>
          </c:cat>
          <c:val>
            <c:numRef>
              <c:f>метелики!$B$2:$B$6</c:f>
              <c:numCache>
                <c:formatCode>0%</c:formatCode>
                <c:ptCount val="5"/>
                <c:pt idx="0">
                  <c:v>0.44</c:v>
                </c:pt>
                <c:pt idx="1">
                  <c:v>0.5</c:v>
                </c:pt>
                <c:pt idx="2">
                  <c:v>0.06</c:v>
                </c:pt>
                <c:pt idx="3">
                  <c:v>0</c:v>
                </c:pt>
                <c:pt idx="4">
                  <c:v>0</c:v>
                </c:pt>
              </c:numCache>
            </c:numRef>
          </c:val>
          <c:extLst>
            <c:ext xmlns:c16="http://schemas.microsoft.com/office/drawing/2014/chart" uri="{C3380CC4-5D6E-409C-BE32-E72D297353CC}">
              <c16:uniqueId val="{00000004-7C9D-4C60-9FE5-B6581055F460}"/>
            </c:ext>
          </c:extLst>
        </c:ser>
        <c:dLbls>
          <c:showLegendKey val="0"/>
          <c:showVal val="0"/>
          <c:showCatName val="0"/>
          <c:showSerName val="0"/>
          <c:showPercent val="0"/>
          <c:showBubbleSize val="0"/>
        </c:dLbls>
        <c:gapWidth val="150"/>
        <c:axId val="211510400"/>
        <c:axId val="211511936"/>
      </c:barChart>
      <c:catAx>
        <c:axId val="211510400"/>
        <c:scaling>
          <c:orientation val="minMax"/>
        </c:scaling>
        <c:delete val="0"/>
        <c:axPos val="b"/>
        <c:numFmt formatCode="General" sourceLinked="0"/>
        <c:majorTickMark val="out"/>
        <c:minorTickMark val="none"/>
        <c:tickLblPos val="nextTo"/>
        <c:crossAx val="211511936"/>
        <c:crosses val="autoZero"/>
        <c:auto val="1"/>
        <c:lblAlgn val="ctr"/>
        <c:lblOffset val="100"/>
        <c:noMultiLvlLbl val="0"/>
      </c:catAx>
      <c:valAx>
        <c:axId val="211511936"/>
        <c:scaling>
          <c:orientation val="minMax"/>
        </c:scaling>
        <c:delete val="0"/>
        <c:axPos val="l"/>
        <c:majorGridlines/>
        <c:numFmt formatCode="0%" sourceLinked="1"/>
        <c:majorTickMark val="out"/>
        <c:minorTickMark val="none"/>
        <c:tickLblPos val="nextTo"/>
        <c:crossAx val="211510400"/>
        <c:crosses val="autoZero"/>
        <c:crossBetween val="between"/>
      </c:valAx>
    </c:plotArea>
    <c:legend>
      <c:legendPos val="r"/>
      <c:overlay val="0"/>
    </c:legend>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Загальні результати готовності дітей старшого дошкільного</a:t>
            </a:r>
            <a:r>
              <a:rPr lang="ru-RU" baseline="0"/>
              <a:t> віку </a:t>
            </a:r>
            <a:r>
              <a:rPr lang="ru-RU"/>
              <a:t>до навчання в умовах НУШ</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загальні!$B$1</c:f>
              <c:strCache>
                <c:ptCount val="1"/>
              </c:strCache>
            </c:strRef>
          </c:tx>
          <c:invertIfNegative val="0"/>
          <c:dPt>
            <c:idx val="0"/>
            <c:invertIfNegative val="0"/>
            <c:bubble3D val="0"/>
            <c:spPr>
              <a:solidFill>
                <a:srgbClr val="00B0F0"/>
              </a:solidFill>
            </c:spPr>
            <c:extLst>
              <c:ext xmlns:c16="http://schemas.microsoft.com/office/drawing/2014/chart" uri="{C3380CC4-5D6E-409C-BE32-E72D297353CC}">
                <c16:uniqueId val="{00000001-B8F0-43F0-933C-0B2E0A452EEF}"/>
              </c:ext>
            </c:extLst>
          </c:dPt>
          <c:dPt>
            <c:idx val="1"/>
            <c:invertIfNegative val="0"/>
            <c:bubble3D val="0"/>
            <c:spPr>
              <a:solidFill>
                <a:schemeClr val="accent6">
                  <a:lumMod val="75000"/>
                </a:schemeClr>
              </a:solidFill>
            </c:spPr>
            <c:extLst>
              <c:ext xmlns:c16="http://schemas.microsoft.com/office/drawing/2014/chart" uri="{C3380CC4-5D6E-409C-BE32-E72D297353CC}">
                <c16:uniqueId val="{00000003-B8F0-43F0-933C-0B2E0A452EEF}"/>
              </c:ext>
            </c:extLst>
          </c:dPt>
          <c:dPt>
            <c:idx val="2"/>
            <c:invertIfNegative val="0"/>
            <c:bubble3D val="0"/>
            <c:spPr>
              <a:solidFill>
                <a:srgbClr val="FFC000"/>
              </a:solidFill>
            </c:spPr>
            <c:extLst>
              <c:ext xmlns:c16="http://schemas.microsoft.com/office/drawing/2014/chart" uri="{C3380CC4-5D6E-409C-BE32-E72D297353CC}">
                <c16:uniqueId val="{00000005-B8F0-43F0-933C-0B2E0A452EEF}"/>
              </c:ext>
            </c:extLst>
          </c:dPt>
          <c:dPt>
            <c:idx val="3"/>
            <c:invertIfNegative val="0"/>
            <c:bubble3D val="0"/>
            <c:spPr>
              <a:solidFill>
                <a:srgbClr val="7030A0"/>
              </a:solidFill>
            </c:spPr>
            <c:extLst>
              <c:ext xmlns:c16="http://schemas.microsoft.com/office/drawing/2014/chart" uri="{C3380CC4-5D6E-409C-BE32-E72D297353CC}">
                <c16:uniqueId val="{00000007-B8F0-43F0-933C-0B2E0A452EE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загальні!$A$2:$A$6</c:f>
              <c:strCache>
                <c:ptCount val="5"/>
                <c:pt idx="0">
                  <c:v>Готовність сформована повною мірою</c:v>
                </c:pt>
                <c:pt idx="1">
                  <c:v>Готовність достатньо сформована</c:v>
                </c:pt>
                <c:pt idx="2">
                  <c:v>Готовність знаходиться на стадії формування</c:v>
                </c:pt>
                <c:pt idx="3">
                  <c:v>Умовна готовність</c:v>
                </c:pt>
                <c:pt idx="4">
                  <c:v>Дитина до школи не готова</c:v>
                </c:pt>
              </c:strCache>
            </c:strRef>
          </c:cat>
          <c:val>
            <c:numRef>
              <c:f>загальні!$B$2:$B$6</c:f>
              <c:numCache>
                <c:formatCode>0%</c:formatCode>
                <c:ptCount val="5"/>
                <c:pt idx="0">
                  <c:v>0.57999999999999996</c:v>
                </c:pt>
                <c:pt idx="1">
                  <c:v>0.38</c:v>
                </c:pt>
                <c:pt idx="2">
                  <c:v>0.04</c:v>
                </c:pt>
                <c:pt idx="3">
                  <c:v>0</c:v>
                </c:pt>
                <c:pt idx="4">
                  <c:v>0</c:v>
                </c:pt>
              </c:numCache>
            </c:numRef>
          </c:val>
          <c:extLst>
            <c:ext xmlns:c16="http://schemas.microsoft.com/office/drawing/2014/chart" uri="{C3380CC4-5D6E-409C-BE32-E72D297353CC}">
              <c16:uniqueId val="{00000008-B8F0-43F0-933C-0B2E0A452EEF}"/>
            </c:ext>
          </c:extLst>
        </c:ser>
        <c:dLbls>
          <c:showLegendKey val="0"/>
          <c:showVal val="0"/>
          <c:showCatName val="0"/>
          <c:showSerName val="0"/>
          <c:showPercent val="0"/>
          <c:showBubbleSize val="0"/>
        </c:dLbls>
        <c:gapWidth val="150"/>
        <c:shape val="box"/>
        <c:axId val="211539072"/>
        <c:axId val="211540608"/>
        <c:axId val="0"/>
      </c:bar3DChart>
      <c:catAx>
        <c:axId val="211539072"/>
        <c:scaling>
          <c:orientation val="minMax"/>
        </c:scaling>
        <c:delete val="0"/>
        <c:axPos val="b"/>
        <c:numFmt formatCode="General" sourceLinked="0"/>
        <c:majorTickMark val="out"/>
        <c:minorTickMark val="none"/>
        <c:tickLblPos val="nextTo"/>
        <c:crossAx val="211540608"/>
        <c:crosses val="autoZero"/>
        <c:auto val="1"/>
        <c:lblAlgn val="ctr"/>
        <c:lblOffset val="100"/>
        <c:noMultiLvlLbl val="0"/>
      </c:catAx>
      <c:valAx>
        <c:axId val="211540608"/>
        <c:scaling>
          <c:orientation val="minMax"/>
        </c:scaling>
        <c:delete val="0"/>
        <c:axPos val="l"/>
        <c:majorGridlines/>
        <c:numFmt formatCode="0%" sourceLinked="1"/>
        <c:majorTickMark val="out"/>
        <c:minorTickMark val="none"/>
        <c:tickLblPos val="nextTo"/>
        <c:crossAx val="211539072"/>
        <c:crosses val="autoZero"/>
        <c:crossBetween val="between"/>
      </c:valAx>
    </c:plotArea>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ru-RU" sz="3200" b="1" dirty="0" err="1"/>
              <a:t>Пільгові</a:t>
            </a:r>
            <a:r>
              <a:rPr lang="ru-RU" sz="3200" b="1" dirty="0"/>
              <a:t> </a:t>
            </a:r>
            <a:r>
              <a:rPr lang="ru-RU" sz="3200" b="1" dirty="0" err="1"/>
              <a:t>категорії</a:t>
            </a:r>
            <a:endParaRPr lang="ru-RU" sz="32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Пільгові категорії</c:v>
                </c:pt>
              </c:strCache>
            </c:strRef>
          </c:tx>
          <c:spPr>
            <a:solidFill>
              <a:schemeClr val="accent1"/>
            </a:solidFill>
            <a:ln>
              <a:noFill/>
            </a:ln>
            <a:effectLst/>
          </c:spPr>
          <c:invertIfNegative val="0"/>
          <c:dPt>
            <c:idx val="1"/>
            <c:invertIfNegative val="0"/>
            <c:bubble3D val="0"/>
            <c:spPr>
              <a:solidFill>
                <a:srgbClr val="00B050"/>
              </a:solidFill>
              <a:ln>
                <a:noFill/>
              </a:ln>
              <a:effectLst/>
            </c:spPr>
            <c:extLst>
              <c:ext xmlns:c16="http://schemas.microsoft.com/office/drawing/2014/chart" uri="{C3380CC4-5D6E-409C-BE32-E72D297353CC}">
                <c16:uniqueId val="{00000001-2560-42B3-8708-8BC3118677BF}"/>
              </c:ext>
            </c:extLst>
          </c:dPt>
          <c:dPt>
            <c:idx val="2"/>
            <c:invertIfNegative val="0"/>
            <c:bubble3D val="0"/>
            <c:spPr>
              <a:solidFill>
                <a:srgbClr val="7030A0"/>
              </a:solidFill>
              <a:ln>
                <a:noFill/>
              </a:ln>
              <a:effectLst/>
            </c:spPr>
            <c:extLst>
              <c:ext xmlns:c16="http://schemas.microsoft.com/office/drawing/2014/chart" uri="{C3380CC4-5D6E-409C-BE32-E72D297353CC}">
                <c16:uniqueId val="{00000003-2560-42B3-8708-8BC3118677BF}"/>
              </c:ext>
            </c:extLst>
          </c:dPt>
          <c:dPt>
            <c:idx val="3"/>
            <c:invertIfNegative val="0"/>
            <c:bubble3D val="0"/>
            <c:spPr>
              <a:solidFill>
                <a:srgbClr val="FF0000"/>
              </a:solidFill>
              <a:ln>
                <a:noFill/>
              </a:ln>
              <a:effectLst/>
            </c:spPr>
            <c:extLst>
              <c:ext xmlns:c16="http://schemas.microsoft.com/office/drawing/2014/chart" uri="{C3380CC4-5D6E-409C-BE32-E72D297353CC}">
                <c16:uniqueId val="{00000005-2560-42B3-8708-8BC3118677BF}"/>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Малозабезпечена сім`я</c:v>
                </c:pt>
                <c:pt idx="1">
                  <c:v>Багатодітні</c:v>
                </c:pt>
                <c:pt idx="2">
                  <c:v>дитина - інвалід</c:v>
                </c:pt>
                <c:pt idx="3">
                  <c:v>внутрішно переміщені особи</c:v>
                </c:pt>
                <c:pt idx="4">
                  <c:v>Батьки проходять військову службу</c:v>
                </c:pt>
              </c:strCache>
            </c:strRef>
          </c:cat>
          <c:val>
            <c:numRef>
              <c:f>Лист1!$B$2:$B$6</c:f>
              <c:numCache>
                <c:formatCode>General</c:formatCode>
                <c:ptCount val="5"/>
                <c:pt idx="0">
                  <c:v>1</c:v>
                </c:pt>
                <c:pt idx="1">
                  <c:v>10</c:v>
                </c:pt>
                <c:pt idx="2">
                  <c:v>1</c:v>
                </c:pt>
                <c:pt idx="3">
                  <c:v>6</c:v>
                </c:pt>
                <c:pt idx="4">
                  <c:v>12</c:v>
                </c:pt>
              </c:numCache>
            </c:numRef>
          </c:val>
          <c:extLst>
            <c:ext xmlns:c16="http://schemas.microsoft.com/office/drawing/2014/chart" uri="{C3380CC4-5D6E-409C-BE32-E72D297353CC}">
              <c16:uniqueId val="{00000006-2560-42B3-8708-8BC3118677BF}"/>
            </c:ext>
          </c:extLst>
        </c:ser>
        <c:ser>
          <c:idx val="1"/>
          <c:order val="1"/>
          <c:tx>
            <c:strRef>
              <c:f>Лист1!$C$1</c:f>
              <c:strCache>
                <c:ptCount val="1"/>
                <c:pt idx="0">
                  <c:v>Столбец2</c:v>
                </c:pt>
              </c:strCache>
            </c:strRef>
          </c:tx>
          <c:spPr>
            <a:solidFill>
              <a:schemeClr val="accent2"/>
            </a:solidFill>
            <a:ln>
              <a:noFill/>
            </a:ln>
            <a:effectLst/>
          </c:spPr>
          <c:invertIfNegative val="0"/>
          <c:cat>
            <c:strRef>
              <c:f>Лист1!$A$2:$A$6</c:f>
              <c:strCache>
                <c:ptCount val="5"/>
                <c:pt idx="0">
                  <c:v>Малозабезпечена сім`я</c:v>
                </c:pt>
                <c:pt idx="1">
                  <c:v>Багатодітні</c:v>
                </c:pt>
                <c:pt idx="2">
                  <c:v>дитина - інвалід</c:v>
                </c:pt>
                <c:pt idx="3">
                  <c:v>внутрішно переміщені особи</c:v>
                </c:pt>
                <c:pt idx="4">
                  <c:v>Батьки проходять військову службу</c:v>
                </c:pt>
              </c:strCache>
            </c:strRef>
          </c:cat>
          <c:val>
            <c:numRef>
              <c:f>Лист1!$C$2:$C$6</c:f>
              <c:numCache>
                <c:formatCode>General</c:formatCode>
                <c:ptCount val="5"/>
              </c:numCache>
            </c:numRef>
          </c:val>
          <c:extLst>
            <c:ext xmlns:c16="http://schemas.microsoft.com/office/drawing/2014/chart" uri="{C3380CC4-5D6E-409C-BE32-E72D297353CC}">
              <c16:uniqueId val="{00000007-2560-42B3-8708-8BC3118677BF}"/>
            </c:ext>
          </c:extLst>
        </c:ser>
        <c:ser>
          <c:idx val="2"/>
          <c:order val="2"/>
          <c:tx>
            <c:strRef>
              <c:f>Лист1!$D$1</c:f>
              <c:strCache>
                <c:ptCount val="1"/>
                <c:pt idx="0">
                  <c:v>Столбец1</c:v>
                </c:pt>
              </c:strCache>
            </c:strRef>
          </c:tx>
          <c:spPr>
            <a:solidFill>
              <a:schemeClr val="accent3"/>
            </a:solidFill>
            <a:ln>
              <a:noFill/>
            </a:ln>
            <a:effectLst/>
          </c:spPr>
          <c:invertIfNegative val="0"/>
          <c:cat>
            <c:strRef>
              <c:f>Лист1!$A$2:$A$6</c:f>
              <c:strCache>
                <c:ptCount val="5"/>
                <c:pt idx="0">
                  <c:v>Малозабезпечена сім`я</c:v>
                </c:pt>
                <c:pt idx="1">
                  <c:v>Багатодітні</c:v>
                </c:pt>
                <c:pt idx="2">
                  <c:v>дитина - інвалід</c:v>
                </c:pt>
                <c:pt idx="3">
                  <c:v>внутрішно переміщені особи</c:v>
                </c:pt>
                <c:pt idx="4">
                  <c:v>Батьки проходять військову службу</c:v>
                </c:pt>
              </c:strCache>
            </c:strRef>
          </c:cat>
          <c:val>
            <c:numRef>
              <c:f>Лист1!$D$2:$D$6</c:f>
              <c:numCache>
                <c:formatCode>General</c:formatCode>
                <c:ptCount val="5"/>
              </c:numCache>
            </c:numRef>
          </c:val>
          <c:extLst>
            <c:ext xmlns:c16="http://schemas.microsoft.com/office/drawing/2014/chart" uri="{C3380CC4-5D6E-409C-BE32-E72D297353CC}">
              <c16:uniqueId val="{00000008-2560-42B3-8708-8BC3118677BF}"/>
            </c:ext>
          </c:extLst>
        </c:ser>
        <c:dLbls>
          <c:showLegendKey val="0"/>
          <c:showVal val="0"/>
          <c:showCatName val="0"/>
          <c:showSerName val="0"/>
          <c:showPercent val="0"/>
          <c:showBubbleSize val="0"/>
        </c:dLbls>
        <c:gapWidth val="219"/>
        <c:overlap val="-27"/>
        <c:axId val="306425776"/>
        <c:axId val="306426104"/>
      </c:barChart>
      <c:catAx>
        <c:axId val="30642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ru-RU"/>
          </a:p>
        </c:txPr>
        <c:crossAx val="306426104"/>
        <c:crosses val="autoZero"/>
        <c:auto val="1"/>
        <c:lblAlgn val="ctr"/>
        <c:lblOffset val="100"/>
        <c:noMultiLvlLbl val="0"/>
      </c:catAx>
      <c:valAx>
        <c:axId val="306426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ru-RU"/>
          </a:p>
        </c:txPr>
        <c:crossAx val="30642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uk-UA" b="1"/>
              <a:t>ЗАХВОРЮВАНІСТЬ ДІТЕЙ </a:t>
            </a:r>
            <a:endParaRPr lang="ru-RU"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6C3-4DC6-9356-78137EC274B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6C3-4DC6-9356-78137EC274B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6C3-4DC6-9356-78137EC274B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6C3-4DC6-9356-78137EC274B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6C3-4DC6-9356-78137EC274B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C6C3-4DC6-9356-78137EC274BD}"/>
              </c:ext>
            </c:extLst>
          </c:dPt>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грві</c:v>
                </c:pt>
                <c:pt idx="1">
                  <c:v>бронхіт</c:v>
                </c:pt>
                <c:pt idx="2">
                  <c:v>в.віспа</c:v>
                </c:pt>
                <c:pt idx="3">
                  <c:v>астма</c:v>
                </c:pt>
                <c:pt idx="4">
                  <c:v>отит</c:v>
                </c:pt>
                <c:pt idx="5">
                  <c:v>інші захворювання</c:v>
                </c:pt>
              </c:strCache>
            </c:strRef>
          </c:cat>
          <c:val>
            <c:numRef>
              <c:f>Лист1!$B$2:$B$7</c:f>
              <c:numCache>
                <c:formatCode>General</c:formatCode>
                <c:ptCount val="6"/>
                <c:pt idx="0">
                  <c:v>82</c:v>
                </c:pt>
                <c:pt idx="1">
                  <c:v>42</c:v>
                </c:pt>
                <c:pt idx="2">
                  <c:v>33</c:v>
                </c:pt>
                <c:pt idx="3">
                  <c:v>1</c:v>
                </c:pt>
                <c:pt idx="4">
                  <c:v>1</c:v>
                </c:pt>
                <c:pt idx="5">
                  <c:v>42</c:v>
                </c:pt>
              </c:numCache>
            </c:numRef>
          </c:val>
          <c:extLst>
            <c:ext xmlns:c16="http://schemas.microsoft.com/office/drawing/2014/chart" uri="{C3380CC4-5D6E-409C-BE32-E72D297353CC}">
              <c16:uniqueId val="{0000000C-C6C3-4DC6-9356-78137EC274B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ru-RU"/>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r>
              <a:rPr lang="ru-RU" sz="2000" b="1" dirty="0" err="1">
                <a:latin typeface="Times New Roman" panose="02020603050405020304" pitchFamily="18" charset="0"/>
                <a:cs typeface="Times New Roman" panose="02020603050405020304" pitchFamily="18" charset="0"/>
              </a:rPr>
              <a:t>Моніторинг</a:t>
            </a:r>
            <a:r>
              <a:rPr lang="ru-RU" sz="2000" b="1" baseline="0" dirty="0">
                <a:latin typeface="Times New Roman" panose="02020603050405020304" pitchFamily="18" charset="0"/>
                <a:cs typeface="Times New Roman" panose="02020603050405020304" pitchFamily="18" charset="0"/>
              </a:rPr>
              <a:t> </a:t>
            </a:r>
            <a:r>
              <a:rPr lang="ru-RU" sz="2000" b="1" baseline="0" dirty="0" err="1">
                <a:latin typeface="Times New Roman" panose="02020603050405020304" pitchFamily="18" charset="0"/>
                <a:cs typeface="Times New Roman" panose="02020603050405020304" pitchFamily="18" charset="0"/>
              </a:rPr>
              <a:t>виконання</a:t>
            </a:r>
            <a:r>
              <a:rPr lang="ru-RU" sz="2000" b="1" baseline="0" dirty="0">
                <a:latin typeface="Times New Roman" panose="02020603050405020304" pitchFamily="18" charset="0"/>
                <a:cs typeface="Times New Roman" panose="02020603050405020304" pitchFamily="18" charset="0"/>
              </a:rPr>
              <a:t> </a:t>
            </a:r>
            <a:r>
              <a:rPr lang="ru-RU" sz="2000" b="1" baseline="0" dirty="0" err="1">
                <a:latin typeface="Times New Roman" panose="02020603050405020304" pitchFamily="18" charset="0"/>
                <a:cs typeface="Times New Roman" panose="02020603050405020304" pitchFamily="18" charset="0"/>
              </a:rPr>
              <a:t>дітоднів</a:t>
            </a:r>
            <a:r>
              <a:rPr lang="ru-RU" sz="2000" b="1" baseline="0" dirty="0">
                <a:latin typeface="Times New Roman" panose="02020603050405020304" pitchFamily="18" charset="0"/>
                <a:cs typeface="Times New Roman" panose="02020603050405020304" pitchFamily="18" charset="0"/>
              </a:rPr>
              <a:t> </a:t>
            </a:r>
          </a:p>
          <a:p>
            <a:pPr>
              <a:defRPr sz="2800">
                <a:latin typeface="Times New Roman" panose="02020603050405020304" pitchFamily="18" charset="0"/>
                <a:cs typeface="Times New Roman" panose="02020603050405020304" pitchFamily="18" charset="0"/>
              </a:defRPr>
            </a:pPr>
            <a:r>
              <a:rPr lang="ru-RU" sz="2000" b="1" baseline="0" dirty="0">
                <a:latin typeface="Times New Roman" panose="02020603050405020304" pitchFamily="18" charset="0"/>
                <a:cs typeface="Times New Roman" panose="02020603050405020304" pitchFamily="18" charset="0"/>
              </a:rPr>
              <a:t>(</a:t>
            </a:r>
            <a:r>
              <a:rPr lang="ru-RU" sz="1600" b="1" baseline="0" dirty="0">
                <a:latin typeface="Times New Roman" panose="02020603050405020304" pitchFamily="18" charset="0"/>
                <a:cs typeface="Times New Roman" panose="02020603050405020304" pitchFamily="18" charset="0"/>
              </a:rPr>
              <a:t>ВІДВІДУВАНІСТЬ</a:t>
            </a:r>
            <a:r>
              <a:rPr lang="ru-RU" sz="2000" b="1" baseline="0" dirty="0">
                <a:latin typeface="Times New Roman" panose="02020603050405020304" pitchFamily="18" charset="0"/>
                <a:cs typeface="Times New Roman" panose="02020603050405020304" pitchFamily="18" charset="0"/>
              </a:rPr>
              <a:t>)у 2024-2025н.р.</a:t>
            </a:r>
            <a:endParaRPr lang="ru-RU" sz="2000" b="1" dirty="0">
              <a:latin typeface="Times New Roman" panose="02020603050405020304" pitchFamily="18" charset="0"/>
              <a:cs typeface="Times New Roman" panose="02020603050405020304" pitchFamily="18" charset="0"/>
            </a:endParaRPr>
          </a:p>
        </c:rich>
      </c:tx>
      <c:layout>
        <c:manualLayout>
          <c:xMode val="edge"/>
          <c:yMode val="edge"/>
          <c:x val="0.1666106927867812"/>
          <c:y val="2.9936123888506624E-4"/>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dk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barChart>
        <c:barDir val="col"/>
        <c:grouping val="clustered"/>
        <c:varyColors val="0"/>
        <c:ser>
          <c:idx val="0"/>
          <c:order val="0"/>
          <c:tx>
            <c:strRef>
              <c:f>Лист1!$B$1</c:f>
              <c:strCache>
                <c:ptCount val="1"/>
                <c:pt idx="0">
                  <c:v>Виконання дітоднів у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Старша група «Бджілка»</c:v>
                </c:pt>
                <c:pt idx="1">
                  <c:v>Старша група  «Метелики»</c:v>
                </c:pt>
                <c:pt idx="2">
                  <c:v>Ясельна група  «Соняшник»</c:v>
                </c:pt>
                <c:pt idx="3">
                  <c:v>Середня група «Калинка»</c:v>
                </c:pt>
                <c:pt idx="4">
                  <c:v>Молодша група «Дзвіночок»</c:v>
                </c:pt>
                <c:pt idx="5">
                  <c:v>Всього по дитсадку</c:v>
                </c:pt>
              </c:strCache>
            </c:strRef>
          </c:cat>
          <c:val>
            <c:numRef>
              <c:f>Лист1!$B$2:$B$7</c:f>
              <c:numCache>
                <c:formatCode>0.00%</c:formatCode>
                <c:ptCount val="6"/>
                <c:pt idx="0">
                  <c:v>0.69099999999999995</c:v>
                </c:pt>
                <c:pt idx="1">
                  <c:v>0.59599999999999997</c:v>
                </c:pt>
                <c:pt idx="2">
                  <c:v>0.60799999999999998</c:v>
                </c:pt>
                <c:pt idx="3">
                  <c:v>0.69799999999999995</c:v>
                </c:pt>
                <c:pt idx="4">
                  <c:v>0.63300000000000001</c:v>
                </c:pt>
                <c:pt idx="5">
                  <c:v>0.6452</c:v>
                </c:pt>
              </c:numCache>
            </c:numRef>
          </c:val>
          <c:extLst>
            <c:ext xmlns:c16="http://schemas.microsoft.com/office/drawing/2014/chart" uri="{C3380CC4-5D6E-409C-BE32-E72D297353CC}">
              <c16:uniqueId val="{00000000-9DE9-46D5-9CA9-E93B9D79D299}"/>
            </c:ext>
          </c:extLst>
        </c:ser>
        <c:ser>
          <c:idx val="1"/>
          <c:order val="1"/>
          <c:tx>
            <c:strRef>
              <c:f>Лист1!$C$1</c:f>
              <c:strCache>
                <c:ptCount val="1"/>
                <c:pt idx="0">
                  <c:v>Відсоток захворюваності дітей </c:v>
                </c:pt>
              </c:strCache>
            </c:strRef>
          </c:tx>
          <c:spPr>
            <a:solidFill>
              <a:schemeClr val="accent2"/>
            </a:solidFill>
            <a:ln>
              <a:noFill/>
            </a:ln>
            <a:effectLst/>
          </c:spPr>
          <c:invertIfNegative val="0"/>
          <c:cat>
            <c:strRef>
              <c:f>Лист1!$A$2:$A$7</c:f>
              <c:strCache>
                <c:ptCount val="6"/>
                <c:pt idx="0">
                  <c:v>Старша група «Бджілка»</c:v>
                </c:pt>
                <c:pt idx="1">
                  <c:v>Старша група  «Метелики»</c:v>
                </c:pt>
                <c:pt idx="2">
                  <c:v>Ясельна група  «Соняшник»</c:v>
                </c:pt>
                <c:pt idx="3">
                  <c:v>Середня група «Калинка»</c:v>
                </c:pt>
                <c:pt idx="4">
                  <c:v>Молодша група «Дзвіночок»</c:v>
                </c:pt>
                <c:pt idx="5">
                  <c:v>Всього по дитсадку</c:v>
                </c:pt>
              </c:strCache>
            </c:strRef>
          </c:cat>
          <c:val>
            <c:numRef>
              <c:f>Лист1!$C$2:$C$7</c:f>
              <c:numCache>
                <c:formatCode>0.00%</c:formatCode>
                <c:ptCount val="6"/>
                <c:pt idx="0">
                  <c:v>8.7999999999999995E-2</c:v>
                </c:pt>
                <c:pt idx="1">
                  <c:v>7.1999999999999995E-2</c:v>
                </c:pt>
                <c:pt idx="2">
                  <c:v>7.3999999999999996E-2</c:v>
                </c:pt>
                <c:pt idx="3">
                  <c:v>8.5000000000000006E-2</c:v>
                </c:pt>
                <c:pt idx="4">
                  <c:v>7.2999999999999995E-2</c:v>
                </c:pt>
                <c:pt idx="5">
                  <c:v>7.8E-2</c:v>
                </c:pt>
              </c:numCache>
            </c:numRef>
          </c:val>
          <c:extLst>
            <c:ext xmlns:c16="http://schemas.microsoft.com/office/drawing/2014/chart" uri="{C3380CC4-5D6E-409C-BE32-E72D297353CC}">
              <c16:uniqueId val="{00000001-9DE9-46D5-9CA9-E93B9D79D299}"/>
            </c:ext>
          </c:extLst>
        </c:ser>
        <c:ser>
          <c:idx val="2"/>
          <c:order val="2"/>
          <c:tx>
            <c:strRef>
              <c:f>Лист1!$D$1</c:f>
              <c:strCache>
                <c:ptCount val="1"/>
                <c:pt idx="0">
                  <c:v>Середній показник захворюваності</c:v>
                </c:pt>
              </c:strCache>
            </c:strRef>
          </c:tx>
          <c:spPr>
            <a:solidFill>
              <a:schemeClr val="accent3"/>
            </a:solidFill>
            <a:ln>
              <a:noFill/>
            </a:ln>
            <a:effectLst/>
          </c:spPr>
          <c:invertIfNegative val="0"/>
          <c:cat>
            <c:strRef>
              <c:f>Лист1!$A$2:$A$7</c:f>
              <c:strCache>
                <c:ptCount val="6"/>
                <c:pt idx="0">
                  <c:v>Старша група «Бджілка»</c:v>
                </c:pt>
                <c:pt idx="1">
                  <c:v>Старша група  «Метелики»</c:v>
                </c:pt>
                <c:pt idx="2">
                  <c:v>Ясельна група  «Соняшник»</c:v>
                </c:pt>
                <c:pt idx="3">
                  <c:v>Середня група «Калинка»</c:v>
                </c:pt>
                <c:pt idx="4">
                  <c:v>Молодша група «Дзвіночок»</c:v>
                </c:pt>
                <c:pt idx="5">
                  <c:v>Всього по дитсадку</c:v>
                </c:pt>
              </c:strCache>
            </c:strRef>
          </c:cat>
          <c:val>
            <c:numRef>
              <c:f>Лист1!$D$2:$D$7</c:f>
              <c:numCache>
                <c:formatCode>0.00%</c:formatCode>
                <c:ptCount val="6"/>
                <c:pt idx="0">
                  <c:v>3.5999999999999997E-2</c:v>
                </c:pt>
                <c:pt idx="1">
                  <c:v>2.9000000000000001E-2</c:v>
                </c:pt>
                <c:pt idx="2">
                  <c:v>3.2000000000000001E-2</c:v>
                </c:pt>
                <c:pt idx="3">
                  <c:v>3.3000000000000002E-2</c:v>
                </c:pt>
                <c:pt idx="4">
                  <c:v>3.9E-2</c:v>
                </c:pt>
                <c:pt idx="5">
                  <c:v>3.3000000000000002E-2</c:v>
                </c:pt>
              </c:numCache>
            </c:numRef>
          </c:val>
          <c:extLst>
            <c:ext xmlns:c16="http://schemas.microsoft.com/office/drawing/2014/chart" uri="{C3380CC4-5D6E-409C-BE32-E72D297353CC}">
              <c16:uniqueId val="{00000002-9DE9-46D5-9CA9-E93B9D79D299}"/>
            </c:ext>
          </c:extLst>
        </c:ser>
        <c:ser>
          <c:idx val="3"/>
          <c:order val="3"/>
          <c:tx>
            <c:strRef>
              <c:f>Лист1!$E$1</c:f>
              <c:strCache>
                <c:ptCount val="1"/>
                <c:pt idx="0">
                  <c:v>Коефіцієнт захворюваності</c:v>
                </c:pt>
              </c:strCache>
            </c:strRef>
          </c:tx>
          <c:spPr>
            <a:solidFill>
              <a:schemeClr val="accent4"/>
            </a:solidFill>
            <a:ln>
              <a:noFill/>
            </a:ln>
            <a:effectLst/>
          </c:spPr>
          <c:invertIfNegative val="0"/>
          <c:cat>
            <c:strRef>
              <c:f>Лист1!$A$2:$A$7</c:f>
              <c:strCache>
                <c:ptCount val="6"/>
                <c:pt idx="0">
                  <c:v>Старша група «Бджілка»</c:v>
                </c:pt>
                <c:pt idx="1">
                  <c:v>Старша група  «Метелики»</c:v>
                </c:pt>
                <c:pt idx="2">
                  <c:v>Ясельна група  «Соняшник»</c:v>
                </c:pt>
                <c:pt idx="3">
                  <c:v>Середня група «Калинка»</c:v>
                </c:pt>
                <c:pt idx="4">
                  <c:v>Молодша група «Дзвіночок»</c:v>
                </c:pt>
                <c:pt idx="5">
                  <c:v>Всього по дитсадку</c:v>
                </c:pt>
              </c:strCache>
            </c:strRef>
          </c:cat>
          <c:val>
            <c:numRef>
              <c:f>Лист1!$E$2:$E$7</c:f>
              <c:numCache>
                <c:formatCode>0.00%</c:formatCode>
                <c:ptCount val="6"/>
                <c:pt idx="0">
                  <c:v>8.5000000000000006E-2</c:v>
                </c:pt>
                <c:pt idx="1">
                  <c:v>7.0000000000000007E-2</c:v>
                </c:pt>
                <c:pt idx="2">
                  <c:v>7.0999999999999994E-2</c:v>
                </c:pt>
                <c:pt idx="3">
                  <c:v>8.3000000000000004E-2</c:v>
                </c:pt>
                <c:pt idx="4">
                  <c:v>7.0000000000000007E-2</c:v>
                </c:pt>
                <c:pt idx="5">
                  <c:v>7.4999999999999997E-2</c:v>
                </c:pt>
              </c:numCache>
            </c:numRef>
          </c:val>
          <c:extLst>
            <c:ext xmlns:c16="http://schemas.microsoft.com/office/drawing/2014/chart" uri="{C3380CC4-5D6E-409C-BE32-E72D297353CC}">
              <c16:uniqueId val="{00000003-9DE9-46D5-9CA9-E93B9D79D299}"/>
            </c:ext>
          </c:extLst>
        </c:ser>
        <c:dLbls>
          <c:showLegendKey val="0"/>
          <c:showVal val="0"/>
          <c:showCatName val="0"/>
          <c:showSerName val="0"/>
          <c:showPercent val="0"/>
          <c:showBubbleSize val="0"/>
        </c:dLbls>
        <c:gapWidth val="219"/>
        <c:overlap val="-27"/>
        <c:axId val="315967688"/>
        <c:axId val="315968016"/>
      </c:barChart>
      <c:catAx>
        <c:axId val="31596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ru-RU"/>
          </a:p>
        </c:txPr>
        <c:crossAx val="315968016"/>
        <c:crosses val="autoZero"/>
        <c:auto val="1"/>
        <c:lblAlgn val="ctr"/>
        <c:lblOffset val="100"/>
        <c:noMultiLvlLbl val="0"/>
      </c:catAx>
      <c:valAx>
        <c:axId val="315968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ru-RU"/>
          </a:p>
        </c:txPr>
        <c:crossAx val="315967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txPr>
    <a:bodyPr/>
    <a:lstStyle/>
    <a:p>
      <a:pPr>
        <a:defRPr>
          <a:solidFill>
            <a:schemeClr val="dk1"/>
          </a:solidFill>
          <a:latin typeface="+mn-lt"/>
          <a:ea typeface="+mn-ea"/>
          <a:cs typeface="+mn-cs"/>
        </a:defRPr>
      </a:pPr>
      <a:endParaRPr lang="ru-RU"/>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r>
              <a:rPr lang="uk-UA" sz="1800" b="1"/>
              <a:t>Рівень захворювання по групах протягом 2024-2025 н.р.</a:t>
            </a:r>
            <a:endParaRPr lang="ru-RU"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dk1"/>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4F17-4D60-AD60-D30CB7D865F1}"/>
              </c:ext>
            </c:extLst>
          </c:dPt>
          <c:dPt>
            <c:idx val="1"/>
            <c:invertIfNegative val="0"/>
            <c:bubble3D val="0"/>
            <c:spPr>
              <a:solidFill>
                <a:srgbClr val="7030A0"/>
              </a:solidFill>
              <a:ln>
                <a:noFill/>
              </a:ln>
              <a:effectLst/>
            </c:spPr>
            <c:extLst>
              <c:ext xmlns:c16="http://schemas.microsoft.com/office/drawing/2014/chart" uri="{C3380CC4-5D6E-409C-BE32-E72D297353CC}">
                <c16:uniqueId val="{00000003-4F17-4D60-AD60-D30CB7D865F1}"/>
              </c:ext>
            </c:extLst>
          </c:dPt>
          <c:dPt>
            <c:idx val="2"/>
            <c:invertIfNegative val="0"/>
            <c:bubble3D val="0"/>
            <c:spPr>
              <a:solidFill>
                <a:srgbClr val="00B050"/>
              </a:solidFill>
              <a:ln>
                <a:noFill/>
              </a:ln>
              <a:effectLst/>
            </c:spPr>
            <c:extLst>
              <c:ext xmlns:c16="http://schemas.microsoft.com/office/drawing/2014/chart" uri="{C3380CC4-5D6E-409C-BE32-E72D297353CC}">
                <c16:uniqueId val="{00000005-4F17-4D60-AD60-D30CB7D865F1}"/>
              </c:ext>
            </c:extLst>
          </c:dPt>
          <c:dPt>
            <c:idx val="4"/>
            <c:invertIfNegative val="0"/>
            <c:bubble3D val="0"/>
            <c:spPr>
              <a:solidFill>
                <a:srgbClr val="FF0000"/>
              </a:solidFill>
              <a:ln>
                <a:noFill/>
              </a:ln>
              <a:effectLst/>
            </c:spPr>
            <c:extLst>
              <c:ext xmlns:c16="http://schemas.microsoft.com/office/drawing/2014/chart" uri="{C3380CC4-5D6E-409C-BE32-E72D297353CC}">
                <c16:uniqueId val="{00000007-4F17-4D60-AD60-D30CB7D865F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Старша група "Метелики"  </c:v>
                </c:pt>
                <c:pt idx="1">
                  <c:v>Старша група "Бджілка"</c:v>
                </c:pt>
                <c:pt idx="2">
                  <c:v>Ясельна "Соняшник"</c:v>
                </c:pt>
                <c:pt idx="3">
                  <c:v>Молодша група "Дзвіночок"</c:v>
                </c:pt>
                <c:pt idx="4">
                  <c:v>Середня група "Калинка"</c:v>
                </c:pt>
              </c:strCache>
            </c:strRef>
          </c:cat>
          <c:val>
            <c:numRef>
              <c:f>Лист1!$B$2:$B$6</c:f>
              <c:numCache>
                <c:formatCode>0.00%</c:formatCode>
                <c:ptCount val="5"/>
                <c:pt idx="0">
                  <c:v>7.1999999999999995E-2</c:v>
                </c:pt>
                <c:pt idx="1">
                  <c:v>8.7999999999999995E-2</c:v>
                </c:pt>
                <c:pt idx="2">
                  <c:v>7.3999999999999996E-2</c:v>
                </c:pt>
                <c:pt idx="3">
                  <c:v>7.2999999999999995E-2</c:v>
                </c:pt>
                <c:pt idx="4">
                  <c:v>8.5000000000000006E-2</c:v>
                </c:pt>
              </c:numCache>
            </c:numRef>
          </c:val>
          <c:extLst>
            <c:ext xmlns:c16="http://schemas.microsoft.com/office/drawing/2014/chart" uri="{C3380CC4-5D6E-409C-BE32-E72D297353CC}">
              <c16:uniqueId val="{00000008-4F17-4D60-AD60-D30CB7D865F1}"/>
            </c:ext>
          </c:extLst>
        </c:ser>
        <c:ser>
          <c:idx val="1"/>
          <c:order val="1"/>
          <c:tx>
            <c:strRef>
              <c:f>Лист1!$C$1</c:f>
              <c:strCache>
                <c:ptCount val="1"/>
                <c:pt idx="0">
                  <c:v>Столбец1</c:v>
                </c:pt>
              </c:strCache>
            </c:strRef>
          </c:tx>
          <c:spPr>
            <a:solidFill>
              <a:schemeClr val="accent2"/>
            </a:solidFill>
            <a:ln>
              <a:noFill/>
            </a:ln>
            <a:effectLst/>
          </c:spPr>
          <c:invertIfNegative val="0"/>
          <c:cat>
            <c:strRef>
              <c:f>Лист1!$A$2:$A$6</c:f>
              <c:strCache>
                <c:ptCount val="5"/>
                <c:pt idx="0">
                  <c:v>Старша група "Метелики"  </c:v>
                </c:pt>
                <c:pt idx="1">
                  <c:v>Старша група "Бджілка"</c:v>
                </c:pt>
                <c:pt idx="2">
                  <c:v>Ясельна "Соняшник"</c:v>
                </c:pt>
                <c:pt idx="3">
                  <c:v>Молодша група "Дзвіночок"</c:v>
                </c:pt>
                <c:pt idx="4">
                  <c:v>Середня група "Калинка"</c:v>
                </c:pt>
              </c:strCache>
            </c:strRef>
          </c:cat>
          <c:val>
            <c:numRef>
              <c:f>Лист1!$C$2:$C$6</c:f>
              <c:numCache>
                <c:formatCode>General</c:formatCode>
                <c:ptCount val="5"/>
              </c:numCache>
            </c:numRef>
          </c:val>
          <c:extLst>
            <c:ext xmlns:c16="http://schemas.microsoft.com/office/drawing/2014/chart" uri="{C3380CC4-5D6E-409C-BE32-E72D297353CC}">
              <c16:uniqueId val="{00000009-4F17-4D60-AD60-D30CB7D865F1}"/>
            </c:ext>
          </c:extLst>
        </c:ser>
        <c:ser>
          <c:idx val="2"/>
          <c:order val="2"/>
          <c:tx>
            <c:strRef>
              <c:f>Лист1!$D$1</c:f>
              <c:strCache>
                <c:ptCount val="1"/>
                <c:pt idx="0">
                  <c:v>Столбец2</c:v>
                </c:pt>
              </c:strCache>
            </c:strRef>
          </c:tx>
          <c:spPr>
            <a:solidFill>
              <a:schemeClr val="accent3"/>
            </a:solidFill>
            <a:ln>
              <a:noFill/>
            </a:ln>
            <a:effectLst/>
          </c:spPr>
          <c:invertIfNegative val="0"/>
          <c:cat>
            <c:strRef>
              <c:f>Лист1!$A$2:$A$6</c:f>
              <c:strCache>
                <c:ptCount val="5"/>
                <c:pt idx="0">
                  <c:v>Старша група "Метелики"  </c:v>
                </c:pt>
                <c:pt idx="1">
                  <c:v>Старша група "Бджілка"</c:v>
                </c:pt>
                <c:pt idx="2">
                  <c:v>Ясельна "Соняшник"</c:v>
                </c:pt>
                <c:pt idx="3">
                  <c:v>Молодша група "Дзвіночок"</c:v>
                </c:pt>
                <c:pt idx="4">
                  <c:v>Середня група "Калинка"</c:v>
                </c:pt>
              </c:strCache>
            </c:strRef>
          </c:cat>
          <c:val>
            <c:numRef>
              <c:f>Лист1!$D$2:$D$6</c:f>
              <c:numCache>
                <c:formatCode>General</c:formatCode>
                <c:ptCount val="5"/>
              </c:numCache>
            </c:numRef>
          </c:val>
          <c:extLst>
            <c:ext xmlns:c16="http://schemas.microsoft.com/office/drawing/2014/chart" uri="{C3380CC4-5D6E-409C-BE32-E72D297353CC}">
              <c16:uniqueId val="{0000000A-4F17-4D60-AD60-D30CB7D865F1}"/>
            </c:ext>
          </c:extLst>
        </c:ser>
        <c:dLbls>
          <c:showLegendKey val="0"/>
          <c:showVal val="0"/>
          <c:showCatName val="0"/>
          <c:showSerName val="0"/>
          <c:showPercent val="0"/>
          <c:showBubbleSize val="0"/>
        </c:dLbls>
        <c:gapWidth val="182"/>
        <c:axId val="321046736"/>
        <c:axId val="316949784"/>
      </c:barChart>
      <c:catAx>
        <c:axId val="321046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ru-RU"/>
          </a:p>
        </c:txPr>
        <c:crossAx val="316949784"/>
        <c:crosses val="autoZero"/>
        <c:auto val="1"/>
        <c:lblAlgn val="ctr"/>
        <c:lblOffset val="100"/>
        <c:noMultiLvlLbl val="0"/>
      </c:catAx>
      <c:valAx>
        <c:axId val="31694978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ru-RU"/>
          </a:p>
        </c:txPr>
        <c:crossAx val="32104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ru-RU"/>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uk-UA"/>
              <a:t>Виконання  норм по основним  продуктам  харчування  </a:t>
            </a:r>
          </a:p>
          <a:p>
            <a:pPr>
              <a:defRPr/>
            </a:pPr>
            <a:r>
              <a:rPr lang="uk-UA"/>
              <a:t>за 2024-2025 навчальний рік </a:t>
            </a:r>
            <a:endParaRPr lang="ru-R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1-FC02-43B6-9743-89C093209D91}"/>
              </c:ext>
            </c:extLst>
          </c:dPt>
          <c:dPt>
            <c:idx val="2"/>
            <c:invertIfNegative val="0"/>
            <c:bubble3D val="0"/>
            <c:spPr>
              <a:solidFill>
                <a:srgbClr val="FFFF00"/>
              </a:solidFill>
              <a:ln>
                <a:noFill/>
              </a:ln>
              <a:effectLst/>
            </c:spPr>
            <c:extLst>
              <c:ext xmlns:c16="http://schemas.microsoft.com/office/drawing/2014/chart" uri="{C3380CC4-5D6E-409C-BE32-E72D297353CC}">
                <c16:uniqueId val="{00000003-FC02-43B6-9743-89C093209D91}"/>
              </c:ext>
            </c:extLst>
          </c:dPt>
          <c:dPt>
            <c:idx val="3"/>
            <c:invertIfNegative val="0"/>
            <c:bubble3D val="0"/>
            <c:spPr>
              <a:solidFill>
                <a:srgbClr val="0070C0"/>
              </a:solidFill>
              <a:ln>
                <a:noFill/>
              </a:ln>
              <a:effectLst/>
            </c:spPr>
            <c:extLst>
              <c:ext xmlns:c16="http://schemas.microsoft.com/office/drawing/2014/chart" uri="{C3380CC4-5D6E-409C-BE32-E72D297353CC}">
                <c16:uniqueId val="{00000005-FC02-43B6-9743-89C093209D91}"/>
              </c:ext>
            </c:extLst>
          </c:dPt>
          <c:dPt>
            <c:idx val="4"/>
            <c:invertIfNegative val="0"/>
            <c:bubble3D val="0"/>
            <c:spPr>
              <a:solidFill>
                <a:schemeClr val="accent6">
                  <a:lumMod val="50000"/>
                </a:schemeClr>
              </a:solidFill>
              <a:ln>
                <a:noFill/>
              </a:ln>
              <a:effectLst/>
            </c:spPr>
            <c:extLst>
              <c:ext xmlns:c16="http://schemas.microsoft.com/office/drawing/2014/chart" uri="{C3380CC4-5D6E-409C-BE32-E72D297353CC}">
                <c16:uniqueId val="{00000007-FC02-43B6-9743-89C093209D91}"/>
              </c:ext>
            </c:extLst>
          </c:dPt>
          <c:dPt>
            <c:idx val="5"/>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FC02-43B6-9743-89C093209D91}"/>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FC02-43B6-9743-89C093209D91}"/>
              </c:ext>
            </c:extLst>
          </c:dPt>
          <c:dPt>
            <c:idx val="7"/>
            <c:invertIfNegative val="0"/>
            <c:bubble3D val="0"/>
            <c:spPr>
              <a:solidFill>
                <a:srgbClr val="7030A0"/>
              </a:solidFill>
              <a:ln>
                <a:noFill/>
              </a:ln>
              <a:effectLst/>
            </c:spPr>
            <c:extLst>
              <c:ext xmlns:c16="http://schemas.microsoft.com/office/drawing/2014/chart" uri="{C3380CC4-5D6E-409C-BE32-E72D297353CC}">
                <c16:uniqueId val="{0000000D-FC02-43B6-9743-89C093209D91}"/>
              </c:ext>
            </c:extLst>
          </c:dPt>
          <c:dPt>
            <c:idx val="8"/>
            <c:invertIfNegative val="0"/>
            <c:bubble3D val="0"/>
            <c:spPr>
              <a:solidFill>
                <a:schemeClr val="bg2">
                  <a:lumMod val="25000"/>
                </a:schemeClr>
              </a:solidFill>
              <a:ln>
                <a:noFill/>
              </a:ln>
              <a:effectLst/>
            </c:spPr>
            <c:extLst>
              <c:ext xmlns:c16="http://schemas.microsoft.com/office/drawing/2014/chart" uri="{C3380CC4-5D6E-409C-BE32-E72D297353CC}">
                <c16:uniqueId val="{0000000F-FC02-43B6-9743-89C093209D91}"/>
              </c:ext>
            </c:extLst>
          </c:dPt>
          <c:dPt>
            <c:idx val="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1-FC02-43B6-9743-89C093209D91}"/>
              </c:ext>
            </c:extLst>
          </c:dPt>
          <c:dPt>
            <c:idx val="10"/>
            <c:invertIfNegative val="0"/>
            <c:bubble3D val="0"/>
            <c:spPr>
              <a:solidFill>
                <a:srgbClr val="C00000"/>
              </a:solidFill>
              <a:ln>
                <a:noFill/>
              </a:ln>
              <a:effectLst/>
            </c:spPr>
            <c:extLst>
              <c:ext xmlns:c16="http://schemas.microsoft.com/office/drawing/2014/chart" uri="{C3380CC4-5D6E-409C-BE32-E72D297353CC}">
                <c16:uniqueId val="{00000013-FC02-43B6-9743-89C093209D91}"/>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5-FC02-43B6-9743-89C093209D91}"/>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17-FC02-43B6-9743-89C093209D91}"/>
              </c:ext>
            </c:extLst>
          </c:dPt>
          <c:dPt>
            <c:idx val="13"/>
            <c:invertIfNegative val="0"/>
            <c:bubble3D val="0"/>
            <c:spPr>
              <a:solidFill>
                <a:schemeClr val="accent3">
                  <a:lumMod val="75000"/>
                </a:schemeClr>
              </a:solidFill>
              <a:ln>
                <a:noFill/>
              </a:ln>
              <a:effectLst/>
            </c:spPr>
            <c:extLst>
              <c:ext xmlns:c16="http://schemas.microsoft.com/office/drawing/2014/chart" uri="{C3380CC4-5D6E-409C-BE32-E72D297353CC}">
                <c16:uniqueId val="{00000019-FC02-43B6-9743-89C093209D91}"/>
              </c:ext>
            </c:extLst>
          </c:dPt>
          <c:dPt>
            <c:idx val="14"/>
            <c:invertIfNegative val="0"/>
            <c:bubble3D val="0"/>
            <c:spPr>
              <a:solidFill>
                <a:srgbClr val="FF0000"/>
              </a:solidFill>
              <a:ln>
                <a:noFill/>
              </a:ln>
              <a:effectLst/>
            </c:spPr>
            <c:extLst>
              <c:ext xmlns:c16="http://schemas.microsoft.com/office/drawing/2014/chart" uri="{C3380CC4-5D6E-409C-BE32-E72D297353CC}">
                <c16:uniqueId val="{0000001B-FC02-43B6-9743-89C093209D91}"/>
              </c:ext>
            </c:extLst>
          </c:dPt>
          <c:dPt>
            <c:idx val="15"/>
            <c:invertIfNegative val="0"/>
            <c:bubble3D val="0"/>
            <c:spPr>
              <a:solidFill>
                <a:schemeClr val="accent4">
                  <a:lumMod val="75000"/>
                </a:schemeClr>
              </a:solidFill>
              <a:ln>
                <a:noFill/>
              </a:ln>
              <a:effectLst/>
            </c:spPr>
            <c:extLst>
              <c:ext xmlns:c16="http://schemas.microsoft.com/office/drawing/2014/chart" uri="{C3380CC4-5D6E-409C-BE32-E72D297353CC}">
                <c16:uniqueId val="{0000001D-FC02-43B6-9743-89C093209D91}"/>
              </c:ext>
            </c:extLst>
          </c:dPt>
          <c:dPt>
            <c:idx val="16"/>
            <c:invertIfNegative val="0"/>
            <c:bubble3D val="0"/>
            <c:spPr>
              <a:solidFill>
                <a:schemeClr val="accent6">
                  <a:lumMod val="50000"/>
                </a:schemeClr>
              </a:solidFill>
              <a:ln>
                <a:noFill/>
              </a:ln>
              <a:effectLst/>
            </c:spPr>
            <c:extLst>
              <c:ext xmlns:c16="http://schemas.microsoft.com/office/drawing/2014/chart" uri="{C3380CC4-5D6E-409C-BE32-E72D297353CC}">
                <c16:uniqueId val="{0000001F-FC02-43B6-9743-89C093209D91}"/>
              </c:ext>
            </c:extLst>
          </c:dPt>
          <c:dPt>
            <c:idx val="17"/>
            <c:invertIfNegative val="0"/>
            <c:bubble3D val="0"/>
            <c:spPr>
              <a:solidFill>
                <a:srgbClr val="FFC000"/>
              </a:solidFill>
              <a:ln>
                <a:noFill/>
              </a:ln>
              <a:effectLst/>
            </c:spPr>
            <c:extLst>
              <c:ext xmlns:c16="http://schemas.microsoft.com/office/drawing/2014/chart" uri="{C3380CC4-5D6E-409C-BE32-E72D297353CC}">
                <c16:uniqueId val="{00000021-FC02-43B6-9743-89C093209D91}"/>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Лист1!$A$2:$A$19</c:f>
              <c:strCache>
                <c:ptCount val="18"/>
                <c:pt idx="0">
                  <c:v>м'ясо куряче</c:v>
                </c:pt>
                <c:pt idx="1">
                  <c:v>м'ясо (яловичина, свинина)</c:v>
                </c:pt>
                <c:pt idx="2">
                  <c:v>молоко і молочні продукти</c:v>
                </c:pt>
                <c:pt idx="3">
                  <c:v>сметана</c:v>
                </c:pt>
                <c:pt idx="4">
                  <c:v>масло вершкове</c:v>
                </c:pt>
                <c:pt idx="5">
                  <c:v>яйце</c:v>
                </c:pt>
                <c:pt idx="6">
                  <c:v>олія</c:v>
                </c:pt>
                <c:pt idx="7">
                  <c:v>хліб</c:v>
                </c:pt>
                <c:pt idx="8">
                  <c:v>овочі</c:v>
                </c:pt>
                <c:pt idx="9">
                  <c:v>фрукти</c:v>
                </c:pt>
                <c:pt idx="10">
                  <c:v>сир твердий</c:v>
                </c:pt>
                <c:pt idx="11">
                  <c:v>цукор</c:v>
                </c:pt>
                <c:pt idx="12">
                  <c:v>картопля</c:v>
                </c:pt>
                <c:pt idx="13">
                  <c:v>крупи</c:v>
                </c:pt>
                <c:pt idx="14">
                  <c:v>макарони</c:v>
                </c:pt>
                <c:pt idx="15">
                  <c:v>борошно</c:v>
                </c:pt>
                <c:pt idx="16">
                  <c:v>риба</c:v>
                </c:pt>
                <c:pt idx="17">
                  <c:v>соки</c:v>
                </c:pt>
              </c:strCache>
            </c:strRef>
          </c:cat>
          <c:val>
            <c:numRef>
              <c:f>Лист1!$B$2:$B$19</c:f>
              <c:numCache>
                <c:formatCode>0.00%</c:formatCode>
                <c:ptCount val="18"/>
                <c:pt idx="0">
                  <c:v>0.99270000000000003</c:v>
                </c:pt>
                <c:pt idx="1">
                  <c:v>0.99629999999999996</c:v>
                </c:pt>
                <c:pt idx="2">
                  <c:v>0.90780000000000005</c:v>
                </c:pt>
                <c:pt idx="3">
                  <c:v>0.83950000000000002</c:v>
                </c:pt>
                <c:pt idx="4">
                  <c:v>0.83069999999999999</c:v>
                </c:pt>
                <c:pt idx="5">
                  <c:v>0.91979999999999995</c:v>
                </c:pt>
                <c:pt idx="6">
                  <c:v>0.98750000000000004</c:v>
                </c:pt>
                <c:pt idx="7">
                  <c:v>0.99119999999999997</c:v>
                </c:pt>
                <c:pt idx="8">
                  <c:v>0.82769999999999999</c:v>
                </c:pt>
                <c:pt idx="9">
                  <c:v>0.73009999999999997</c:v>
                </c:pt>
                <c:pt idx="10">
                  <c:v>0.97040000000000004</c:v>
                </c:pt>
                <c:pt idx="11">
                  <c:v>0.97989999999999999</c:v>
                </c:pt>
                <c:pt idx="12">
                  <c:v>0.88949999999999996</c:v>
                </c:pt>
                <c:pt idx="13">
                  <c:v>0.84360000000000002</c:v>
                </c:pt>
                <c:pt idx="14">
                  <c:v>0.92979999999999996</c:v>
                </c:pt>
                <c:pt idx="15">
                  <c:v>0.9456</c:v>
                </c:pt>
                <c:pt idx="16">
                  <c:v>0.98340000000000005</c:v>
                </c:pt>
                <c:pt idx="17">
                  <c:v>0.91269999999999996</c:v>
                </c:pt>
              </c:numCache>
            </c:numRef>
          </c:val>
          <c:extLst>
            <c:ext xmlns:c16="http://schemas.microsoft.com/office/drawing/2014/chart" uri="{C3380CC4-5D6E-409C-BE32-E72D297353CC}">
              <c16:uniqueId val="{00000022-FC02-43B6-9743-89C093209D91}"/>
            </c:ext>
          </c:extLst>
        </c:ser>
        <c:ser>
          <c:idx val="1"/>
          <c:order val="1"/>
          <c:tx>
            <c:strRef>
              <c:f>Лист1!$C$1</c:f>
              <c:strCache>
                <c:ptCount val="1"/>
                <c:pt idx="0">
                  <c:v>Столбец1</c:v>
                </c:pt>
              </c:strCache>
            </c:strRef>
          </c:tx>
          <c:spPr>
            <a:solidFill>
              <a:schemeClr val="accent2"/>
            </a:solidFill>
            <a:ln>
              <a:noFill/>
            </a:ln>
            <a:effectLst/>
          </c:spPr>
          <c:invertIfNegative val="0"/>
          <c:cat>
            <c:strRef>
              <c:f>Лист1!$A$2:$A$19</c:f>
              <c:strCache>
                <c:ptCount val="18"/>
                <c:pt idx="0">
                  <c:v>м'ясо куряче</c:v>
                </c:pt>
                <c:pt idx="1">
                  <c:v>м'ясо (яловичина, свинина)</c:v>
                </c:pt>
                <c:pt idx="2">
                  <c:v>молоко і молочні продукти</c:v>
                </c:pt>
                <c:pt idx="3">
                  <c:v>сметана</c:v>
                </c:pt>
                <c:pt idx="4">
                  <c:v>масло вершкове</c:v>
                </c:pt>
                <c:pt idx="5">
                  <c:v>яйце</c:v>
                </c:pt>
                <c:pt idx="6">
                  <c:v>олія</c:v>
                </c:pt>
                <c:pt idx="7">
                  <c:v>хліб</c:v>
                </c:pt>
                <c:pt idx="8">
                  <c:v>овочі</c:v>
                </c:pt>
                <c:pt idx="9">
                  <c:v>фрукти</c:v>
                </c:pt>
                <c:pt idx="10">
                  <c:v>сир твердий</c:v>
                </c:pt>
                <c:pt idx="11">
                  <c:v>цукор</c:v>
                </c:pt>
                <c:pt idx="12">
                  <c:v>картопля</c:v>
                </c:pt>
                <c:pt idx="13">
                  <c:v>крупи</c:v>
                </c:pt>
                <c:pt idx="14">
                  <c:v>макарони</c:v>
                </c:pt>
                <c:pt idx="15">
                  <c:v>борошно</c:v>
                </c:pt>
                <c:pt idx="16">
                  <c:v>риба</c:v>
                </c:pt>
                <c:pt idx="17">
                  <c:v>соки</c:v>
                </c:pt>
              </c:strCache>
            </c:strRef>
          </c:cat>
          <c:val>
            <c:numRef>
              <c:f>Лист1!$C$2:$C$19</c:f>
              <c:numCache>
                <c:formatCode>General</c:formatCode>
                <c:ptCount val="18"/>
              </c:numCache>
            </c:numRef>
          </c:val>
          <c:extLst>
            <c:ext xmlns:c16="http://schemas.microsoft.com/office/drawing/2014/chart" uri="{C3380CC4-5D6E-409C-BE32-E72D297353CC}">
              <c16:uniqueId val="{00000023-FC02-43B6-9743-89C093209D91}"/>
            </c:ext>
          </c:extLst>
        </c:ser>
        <c:ser>
          <c:idx val="2"/>
          <c:order val="2"/>
          <c:tx>
            <c:strRef>
              <c:f>Лист1!$D$1</c:f>
              <c:strCache>
                <c:ptCount val="1"/>
                <c:pt idx="0">
                  <c:v>Столбец2</c:v>
                </c:pt>
              </c:strCache>
            </c:strRef>
          </c:tx>
          <c:spPr>
            <a:solidFill>
              <a:schemeClr val="accent3"/>
            </a:solidFill>
            <a:ln>
              <a:noFill/>
            </a:ln>
            <a:effectLst/>
          </c:spPr>
          <c:invertIfNegative val="0"/>
          <c:cat>
            <c:strRef>
              <c:f>Лист1!$A$2:$A$19</c:f>
              <c:strCache>
                <c:ptCount val="18"/>
                <c:pt idx="0">
                  <c:v>м'ясо куряче</c:v>
                </c:pt>
                <c:pt idx="1">
                  <c:v>м'ясо (яловичина, свинина)</c:v>
                </c:pt>
                <c:pt idx="2">
                  <c:v>молоко і молочні продукти</c:v>
                </c:pt>
                <c:pt idx="3">
                  <c:v>сметана</c:v>
                </c:pt>
                <c:pt idx="4">
                  <c:v>масло вершкове</c:v>
                </c:pt>
                <c:pt idx="5">
                  <c:v>яйце</c:v>
                </c:pt>
                <c:pt idx="6">
                  <c:v>олія</c:v>
                </c:pt>
                <c:pt idx="7">
                  <c:v>хліб</c:v>
                </c:pt>
                <c:pt idx="8">
                  <c:v>овочі</c:v>
                </c:pt>
                <c:pt idx="9">
                  <c:v>фрукти</c:v>
                </c:pt>
                <c:pt idx="10">
                  <c:v>сир твердий</c:v>
                </c:pt>
                <c:pt idx="11">
                  <c:v>цукор</c:v>
                </c:pt>
                <c:pt idx="12">
                  <c:v>картопля</c:v>
                </c:pt>
                <c:pt idx="13">
                  <c:v>крупи</c:v>
                </c:pt>
                <c:pt idx="14">
                  <c:v>макарони</c:v>
                </c:pt>
                <c:pt idx="15">
                  <c:v>борошно</c:v>
                </c:pt>
                <c:pt idx="16">
                  <c:v>риба</c:v>
                </c:pt>
                <c:pt idx="17">
                  <c:v>соки</c:v>
                </c:pt>
              </c:strCache>
            </c:strRef>
          </c:cat>
          <c:val>
            <c:numRef>
              <c:f>Лист1!$D$2:$D$19</c:f>
              <c:numCache>
                <c:formatCode>General</c:formatCode>
                <c:ptCount val="18"/>
              </c:numCache>
            </c:numRef>
          </c:val>
          <c:extLst>
            <c:ext xmlns:c16="http://schemas.microsoft.com/office/drawing/2014/chart" uri="{C3380CC4-5D6E-409C-BE32-E72D297353CC}">
              <c16:uniqueId val="{00000024-FC02-43B6-9743-89C093209D91}"/>
            </c:ext>
          </c:extLst>
        </c:ser>
        <c:dLbls>
          <c:showLegendKey val="0"/>
          <c:showVal val="0"/>
          <c:showCatName val="0"/>
          <c:showSerName val="0"/>
          <c:showPercent val="0"/>
          <c:showBubbleSize val="0"/>
        </c:dLbls>
        <c:gapWidth val="182"/>
        <c:axId val="298792792"/>
        <c:axId val="298799024"/>
      </c:barChart>
      <c:catAx>
        <c:axId val="298792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ru-RU"/>
          </a:p>
        </c:txPr>
        <c:crossAx val="298799024"/>
        <c:crosses val="autoZero"/>
        <c:auto val="1"/>
        <c:lblAlgn val="ctr"/>
        <c:lblOffset val="100"/>
        <c:noMultiLvlLbl val="0"/>
      </c:catAx>
      <c:valAx>
        <c:axId val="29879902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ru-RU"/>
          </a:p>
        </c:txPr>
        <c:crossAx val="2987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dk1"/>
                </a:solidFill>
                <a:latin typeface="+mn-lt"/>
                <a:ea typeface="+mn-ea"/>
                <a:cs typeface="+mn-cs"/>
              </a:defRPr>
            </a:pPr>
            <a:r>
              <a:rPr lang="uk-UA" sz="2000" b="1"/>
              <a:t>Б</a:t>
            </a:r>
            <a:r>
              <a:rPr lang="ru-RU" sz="2000" b="1"/>
              <a:t>езкоштовне харчування</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dk1"/>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D44-49D2-9E27-559FF3E8488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D44-49D2-9E27-559FF3E8488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D44-49D2-9E27-559FF3E8488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D44-49D2-9E27-559FF3E8488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D44-49D2-9E27-559FF3E8488D}"/>
              </c:ext>
            </c:extLst>
          </c:dPt>
          <c:dLbls>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малозабезпечені</c:v>
                </c:pt>
                <c:pt idx="1">
                  <c:v>дитина-інвалід</c:v>
                </c:pt>
                <c:pt idx="2">
                  <c:v>впо</c:v>
                </c:pt>
                <c:pt idx="3">
                  <c:v>батьки проходять військову службу</c:v>
                </c:pt>
                <c:pt idx="4">
                  <c:v>багатодітні за 50% вартості</c:v>
                </c:pt>
              </c:strCache>
            </c:strRef>
          </c:cat>
          <c:val>
            <c:numRef>
              <c:f>Лист1!$B$2:$B$6</c:f>
              <c:numCache>
                <c:formatCode>General</c:formatCode>
                <c:ptCount val="5"/>
                <c:pt idx="0">
                  <c:v>1</c:v>
                </c:pt>
                <c:pt idx="1">
                  <c:v>1</c:v>
                </c:pt>
                <c:pt idx="2">
                  <c:v>6</c:v>
                </c:pt>
                <c:pt idx="3">
                  <c:v>12</c:v>
                </c:pt>
                <c:pt idx="4">
                  <c:v>10</c:v>
                </c:pt>
              </c:numCache>
            </c:numRef>
          </c:val>
          <c:extLst>
            <c:ext xmlns:c16="http://schemas.microsoft.com/office/drawing/2014/chart" uri="{C3380CC4-5D6E-409C-BE32-E72D297353CC}">
              <c16:uniqueId val="{0000000A-2D44-49D2-9E27-559FF3E8488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c:spPr>
  <c:txPr>
    <a:bodyPr/>
    <a:lstStyle/>
    <a:p>
      <a:pPr>
        <a:defRPr>
          <a:solidFill>
            <a:schemeClr val="dk1"/>
          </a:solidFill>
          <a:latin typeface="+mn-lt"/>
          <a:ea typeface="+mn-ea"/>
          <a:cs typeface="+mn-cs"/>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dk1"/>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Кваліфікаційна характеристика</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8E9-4FAB-8AF5-B211A6AC8E6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8E9-4FAB-8AF5-B211A6AC8E6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8E9-4FAB-8AF5-B211A6AC8E6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8E9-4FAB-8AF5-B211A6AC8E6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48E9-4FAB-8AF5-B211A6AC8E62}"/>
              </c:ext>
            </c:extLst>
          </c:dPt>
          <c:dLbls>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Спеціаліст вищої категорії</c:v>
                </c:pt>
                <c:pt idx="1">
                  <c:v>Спеціаліст І категорії</c:v>
                </c:pt>
                <c:pt idx="2">
                  <c:v>Спеціаліст ІІ категорії</c:v>
                </c:pt>
                <c:pt idx="3">
                  <c:v>Найвищий посадовий оклад</c:v>
                </c:pt>
                <c:pt idx="4">
                  <c:v>Не атестовано</c:v>
                </c:pt>
              </c:strCache>
            </c:strRef>
          </c:cat>
          <c:val>
            <c:numRef>
              <c:f>Лист1!$B$2:$B$6</c:f>
              <c:numCache>
                <c:formatCode>0%</c:formatCode>
                <c:ptCount val="5"/>
                <c:pt idx="0">
                  <c:v>0.4</c:v>
                </c:pt>
                <c:pt idx="1">
                  <c:v>0.13</c:v>
                </c:pt>
                <c:pt idx="2">
                  <c:v>7.0000000000000007E-2</c:v>
                </c:pt>
                <c:pt idx="3">
                  <c:v>7.0000000000000007E-2</c:v>
                </c:pt>
                <c:pt idx="4">
                  <c:v>0.33</c:v>
                </c:pt>
              </c:numCache>
            </c:numRef>
          </c:val>
          <c:extLst>
            <c:ext xmlns:c16="http://schemas.microsoft.com/office/drawing/2014/chart" uri="{C3380CC4-5D6E-409C-BE32-E72D297353CC}">
              <c16:uniqueId val="{0000000A-48E9-4FAB-8AF5-B211A6AC8E62}"/>
            </c:ext>
          </c:extLst>
        </c:ser>
        <c:dLbls>
          <c:showLegendKey val="0"/>
          <c:showVal val="0"/>
          <c:showCatName val="0"/>
          <c:showSerName val="0"/>
          <c:showPercent val="0"/>
          <c:showBubbleSize val="0"/>
          <c:showLeaderLines val="1"/>
        </c:dLbls>
      </c:pie3DChart>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dk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1800" b="1" dirty="0" err="1"/>
              <a:t>Узагалнений</a:t>
            </a:r>
            <a:r>
              <a:rPr lang="ru-RU" sz="1800" b="1" baseline="0" dirty="0"/>
              <a:t> </a:t>
            </a:r>
            <a:r>
              <a:rPr lang="ru-RU" sz="1800" b="1" baseline="0" dirty="0" err="1"/>
              <a:t>порівняльний</a:t>
            </a:r>
            <a:r>
              <a:rPr lang="ru-RU" sz="1800" b="1" baseline="0" dirty="0"/>
              <a:t> </a:t>
            </a:r>
            <a:r>
              <a:rPr lang="ru-RU" sz="1800" b="1" baseline="0" dirty="0" err="1"/>
              <a:t>аналіз</a:t>
            </a:r>
            <a:r>
              <a:rPr lang="ru-RU" sz="1800" b="1" baseline="0" dirty="0"/>
              <a:t> </a:t>
            </a:r>
            <a:r>
              <a:rPr lang="ru-RU" sz="1800" b="1" baseline="0" dirty="0" err="1"/>
              <a:t>результатів</a:t>
            </a:r>
            <a:r>
              <a:rPr lang="ru-RU" sz="1800" b="1" baseline="0" dirty="0"/>
              <a:t> </a:t>
            </a:r>
            <a:r>
              <a:rPr lang="ru-RU" sz="1800" b="1" baseline="0" dirty="0" err="1"/>
              <a:t>моніторингових</a:t>
            </a:r>
            <a:r>
              <a:rPr lang="ru-RU" sz="1800" b="1" baseline="0" dirty="0"/>
              <a:t> </a:t>
            </a:r>
            <a:r>
              <a:rPr lang="ru-RU" sz="1800" b="1" baseline="0" dirty="0" err="1"/>
              <a:t>досліджень</a:t>
            </a:r>
            <a:r>
              <a:rPr lang="ru-RU" sz="1800" b="1" baseline="0" dirty="0"/>
              <a:t> </a:t>
            </a:r>
            <a:r>
              <a:rPr lang="ru-RU" sz="1800" b="1" baseline="0" dirty="0" err="1"/>
              <a:t>дітей</a:t>
            </a:r>
            <a:r>
              <a:rPr lang="ru-RU" sz="1800" b="1" baseline="0" dirty="0"/>
              <a:t> за 2024-2025 </a:t>
            </a:r>
            <a:r>
              <a:rPr lang="ru-RU" sz="1800" b="1" baseline="0" dirty="0" err="1"/>
              <a:t>навчальний</a:t>
            </a:r>
            <a:r>
              <a:rPr lang="ru-RU" sz="1800" b="1" baseline="0" dirty="0"/>
              <a:t> </a:t>
            </a:r>
            <a:r>
              <a:rPr lang="ru-RU" sz="1800" b="1" baseline="0" dirty="0" err="1"/>
              <a:t>рік</a:t>
            </a:r>
            <a:endParaRPr lang="ru-RU" sz="1800" b="1" dirty="0"/>
          </a:p>
        </c:rich>
      </c:tx>
      <c:layout>
        <c:manualLayout>
          <c:xMode val="edge"/>
          <c:yMode val="edge"/>
          <c:x val="0.11102694909615171"/>
          <c:y val="5.0314465408805034E-2"/>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Лист1!$A$34</c:f>
              <c:strCache>
                <c:ptCount val="1"/>
                <c:pt idx="0">
                  <c:v>Вересень</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Лист1!$B$33:$E$33</c:f>
              <c:strCache>
                <c:ptCount val="4"/>
                <c:pt idx="0">
                  <c:v>Високий рівень</c:v>
                </c:pt>
                <c:pt idx="1">
                  <c:v>Достатній рівень</c:v>
                </c:pt>
                <c:pt idx="2">
                  <c:v>Середній рівень</c:v>
                </c:pt>
                <c:pt idx="3">
                  <c:v>Початковий рівень</c:v>
                </c:pt>
              </c:strCache>
            </c:strRef>
          </c:cat>
          <c:val>
            <c:numRef>
              <c:f>Лист1!$B$34:$E$34</c:f>
              <c:numCache>
                <c:formatCode>0.00%</c:formatCode>
                <c:ptCount val="4"/>
                <c:pt idx="0">
                  <c:v>6.0000000000000001E-3</c:v>
                </c:pt>
                <c:pt idx="1">
                  <c:v>0.105</c:v>
                </c:pt>
                <c:pt idx="2" formatCode="0%">
                  <c:v>0.33300000000000002</c:v>
                </c:pt>
                <c:pt idx="3">
                  <c:v>0.55600000000000005</c:v>
                </c:pt>
              </c:numCache>
            </c:numRef>
          </c:val>
          <c:extLst>
            <c:ext xmlns:c16="http://schemas.microsoft.com/office/drawing/2014/chart" uri="{C3380CC4-5D6E-409C-BE32-E72D297353CC}">
              <c16:uniqueId val="{00000000-A2E0-48D2-B484-20969B6E0012}"/>
            </c:ext>
          </c:extLst>
        </c:ser>
        <c:ser>
          <c:idx val="1"/>
          <c:order val="1"/>
          <c:tx>
            <c:strRef>
              <c:f>Лист1!$A$35</c:f>
              <c:strCache>
                <c:ptCount val="1"/>
                <c:pt idx="0">
                  <c:v>Травень</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Лист1!$B$33:$E$33</c:f>
              <c:strCache>
                <c:ptCount val="4"/>
                <c:pt idx="0">
                  <c:v>Високий рівень</c:v>
                </c:pt>
                <c:pt idx="1">
                  <c:v>Достатній рівень</c:v>
                </c:pt>
                <c:pt idx="2">
                  <c:v>Середній рівень</c:v>
                </c:pt>
                <c:pt idx="3">
                  <c:v>Початковий рівень</c:v>
                </c:pt>
              </c:strCache>
            </c:strRef>
          </c:cat>
          <c:val>
            <c:numRef>
              <c:f>Лист1!$B$35:$E$35</c:f>
              <c:numCache>
                <c:formatCode>0.00%</c:formatCode>
                <c:ptCount val="4"/>
                <c:pt idx="0" formatCode="0%">
                  <c:v>0.23</c:v>
                </c:pt>
                <c:pt idx="1">
                  <c:v>0.371</c:v>
                </c:pt>
                <c:pt idx="2">
                  <c:v>0.223</c:v>
                </c:pt>
                <c:pt idx="3">
                  <c:v>0.17599999999999999</c:v>
                </c:pt>
              </c:numCache>
            </c:numRef>
          </c:val>
          <c:extLst>
            <c:ext xmlns:c16="http://schemas.microsoft.com/office/drawing/2014/chart" uri="{C3380CC4-5D6E-409C-BE32-E72D297353CC}">
              <c16:uniqueId val="{00000001-A2E0-48D2-B484-20969B6E0012}"/>
            </c:ext>
          </c:extLst>
        </c:ser>
        <c:dLbls>
          <c:showLegendKey val="0"/>
          <c:showVal val="0"/>
          <c:showCatName val="0"/>
          <c:showSerName val="0"/>
          <c:showPercent val="0"/>
          <c:showBubbleSize val="0"/>
        </c:dLbls>
        <c:gapWidth val="150"/>
        <c:shape val="box"/>
        <c:axId val="244281344"/>
        <c:axId val="244282880"/>
        <c:axId val="0"/>
      </c:bar3DChart>
      <c:catAx>
        <c:axId val="244281344"/>
        <c:scaling>
          <c:orientation val="minMax"/>
        </c:scaling>
        <c:delete val="0"/>
        <c:axPos val="l"/>
        <c:numFmt formatCode="General" sourceLinked="0"/>
        <c:majorTickMark val="out"/>
        <c:minorTickMark val="none"/>
        <c:tickLblPos val="nextTo"/>
        <c:crossAx val="244282880"/>
        <c:crosses val="autoZero"/>
        <c:auto val="1"/>
        <c:lblAlgn val="ctr"/>
        <c:lblOffset val="100"/>
        <c:noMultiLvlLbl val="0"/>
      </c:catAx>
      <c:valAx>
        <c:axId val="244282880"/>
        <c:scaling>
          <c:orientation val="minMax"/>
        </c:scaling>
        <c:delete val="0"/>
        <c:axPos val="b"/>
        <c:majorGridlines/>
        <c:numFmt formatCode="0.00%" sourceLinked="1"/>
        <c:majorTickMark val="out"/>
        <c:minorTickMark val="none"/>
        <c:tickLblPos val="nextTo"/>
        <c:crossAx val="244281344"/>
        <c:crosses val="autoZero"/>
        <c:crossBetween val="between"/>
      </c:valAx>
    </c:plotArea>
    <c:legend>
      <c:legendPos val="r"/>
      <c:overlay val="0"/>
    </c:legend>
    <c:plotVisOnly val="1"/>
    <c:dispBlanksAs val="gap"/>
    <c:showDLblsOverMax val="0"/>
  </c:chart>
  <c:spPr>
    <a:solidFill>
      <a:schemeClr val="accent6">
        <a:lumMod val="40000"/>
        <a:lumOff val="60000"/>
      </a:schemeClr>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Адаптація дітей до умов ЗДО. Ясельна група "Соняшник"</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strCache>
            </c:strRef>
          </c:tx>
          <c:explosion val="25"/>
          <c:dLbls>
            <c:spPr>
              <a:noFill/>
              <a:ln>
                <a:noFill/>
              </a:ln>
              <a:effectLst/>
            </c:spPr>
            <c:txPr>
              <a:bodyPr/>
              <a:lstStyle/>
              <a:p>
                <a:pPr>
                  <a:defRPr sz="14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Легко пройшли адаптаційний період</c:v>
                </c:pt>
                <c:pt idx="1">
                  <c:v>Адаптація середньої важкості</c:v>
                </c:pt>
                <c:pt idx="2">
                  <c:v>Важко пристосовуються до нових умов</c:v>
                </c:pt>
              </c:strCache>
            </c:strRef>
          </c:cat>
          <c:val>
            <c:numRef>
              <c:f>Лист1!$B$2:$B$4</c:f>
              <c:numCache>
                <c:formatCode>0.00%</c:formatCode>
                <c:ptCount val="3"/>
                <c:pt idx="0">
                  <c:v>0.85699999999999998</c:v>
                </c:pt>
                <c:pt idx="1">
                  <c:v>0.14299999999999999</c:v>
                </c:pt>
                <c:pt idx="2">
                  <c:v>0</c:v>
                </c:pt>
              </c:numCache>
            </c:numRef>
          </c:val>
          <c:extLst>
            <c:ext xmlns:c16="http://schemas.microsoft.com/office/drawing/2014/chart" uri="{C3380CC4-5D6E-409C-BE32-E72D297353CC}">
              <c16:uniqueId val="{00000000-1554-4321-B529-9F6CBFAEB328}"/>
            </c:ext>
          </c:extLst>
        </c:ser>
        <c:dLbls>
          <c:showLegendKey val="0"/>
          <c:showVal val="0"/>
          <c:showCatName val="0"/>
          <c:showSerName val="0"/>
          <c:showPercent val="0"/>
          <c:showBubbleSize val="0"/>
          <c:showLeaderLines val="1"/>
        </c:dLbls>
      </c:pie3DChart>
    </c:plotArea>
    <c:legend>
      <c:legendPos val="r"/>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Увага</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Увага!$B$1</c:f>
              <c:strCache>
                <c:ptCount val="1"/>
              </c:strCache>
            </c:strRef>
          </c:tx>
          <c:explosion val="25"/>
          <c:dLbls>
            <c:spPr>
              <a:noFill/>
              <a:ln>
                <a:noFill/>
              </a:ln>
              <a:effectLst/>
            </c:spPr>
            <c:txPr>
              <a:bodyPr/>
              <a:lstStyle/>
              <a:p>
                <a:pPr>
                  <a:defRPr sz="14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Увага!$A$2:$A$5</c:f>
              <c:strCache>
                <c:ptCount val="4"/>
                <c:pt idx="0">
                  <c:v>Високий рівень</c:v>
                </c:pt>
                <c:pt idx="2">
                  <c:v>Середній рівень</c:v>
                </c:pt>
                <c:pt idx="3">
                  <c:v>Низький рівень</c:v>
                </c:pt>
              </c:strCache>
            </c:strRef>
          </c:cat>
          <c:val>
            <c:numRef>
              <c:f>Увага!$B$2:$B$5</c:f>
              <c:numCache>
                <c:formatCode>General</c:formatCode>
                <c:ptCount val="4"/>
                <c:pt idx="0" formatCode="0%">
                  <c:v>0.45</c:v>
                </c:pt>
                <c:pt idx="2" formatCode="0.00%">
                  <c:v>0.4</c:v>
                </c:pt>
                <c:pt idx="3" formatCode="0.00%">
                  <c:v>0.15</c:v>
                </c:pt>
              </c:numCache>
            </c:numRef>
          </c:val>
          <c:extLst>
            <c:ext xmlns:c16="http://schemas.microsoft.com/office/drawing/2014/chart" uri="{C3380CC4-5D6E-409C-BE32-E72D297353CC}">
              <c16:uniqueId val="{00000000-D2FC-434F-AAD3-A3B3FC4797C2}"/>
            </c:ext>
          </c:extLst>
        </c:ser>
        <c:dLbls>
          <c:showLegendKey val="0"/>
          <c:showVal val="0"/>
          <c:showCatName val="0"/>
          <c:showSerName val="0"/>
          <c:showPercent val="0"/>
          <c:showBubbleSize val="0"/>
          <c:showLeaderLines val="1"/>
        </c:dLbls>
      </c:pie3DChart>
    </c:plotArea>
    <c:legend>
      <c:legendPos val="r"/>
      <c:legendEntry>
        <c:idx val="1"/>
        <c:delete val="1"/>
      </c:legendEntry>
      <c:overlay val="0"/>
      <c:txPr>
        <a:bodyPr/>
        <a:lstStyle/>
        <a:p>
          <a:pPr>
            <a:defRPr sz="1200" b="1"/>
          </a:pPr>
          <a:endParaRPr lang="ru-RU"/>
        </a:p>
      </c:txPr>
    </c:legend>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Мислення</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Мислення!$B$1</c:f>
              <c:strCache>
                <c:ptCount val="1"/>
              </c:strCache>
            </c:strRef>
          </c:tx>
          <c:explosion val="25"/>
          <c:dLbls>
            <c:spPr>
              <a:noFill/>
              <a:ln>
                <a:noFill/>
              </a:ln>
              <a:effectLst/>
            </c:spPr>
            <c:txPr>
              <a:bodyPr/>
              <a:lstStyle/>
              <a:p>
                <a:pPr>
                  <a:defRPr sz="14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Мислення!$A$2:$A$4</c:f>
              <c:strCache>
                <c:ptCount val="3"/>
                <c:pt idx="0">
                  <c:v>Високий рівень</c:v>
                </c:pt>
                <c:pt idx="1">
                  <c:v>Середній рівень</c:v>
                </c:pt>
                <c:pt idx="2">
                  <c:v>Низький рівень</c:v>
                </c:pt>
              </c:strCache>
            </c:strRef>
          </c:cat>
          <c:val>
            <c:numRef>
              <c:f>Мислення!$B$2:$B$4</c:f>
              <c:numCache>
                <c:formatCode>0.00%</c:formatCode>
                <c:ptCount val="3"/>
                <c:pt idx="0" formatCode="0%">
                  <c:v>0.3</c:v>
                </c:pt>
                <c:pt idx="1">
                  <c:v>0.25</c:v>
                </c:pt>
                <c:pt idx="2">
                  <c:v>0.45</c:v>
                </c:pt>
              </c:numCache>
            </c:numRef>
          </c:val>
          <c:extLst>
            <c:ext xmlns:c16="http://schemas.microsoft.com/office/drawing/2014/chart" uri="{C3380CC4-5D6E-409C-BE32-E72D297353CC}">
              <c16:uniqueId val="{00000000-41AA-49CE-84F9-309EF7B1B69C}"/>
            </c:ext>
          </c:extLst>
        </c:ser>
        <c:dLbls>
          <c:showLegendKey val="0"/>
          <c:showVal val="0"/>
          <c:showCatName val="0"/>
          <c:showSerName val="0"/>
          <c:showPercent val="0"/>
          <c:showBubbleSize val="0"/>
          <c:showLeaderLines val="1"/>
        </c:dLbls>
      </c:pie3DChart>
    </c:plotArea>
    <c:legend>
      <c:legendPos val="r"/>
      <c:overlay val="0"/>
      <c:txPr>
        <a:bodyPr/>
        <a:lstStyle/>
        <a:p>
          <a:pPr>
            <a:defRPr sz="1400" b="1"/>
          </a:pPr>
          <a:endParaRPr lang="ru-RU"/>
        </a:p>
      </c:txPr>
    </c:legend>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Зорова пам'ять</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Зор.п!$B$1</c:f>
              <c:strCache>
                <c:ptCount val="1"/>
              </c:strCache>
            </c:strRef>
          </c:tx>
          <c:explosion val="25"/>
          <c:dLbls>
            <c:spPr>
              <a:noFill/>
              <a:ln>
                <a:noFill/>
              </a:ln>
              <a:effectLst/>
            </c:spPr>
            <c:txPr>
              <a:bodyPr/>
              <a:lstStyle/>
              <a:p>
                <a:pPr>
                  <a:defRPr sz="14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Зор.п!$A$2:$A$4</c:f>
              <c:strCache>
                <c:ptCount val="3"/>
                <c:pt idx="0">
                  <c:v>Високий рівень</c:v>
                </c:pt>
                <c:pt idx="1">
                  <c:v>Середній рівень</c:v>
                </c:pt>
                <c:pt idx="2">
                  <c:v>Низький рівень</c:v>
                </c:pt>
              </c:strCache>
            </c:strRef>
          </c:cat>
          <c:val>
            <c:numRef>
              <c:f>Зор.п!$B$2:$B$4</c:f>
              <c:numCache>
                <c:formatCode>0.00%</c:formatCode>
                <c:ptCount val="3"/>
                <c:pt idx="0">
                  <c:v>0.7</c:v>
                </c:pt>
                <c:pt idx="1">
                  <c:v>0.25</c:v>
                </c:pt>
                <c:pt idx="2" formatCode="0%">
                  <c:v>0.05</c:v>
                </c:pt>
              </c:numCache>
            </c:numRef>
          </c:val>
          <c:extLst>
            <c:ext xmlns:c16="http://schemas.microsoft.com/office/drawing/2014/chart" uri="{C3380CC4-5D6E-409C-BE32-E72D297353CC}">
              <c16:uniqueId val="{00000000-8117-4461-9F42-82A094EDA302}"/>
            </c:ext>
          </c:extLst>
        </c:ser>
        <c:dLbls>
          <c:showLegendKey val="0"/>
          <c:showVal val="0"/>
          <c:showCatName val="0"/>
          <c:showSerName val="0"/>
          <c:showPercent val="0"/>
          <c:showBubbleSize val="0"/>
          <c:showLeaderLines val="1"/>
        </c:dLbls>
      </c:pie3DChart>
    </c:plotArea>
    <c:legend>
      <c:legendPos val="r"/>
      <c:overlay val="0"/>
      <c:txPr>
        <a:bodyPr/>
        <a:lstStyle/>
        <a:p>
          <a:pPr>
            <a:defRPr sz="1400" b="1"/>
          </a:pPr>
          <a:endParaRPr lang="ru-RU"/>
        </a:p>
      </c:txPr>
    </c:legend>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Слухова пам'ять</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Слух.п!$B$1</c:f>
              <c:strCache>
                <c:ptCount val="1"/>
              </c:strCache>
            </c:strRef>
          </c:tx>
          <c:explosion val="25"/>
          <c:dLbls>
            <c:spPr>
              <a:noFill/>
              <a:ln>
                <a:noFill/>
              </a:ln>
              <a:effectLst/>
            </c:spPr>
            <c:txPr>
              <a:bodyPr/>
              <a:lstStyle/>
              <a:p>
                <a:pPr>
                  <a:defRPr sz="14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Слух.п!$A$2:$A$4</c:f>
              <c:strCache>
                <c:ptCount val="3"/>
                <c:pt idx="0">
                  <c:v>Високий рівень</c:v>
                </c:pt>
                <c:pt idx="1">
                  <c:v>Середній рівень</c:v>
                </c:pt>
                <c:pt idx="2">
                  <c:v>Низький рівень</c:v>
                </c:pt>
              </c:strCache>
            </c:strRef>
          </c:cat>
          <c:val>
            <c:numRef>
              <c:f>Слух.п!$B$2:$B$4</c:f>
              <c:numCache>
                <c:formatCode>0.00%</c:formatCode>
                <c:ptCount val="3"/>
                <c:pt idx="0">
                  <c:v>0.4</c:v>
                </c:pt>
                <c:pt idx="1">
                  <c:v>0.3</c:v>
                </c:pt>
                <c:pt idx="2" formatCode="0%">
                  <c:v>0.3</c:v>
                </c:pt>
              </c:numCache>
            </c:numRef>
          </c:val>
          <c:extLst>
            <c:ext xmlns:c16="http://schemas.microsoft.com/office/drawing/2014/chart" uri="{C3380CC4-5D6E-409C-BE32-E72D297353CC}">
              <c16:uniqueId val="{00000000-E2E7-4071-8107-9DABAFEDEF41}"/>
            </c:ext>
          </c:extLst>
        </c:ser>
        <c:dLbls>
          <c:showLegendKey val="0"/>
          <c:showVal val="0"/>
          <c:showCatName val="0"/>
          <c:showSerName val="0"/>
          <c:showPercent val="0"/>
          <c:showBubbleSize val="0"/>
          <c:showLeaderLines val="1"/>
        </c:dLbls>
      </c:pie3DChart>
    </c:plotArea>
    <c:legend>
      <c:legendPos val="r"/>
      <c:overlay val="0"/>
      <c:txPr>
        <a:bodyPr/>
        <a:lstStyle/>
        <a:p>
          <a:pPr>
            <a:defRPr sz="1400" b="1"/>
          </a:pPr>
          <a:endParaRPr lang="ru-RU"/>
        </a:p>
      </c:txPr>
    </c:legend>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Старша група "Бджілки"</a:t>
            </a:r>
          </a:p>
        </c:rich>
      </c:tx>
      <c:overlay val="0"/>
    </c:title>
    <c:autoTitleDeleted val="0"/>
    <c:plotArea>
      <c:layout>
        <c:manualLayout>
          <c:layoutTarget val="inner"/>
          <c:xMode val="edge"/>
          <c:yMode val="edge"/>
          <c:x val="8.4515601180403077E-2"/>
          <c:y val="0.19943314377369495"/>
          <c:w val="0.90216290681249212"/>
          <c:h val="0.57620734908136484"/>
        </c:manualLayout>
      </c:layout>
      <c:barChart>
        <c:barDir val="col"/>
        <c:grouping val="clustered"/>
        <c:varyColors val="0"/>
        <c:ser>
          <c:idx val="0"/>
          <c:order val="0"/>
          <c:invertIfNegative val="0"/>
          <c:dPt>
            <c:idx val="0"/>
            <c:invertIfNegative val="0"/>
            <c:bubble3D val="0"/>
            <c:spPr>
              <a:solidFill>
                <a:srgbClr val="00B050"/>
              </a:solidFill>
            </c:spPr>
            <c:extLst>
              <c:ext xmlns:c16="http://schemas.microsoft.com/office/drawing/2014/chart" uri="{C3380CC4-5D6E-409C-BE32-E72D297353CC}">
                <c16:uniqueId val="{00000001-ED92-4D7E-9907-9345C984DD23}"/>
              </c:ext>
            </c:extLst>
          </c:dPt>
          <c:dPt>
            <c:idx val="1"/>
            <c:invertIfNegative val="0"/>
            <c:bubble3D val="0"/>
            <c:spPr>
              <a:solidFill>
                <a:srgbClr val="FFFF00"/>
              </a:solidFill>
            </c:spPr>
            <c:extLst>
              <c:ext xmlns:c16="http://schemas.microsoft.com/office/drawing/2014/chart" uri="{C3380CC4-5D6E-409C-BE32-E72D297353CC}">
                <c16:uniqueId val="{00000003-ED92-4D7E-9907-9345C984DD2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бджілки!$A$1:$A$5</c:f>
              <c:strCache>
                <c:ptCount val="5"/>
                <c:pt idx="0">
                  <c:v>Готовність сформована повною мірою</c:v>
                </c:pt>
                <c:pt idx="1">
                  <c:v>Готовність достатньо сформована</c:v>
                </c:pt>
                <c:pt idx="2">
                  <c:v>Готовність знаходиться на стадії формування</c:v>
                </c:pt>
                <c:pt idx="3">
                  <c:v>Умовна готовність</c:v>
                </c:pt>
                <c:pt idx="4">
                  <c:v>Дитина до школи не готова</c:v>
                </c:pt>
              </c:strCache>
            </c:strRef>
          </c:cat>
          <c:val>
            <c:numRef>
              <c:f>бджілки!$B$1:$B$5</c:f>
              <c:numCache>
                <c:formatCode>0%</c:formatCode>
                <c:ptCount val="5"/>
                <c:pt idx="0">
                  <c:v>0.72</c:v>
                </c:pt>
                <c:pt idx="1">
                  <c:v>0.28000000000000003</c:v>
                </c:pt>
                <c:pt idx="2">
                  <c:v>0</c:v>
                </c:pt>
                <c:pt idx="3">
                  <c:v>0</c:v>
                </c:pt>
                <c:pt idx="4">
                  <c:v>0</c:v>
                </c:pt>
              </c:numCache>
            </c:numRef>
          </c:val>
          <c:extLst>
            <c:ext xmlns:c16="http://schemas.microsoft.com/office/drawing/2014/chart" uri="{C3380CC4-5D6E-409C-BE32-E72D297353CC}">
              <c16:uniqueId val="{00000004-ED92-4D7E-9907-9345C984DD23}"/>
            </c:ext>
          </c:extLst>
        </c:ser>
        <c:dLbls>
          <c:showLegendKey val="0"/>
          <c:showVal val="0"/>
          <c:showCatName val="0"/>
          <c:showSerName val="0"/>
          <c:showPercent val="0"/>
          <c:showBubbleSize val="0"/>
        </c:dLbls>
        <c:gapWidth val="150"/>
        <c:axId val="237746816"/>
        <c:axId val="237760896"/>
      </c:barChart>
      <c:catAx>
        <c:axId val="237746816"/>
        <c:scaling>
          <c:orientation val="minMax"/>
        </c:scaling>
        <c:delete val="0"/>
        <c:axPos val="b"/>
        <c:numFmt formatCode="General" sourceLinked="0"/>
        <c:majorTickMark val="out"/>
        <c:minorTickMark val="none"/>
        <c:tickLblPos val="nextTo"/>
        <c:crossAx val="237760896"/>
        <c:crosses val="autoZero"/>
        <c:auto val="1"/>
        <c:lblAlgn val="ctr"/>
        <c:lblOffset val="100"/>
        <c:noMultiLvlLbl val="0"/>
      </c:catAx>
      <c:valAx>
        <c:axId val="237760896"/>
        <c:scaling>
          <c:orientation val="minMax"/>
        </c:scaling>
        <c:delete val="0"/>
        <c:axPos val="l"/>
        <c:majorGridlines/>
        <c:numFmt formatCode="0%" sourceLinked="1"/>
        <c:majorTickMark val="out"/>
        <c:minorTickMark val="none"/>
        <c:tickLblPos val="nextTo"/>
        <c:crossAx val="237746816"/>
        <c:crosses val="autoZero"/>
        <c:crossBetween val="between"/>
      </c:valAx>
    </c:plotArea>
    <c:plotVisOnly val="1"/>
    <c:dispBlanksAs val="gap"/>
    <c:showDLblsOverMax val="0"/>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667B0-B2A2-4BB3-91BC-23F08AB5B57A}" type="datetimeFigureOut">
              <a:rPr lang="ru-RU" smtClean="0"/>
              <a:t>26.06.2025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6031E-5485-4FCD-BECE-16353CF2AF02}" type="slidenum">
              <a:rPr lang="ru-RU" smtClean="0"/>
              <a:t>‹#›</a:t>
            </a:fld>
            <a:endParaRPr lang="ru-RU"/>
          </a:p>
        </p:txBody>
      </p:sp>
    </p:spTree>
    <p:extLst>
      <p:ext uri="{BB962C8B-B14F-4D97-AF65-F5344CB8AC3E}">
        <p14:creationId xmlns:p14="http://schemas.microsoft.com/office/powerpoint/2010/main" val="287612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B6031E-5485-4FCD-BECE-16353CF2AF02}" type="slidenum">
              <a:rPr lang="ru-RU" smtClean="0"/>
              <a:t>5</a:t>
            </a:fld>
            <a:endParaRPr lang="ru-RU"/>
          </a:p>
        </p:txBody>
      </p:sp>
    </p:spTree>
    <p:extLst>
      <p:ext uri="{BB962C8B-B14F-4D97-AF65-F5344CB8AC3E}">
        <p14:creationId xmlns:p14="http://schemas.microsoft.com/office/powerpoint/2010/main" val="248722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B6031E-5485-4FCD-BECE-16353CF2AF02}" type="slidenum">
              <a:rPr lang="ru-RU" smtClean="0"/>
              <a:t>6</a:t>
            </a:fld>
            <a:endParaRPr lang="ru-RU"/>
          </a:p>
        </p:txBody>
      </p:sp>
    </p:spTree>
    <p:extLst>
      <p:ext uri="{BB962C8B-B14F-4D97-AF65-F5344CB8AC3E}">
        <p14:creationId xmlns:p14="http://schemas.microsoft.com/office/powerpoint/2010/main" val="295726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B6031E-5485-4FCD-BECE-16353CF2AF02}" type="slidenum">
              <a:rPr lang="ru-RU" smtClean="0"/>
              <a:t>7</a:t>
            </a:fld>
            <a:endParaRPr lang="ru-RU"/>
          </a:p>
        </p:txBody>
      </p:sp>
    </p:spTree>
    <p:extLst>
      <p:ext uri="{BB962C8B-B14F-4D97-AF65-F5344CB8AC3E}">
        <p14:creationId xmlns:p14="http://schemas.microsoft.com/office/powerpoint/2010/main" val="353448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B6031E-5485-4FCD-BECE-16353CF2AF02}" type="slidenum">
              <a:rPr lang="ru-RU" smtClean="0"/>
              <a:t>8</a:t>
            </a:fld>
            <a:endParaRPr lang="ru-RU"/>
          </a:p>
        </p:txBody>
      </p:sp>
    </p:spTree>
    <p:extLst>
      <p:ext uri="{BB962C8B-B14F-4D97-AF65-F5344CB8AC3E}">
        <p14:creationId xmlns:p14="http://schemas.microsoft.com/office/powerpoint/2010/main" val="298025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1B6031E-5485-4FCD-BECE-16353CF2AF02}" type="slidenum">
              <a:rPr lang="ru-RU" smtClean="0"/>
              <a:t>34</a:t>
            </a:fld>
            <a:endParaRPr lang="ru-RU"/>
          </a:p>
        </p:txBody>
      </p:sp>
    </p:spTree>
    <p:extLst>
      <p:ext uri="{BB962C8B-B14F-4D97-AF65-F5344CB8AC3E}">
        <p14:creationId xmlns:p14="http://schemas.microsoft.com/office/powerpoint/2010/main" val="230920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6/26/2025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6/26/2025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dirty="0"/>
            </a:br>
            <a:endParaRPr lang="ru-RU" dirty="0"/>
          </a:p>
        </p:txBody>
      </p:sp>
      <p:sp>
        <p:nvSpPr>
          <p:cNvPr id="3" name="Подзаголовок 2"/>
          <p:cNvSpPr>
            <a:spLocks noGrp="1"/>
          </p:cNvSpPr>
          <p:nvPr>
            <p:ph idx="1"/>
          </p:nvPr>
        </p:nvSpPr>
        <p:spPr/>
        <p:txBody>
          <a:bodyPr>
            <a:normAutofit/>
          </a:bodyPr>
          <a:lstStyle/>
          <a:p>
            <a:r>
              <a:rPr lang="uk-UA" b="1" dirty="0">
                <a:latin typeface="Times New Roman" pitchFamily="18" charset="0"/>
                <a:cs typeface="Times New Roman" pitchFamily="18" charset="0"/>
              </a:rPr>
              <a:t>З В І Т</a:t>
            </a:r>
            <a:br>
              <a:rPr lang="ru-RU" b="1" dirty="0">
                <a:latin typeface="Times New Roman" pitchFamily="18" charset="0"/>
                <a:cs typeface="Times New Roman" pitchFamily="18" charset="0"/>
              </a:rPr>
            </a:br>
            <a:r>
              <a:rPr lang="uk-UA" b="1" dirty="0">
                <a:latin typeface="Times New Roman" pitchFamily="18" charset="0"/>
                <a:cs typeface="Times New Roman" pitchFamily="18" charset="0"/>
              </a:rPr>
              <a:t>в. о. директора  ДНЗ (ясел-садка)</a:t>
            </a:r>
            <a:br>
              <a:rPr lang="ru-RU" dirty="0">
                <a:latin typeface="Times New Roman" pitchFamily="18" charset="0"/>
                <a:cs typeface="Times New Roman" pitchFamily="18" charset="0"/>
              </a:rPr>
            </a:br>
            <a:r>
              <a:rPr lang="uk-UA" b="1" dirty="0">
                <a:latin typeface="Times New Roman" pitchFamily="18" charset="0"/>
                <a:cs typeface="Times New Roman" pitchFamily="18" charset="0"/>
              </a:rPr>
              <a:t> № </a:t>
            </a:r>
            <a:r>
              <a:rPr lang="ru-RU" b="1" dirty="0">
                <a:latin typeface="Times New Roman" pitchFamily="18" charset="0"/>
                <a:cs typeface="Times New Roman" pitchFamily="18" charset="0"/>
              </a:rPr>
              <a:t>89</a:t>
            </a:r>
            <a:r>
              <a:rPr lang="uk-UA" b="1" dirty="0">
                <a:latin typeface="Times New Roman" pitchFamily="18" charset="0"/>
                <a:cs typeface="Times New Roman" pitchFamily="18" charset="0"/>
              </a:rPr>
              <a:t> «</a:t>
            </a:r>
            <a:r>
              <a:rPr lang="ru-RU" b="1" dirty="0" err="1">
                <a:latin typeface="Times New Roman" pitchFamily="18" charset="0"/>
                <a:cs typeface="Times New Roman" pitchFamily="18" charset="0"/>
              </a:rPr>
              <a:t>Сонечко</a:t>
            </a:r>
            <a:r>
              <a:rPr lang="uk-UA" b="1" dirty="0">
                <a:latin typeface="Times New Roman" pitchFamily="18" charset="0"/>
                <a:cs typeface="Times New Roman" pitchFamily="18" charset="0"/>
              </a:rPr>
              <a:t>» Слинявчук Н.В.</a:t>
            </a:r>
            <a:br>
              <a:rPr lang="ru-RU" dirty="0">
                <a:latin typeface="Times New Roman" pitchFamily="18" charset="0"/>
                <a:cs typeface="Times New Roman" pitchFamily="18" charset="0"/>
              </a:rPr>
            </a:br>
            <a:r>
              <a:rPr lang="uk-UA" b="1" dirty="0">
                <a:latin typeface="Times New Roman" pitchFamily="18" charset="0"/>
                <a:cs typeface="Times New Roman" pitchFamily="18" charset="0"/>
              </a:rPr>
              <a:t>перед педагогічним колективом та громадськістю</a:t>
            </a:r>
            <a:endParaRPr lang="ru-RU" dirty="0"/>
          </a:p>
        </p:txBody>
      </p:sp>
      <p:pic>
        <p:nvPicPr>
          <p:cNvPr id="1026" name="Picture 2"/>
          <p:cNvPicPr>
            <a:picLocks noChangeAspect="1" noChangeArrowheads="1"/>
          </p:cNvPicPr>
          <p:nvPr/>
        </p:nvPicPr>
        <p:blipFill>
          <a:blip r:embed="rId2"/>
          <a:srcRect/>
          <a:stretch>
            <a:fillRect/>
          </a:stretch>
        </p:blipFill>
        <p:spPr bwMode="auto">
          <a:xfrm>
            <a:off x="-7345" y="6439"/>
            <a:ext cx="9144000" cy="6858000"/>
          </a:xfrm>
          <a:prstGeom prst="rect">
            <a:avLst/>
          </a:prstGeom>
          <a:noFill/>
          <a:ln w="9525">
            <a:noFill/>
            <a:miter lim="800000"/>
            <a:headEnd/>
            <a:tailEnd/>
          </a:ln>
          <a:effectLst/>
        </p:spPr>
      </p:pic>
      <p:sp>
        <p:nvSpPr>
          <p:cNvPr id="5" name="Прямоугольник 4"/>
          <p:cNvSpPr/>
          <p:nvPr/>
        </p:nvSpPr>
        <p:spPr>
          <a:xfrm>
            <a:off x="152400" y="1979246"/>
            <a:ext cx="6629400" cy="4031873"/>
          </a:xfrm>
          <a:prstGeom prst="rect">
            <a:avLst/>
          </a:prstGeom>
        </p:spPr>
        <p:txBody>
          <a:bodyPr wrap="square">
            <a:spAutoFit/>
          </a:bodyPr>
          <a:lstStyle/>
          <a:p>
            <a:pPr algn="ctr"/>
            <a:r>
              <a:rPr lang="uk-UA" sz="3200" b="1" dirty="0">
                <a:latin typeface="Times New Roman" pitchFamily="18" charset="0"/>
                <a:cs typeface="Times New Roman" pitchFamily="18" charset="0"/>
              </a:rPr>
              <a:t>З В І Т</a:t>
            </a: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керівник</a:t>
            </a:r>
            <a:r>
              <a:rPr lang="uk-UA" sz="3200" b="1" dirty="0">
                <a:latin typeface="Times New Roman" pitchFamily="18" charset="0"/>
                <a:cs typeface="Times New Roman" pitchFamily="18" charset="0"/>
              </a:rPr>
              <a:t>а  </a:t>
            </a:r>
            <a:br>
              <a:rPr lang="uk-UA" sz="3200" b="1" dirty="0">
                <a:latin typeface="Times New Roman" pitchFamily="18" charset="0"/>
                <a:cs typeface="Times New Roman" pitchFamily="18" charset="0"/>
              </a:rPr>
            </a:br>
            <a:r>
              <a:rPr lang="uk-UA" sz="3200" b="1" dirty="0">
                <a:latin typeface="Times New Roman" pitchFamily="18" charset="0"/>
                <a:cs typeface="Times New Roman" pitchFamily="18" charset="0"/>
              </a:rPr>
              <a:t>ДНЗ (ясла-садка) № </a:t>
            </a:r>
            <a:r>
              <a:rPr lang="ru-RU" sz="3200" b="1" dirty="0">
                <a:latin typeface="Times New Roman" pitchFamily="18" charset="0"/>
                <a:cs typeface="Times New Roman" pitchFamily="18" charset="0"/>
              </a:rPr>
              <a:t>8</a:t>
            </a:r>
            <a:r>
              <a:rPr lang="uk-UA" sz="3200" b="1" dirty="0">
                <a:latin typeface="Times New Roman" pitchFamily="18" charset="0"/>
                <a:cs typeface="Times New Roman" pitchFamily="18" charset="0"/>
              </a:rPr>
              <a:t> </a:t>
            </a:r>
          </a:p>
          <a:p>
            <a:pPr algn="ctr"/>
            <a:r>
              <a:rPr lang="uk-UA" sz="3200" b="1" dirty="0">
                <a:latin typeface="Times New Roman" pitchFamily="18" charset="0"/>
                <a:cs typeface="Times New Roman" pitchFamily="18" charset="0"/>
              </a:rPr>
              <a:t>«</a:t>
            </a:r>
            <a:r>
              <a:rPr lang="ru-RU" sz="3200" b="1" dirty="0" err="1">
                <a:latin typeface="Times New Roman" pitchFamily="18" charset="0"/>
                <a:cs typeface="Times New Roman" pitchFamily="18" charset="0"/>
              </a:rPr>
              <a:t>Ялиночка</a:t>
            </a:r>
            <a:r>
              <a:rPr lang="uk-UA" sz="3200" b="1" dirty="0">
                <a:latin typeface="Times New Roman" pitchFamily="18" charset="0"/>
                <a:cs typeface="Times New Roman" pitchFamily="18" charset="0"/>
              </a:rPr>
              <a:t>» </a:t>
            </a:r>
          </a:p>
          <a:p>
            <a:pPr algn="ctr"/>
            <a:r>
              <a:rPr lang="uk-UA" sz="3200" b="1" dirty="0">
                <a:latin typeface="Times New Roman" pitchFamily="18" charset="0"/>
                <a:cs typeface="Times New Roman" pitchFamily="18" charset="0"/>
              </a:rPr>
              <a:t>Хустської міської ради</a:t>
            </a:r>
          </a:p>
          <a:p>
            <a:pPr algn="ctr"/>
            <a:r>
              <a:rPr lang="uk-UA" sz="3200" b="1" dirty="0">
                <a:latin typeface="Times New Roman" pitchFamily="18" charset="0"/>
                <a:cs typeface="Times New Roman" pitchFamily="18" charset="0"/>
              </a:rPr>
              <a:t>Голені М.Й.</a:t>
            </a:r>
            <a:br>
              <a:rPr lang="ru-RU" sz="3200" dirty="0">
                <a:latin typeface="Times New Roman" pitchFamily="18" charset="0"/>
                <a:cs typeface="Times New Roman" pitchFamily="18" charset="0"/>
              </a:rPr>
            </a:br>
            <a:r>
              <a:rPr lang="uk-UA" sz="3200" b="1" dirty="0">
                <a:latin typeface="Times New Roman" pitchFamily="18" charset="0"/>
                <a:cs typeface="Times New Roman" pitchFamily="18" charset="0"/>
              </a:rPr>
              <a:t>перед педагогічним колективом </a:t>
            </a:r>
            <a:br>
              <a:rPr lang="uk-UA" sz="3200" b="1" dirty="0">
                <a:latin typeface="Times New Roman" pitchFamily="18" charset="0"/>
                <a:cs typeface="Times New Roman" pitchFamily="18" charset="0"/>
              </a:rPr>
            </a:br>
            <a:r>
              <a:rPr lang="uk-UA" sz="3200" b="1" dirty="0">
                <a:latin typeface="Times New Roman" pitchFamily="18" charset="0"/>
                <a:cs typeface="Times New Roman" pitchFamily="18" charset="0"/>
              </a:rPr>
              <a:t>та громадськістю</a:t>
            </a:r>
            <a:endParaRPr lang="ru-RU"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295400" y="346075"/>
            <a:ext cx="7239000" cy="1676400"/>
          </a:xfrm>
        </p:spPr>
        <p:txBody>
          <a:bodyPr>
            <a:normAutofit fontScale="90000"/>
          </a:bodyPr>
          <a:lstStyle/>
          <a:p>
            <a:r>
              <a:rPr lang="ru-RU" sz="3600" dirty="0">
                <a:latin typeface="Times New Roman" pitchFamily="18" charset="0"/>
                <a:cs typeface="Times New Roman" pitchFamily="18" charset="0"/>
              </a:rPr>
              <a:t>       </a:t>
            </a:r>
            <a:r>
              <a:rPr lang="uk-UA" sz="3600" dirty="0">
                <a:latin typeface="Times New Roman" pitchFamily="18" charset="0"/>
                <a:cs typeface="Times New Roman" pitchFamily="18" charset="0"/>
              </a:rPr>
              <a:t>Р</a:t>
            </a:r>
            <a:r>
              <a:rPr lang="uk-UA" dirty="0"/>
              <a:t>ічні завдання на 2024-2025 </a:t>
            </a:r>
            <a:r>
              <a:rPr lang="uk-UA" dirty="0" err="1"/>
              <a:t>н.р</a:t>
            </a:r>
            <a:r>
              <a:rPr lang="uk-UA" dirty="0"/>
              <a:t>.:</a:t>
            </a:r>
            <a:br>
              <a:rPr lang="ru-RU" dirty="0"/>
            </a:br>
            <a:endParaRPr lang="ru-RU" sz="2400" b="1" dirty="0">
              <a:latin typeface="Times New Roman" pitchFamily="18" charset="0"/>
              <a:cs typeface="Times New Roman" pitchFamily="18" charset="0"/>
            </a:endParaRPr>
          </a:p>
        </p:txBody>
      </p:sp>
      <p:sp>
        <p:nvSpPr>
          <p:cNvPr id="6" name="Содержимое 5"/>
          <p:cNvSpPr>
            <a:spLocks noGrp="1"/>
          </p:cNvSpPr>
          <p:nvPr>
            <p:ph idx="1"/>
          </p:nvPr>
        </p:nvSpPr>
        <p:spPr>
          <a:xfrm>
            <a:off x="465463" y="2362200"/>
            <a:ext cx="8229600" cy="3535363"/>
          </a:xfrm>
        </p:spPr>
        <p:txBody>
          <a:bodyPr>
            <a:normAutofit fontScale="85000" lnSpcReduction="20000"/>
          </a:bodyPr>
          <a:lstStyle/>
          <a:p>
            <a:pPr lvl="0" algn="just">
              <a:lnSpc>
                <a:spcPct val="107000"/>
              </a:lnSpc>
              <a:buFont typeface="Wingdings" panose="05000000000000000000" pitchFamily="2" charset="2"/>
              <a:buChar char=""/>
            </a:pPr>
            <a:r>
              <a:rPr lang="uk-UA"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Підтримка безпечних умов організації освітнього процесу та безпечного освітнього простору для всіх учасників освітнього процесу</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
            </a:pPr>
            <a:r>
              <a:rPr lang="uk-UA"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Впроваджувати метод проектів як засіб стимулювання пізнавального розвитку дітей, розширення можливостей дітей у самореалізації.</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Wingdings" panose="05000000000000000000" pitchFamily="2" charset="2"/>
              <a:buChar char=""/>
            </a:pPr>
            <a:r>
              <a:rPr lang="uk-UA"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Розвивати логіко-математичні здібності дошкільників через стимулювання пізнавального інтересу та інтеграцію освітнього процесу</a:t>
            </a:r>
          </a:p>
          <a:p>
            <a:pPr lvl="0" algn="just">
              <a:lnSpc>
                <a:spcPct val="107000"/>
              </a:lnSpc>
              <a:buFont typeface="Wingdings" panose="05000000000000000000" pitchFamily="2" charset="2"/>
              <a:buChar char=""/>
            </a:pPr>
            <a:r>
              <a:rPr lang="uk-UA" sz="2400" b="1" dirty="0">
                <a:solidFill>
                  <a:srgbClr val="000000"/>
                </a:solidFill>
                <a:latin typeface="Times New Roman" panose="02020603050405020304" pitchFamily="18" charset="0"/>
                <a:ea typeface="Calibri" panose="020F0502020204030204" pitchFamily="34" charset="0"/>
              </a:rPr>
              <a:t>Активізація діяльності педагогів щодо оновлення форм та змісту партнерської взаємодії з родинами вихованців в умовах сьогодення</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06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524000" y="189085"/>
            <a:ext cx="7315200" cy="1219200"/>
          </a:xfrm>
        </p:spPr>
        <p:txBody>
          <a:bodyPr>
            <a:normAutofit fontScale="90000"/>
          </a:bodyPr>
          <a:lstStyle/>
          <a:p>
            <a:br>
              <a:rPr lang="ru-RU" sz="2700" dirty="0">
                <a:latin typeface="Times New Roman" pitchFamily="18" charset="0"/>
                <a:cs typeface="Times New Roman" pitchFamily="18" charset="0"/>
              </a:rPr>
            </a:br>
            <a:br>
              <a:rPr lang="ru-RU" sz="2700" dirty="0">
                <a:latin typeface="Times New Roman" pitchFamily="18" charset="0"/>
                <a:cs typeface="Times New Roman" pitchFamily="18" charset="0"/>
              </a:rPr>
            </a:br>
            <a:r>
              <a:rPr lang="ru-RU" sz="2200" b="1" dirty="0">
                <a:latin typeface="Times New Roman" pitchFamily="18" charset="0"/>
                <a:cs typeface="Times New Roman" pitchFamily="18" charset="0"/>
              </a:rPr>
              <a:t>З метою </a:t>
            </a:r>
            <a:r>
              <a:rPr lang="ru-RU" sz="2200" b="1" dirty="0" err="1">
                <a:latin typeface="Times New Roman" pitchFamily="18" charset="0"/>
                <a:cs typeface="Times New Roman" pitchFamily="18" charset="0"/>
              </a:rPr>
              <a:t>підвищення</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педагогічної</a:t>
            </a:r>
            <a:r>
              <a:rPr lang="ru-RU" sz="2200" b="1" dirty="0">
                <a:latin typeface="Times New Roman" pitchFamily="18" charset="0"/>
                <a:cs typeface="Times New Roman" pitchFamily="18" charset="0"/>
              </a:rPr>
              <a:t> </a:t>
            </a:r>
            <a:br>
              <a:rPr lang="ru-RU" sz="2200" b="1" dirty="0">
                <a:latin typeface="Times New Roman" pitchFamily="18" charset="0"/>
                <a:cs typeface="Times New Roman" pitchFamily="18" charset="0"/>
              </a:rPr>
            </a:br>
            <a:r>
              <a:rPr lang="ru-RU" sz="2200" b="1" dirty="0" err="1">
                <a:latin typeface="Times New Roman" pitchFamily="18" charset="0"/>
                <a:cs typeface="Times New Roman" pitchFamily="18" charset="0"/>
              </a:rPr>
              <a:t>майстерності</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педагогів</a:t>
            </a:r>
            <a:r>
              <a:rPr lang="uk-UA"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протягом</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навчального</a:t>
            </a:r>
            <a:r>
              <a:rPr lang="ru-RU" sz="2200" b="1" dirty="0">
                <a:latin typeface="Times New Roman" pitchFamily="18" charset="0"/>
                <a:cs typeface="Times New Roman" pitchFamily="18" charset="0"/>
              </a:rPr>
              <a:t> року </a:t>
            </a:r>
            <a:br>
              <a:rPr lang="ru-RU" sz="2200" b="1" dirty="0">
                <a:latin typeface="Times New Roman" pitchFamily="18" charset="0"/>
                <a:cs typeface="Times New Roman" pitchFamily="18" charset="0"/>
              </a:rPr>
            </a:br>
            <a:r>
              <a:rPr lang="ru-RU" sz="2200" b="1" dirty="0" err="1">
                <a:latin typeface="Times New Roman" pitchFamily="18" charset="0"/>
                <a:cs typeface="Times New Roman" pitchFamily="18" charset="0"/>
              </a:rPr>
              <a:t>були</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сплановані</a:t>
            </a:r>
            <a:r>
              <a:rPr lang="ru-RU" sz="2200" b="1" dirty="0">
                <a:latin typeface="Times New Roman" pitchFamily="18" charset="0"/>
                <a:cs typeface="Times New Roman" pitchFamily="18" charset="0"/>
              </a:rPr>
              <a:t> та </a:t>
            </a:r>
            <a:r>
              <a:rPr lang="ru-RU" sz="2200" b="1" dirty="0" err="1">
                <a:latin typeface="Times New Roman" pitchFamily="18" charset="0"/>
                <a:cs typeface="Times New Roman" pitchFamily="18" charset="0"/>
              </a:rPr>
              <a:t>проведені</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такі</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форми</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методичної</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роботи</a:t>
            </a:r>
            <a:r>
              <a:rPr lang="ru-RU" sz="2200" b="1" dirty="0">
                <a:latin typeface="Times New Roman" pitchFamily="18" charset="0"/>
                <a:cs typeface="Times New Roman" pitchFamily="18" charset="0"/>
              </a:rPr>
              <a:t>:</a:t>
            </a:r>
            <a:br>
              <a:rPr lang="ru-RU" b="1" dirty="0"/>
            </a:br>
            <a:endParaRPr lang="ru-RU" b="1" dirty="0"/>
          </a:p>
        </p:txBody>
      </p:sp>
      <p:sp>
        <p:nvSpPr>
          <p:cNvPr id="6" name="Содержимое 5"/>
          <p:cNvSpPr>
            <a:spLocks noGrp="1"/>
          </p:cNvSpPr>
          <p:nvPr>
            <p:ph idx="1"/>
          </p:nvPr>
        </p:nvSpPr>
        <p:spPr/>
        <p:txBody>
          <a:bodyPr>
            <a:normAutofit fontScale="40000" lnSpcReduction="20000"/>
          </a:bodyPr>
          <a:lstStyle/>
          <a:p>
            <a:pPr marL="0" lvl="0" indent="457200">
              <a:spcBef>
                <a:spcPts val="0"/>
              </a:spcBef>
              <a:buNone/>
            </a:pPr>
            <a:r>
              <a:rPr lang="ru-RU" b="1" dirty="0">
                <a:latin typeface="Times New Roman" pitchFamily="18" charset="0"/>
                <a:cs typeface="Times New Roman" pitchFamily="18" charset="0"/>
              </a:rPr>
              <a:t>Пед</a:t>
            </a:r>
            <a:r>
              <a:rPr lang="uk-UA" b="1" dirty="0" err="1">
                <a:latin typeface="Times New Roman" pitchFamily="18" charset="0"/>
                <a:cs typeface="Times New Roman" pitchFamily="18" charset="0"/>
              </a:rPr>
              <a:t>агогічні</a:t>
            </a:r>
            <a:r>
              <a:rPr lang="uk-UA" b="1" dirty="0">
                <a:latin typeface="Times New Roman" pitchFamily="18" charset="0"/>
                <a:cs typeface="Times New Roman" pitchFamily="18" charset="0"/>
              </a:rPr>
              <a:t> </a:t>
            </a:r>
            <a:r>
              <a:rPr lang="ru-RU" b="1" dirty="0">
                <a:latin typeface="Times New Roman" pitchFamily="18" charset="0"/>
                <a:cs typeface="Times New Roman" pitchFamily="18" charset="0"/>
              </a:rPr>
              <a:t>ради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відзначались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актуальністю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науковістю</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педагогічною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доцільністю</a:t>
            </a:r>
            <a:r>
              <a:rPr lang="ru-RU" dirty="0">
                <a:latin typeface="Times New Roman" pitchFamily="18" charset="0"/>
                <a:cs typeface="Times New Roman" pitchFamily="18" charset="0"/>
              </a:rPr>
              <a:t> тематики, </a:t>
            </a:r>
            <a:r>
              <a:rPr lang="ru-RU" dirty="0" err="1">
                <a:latin typeface="Times New Roman" pitchFamily="18" charset="0"/>
                <a:cs typeface="Times New Roman" pitchFamily="18" charset="0"/>
              </a:rPr>
              <a:t>інноваційним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підходом</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їх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проведення</a:t>
            </a:r>
            <a:r>
              <a:rPr lang="ru-RU" dirty="0">
                <a:latin typeface="Times New Roman" pitchFamily="18" charset="0"/>
                <a:cs typeface="Times New Roman" pitchFamily="18" charset="0"/>
              </a:rPr>
              <a:t> через </a:t>
            </a:r>
            <a:r>
              <a:rPr lang="ru-RU" dirty="0" err="1">
                <a:latin typeface="Times New Roman" pitchFamily="18" charset="0"/>
                <a:cs typeface="Times New Roman" pitchFamily="18" charset="0"/>
              </a:rPr>
              <a:t>використання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інтерактивних</a:t>
            </a:r>
            <a:r>
              <a:rPr lang="ru-RU" dirty="0">
                <a:latin typeface="Times New Roman" pitchFamily="18" charset="0"/>
                <a:cs typeface="Times New Roman" pitchFamily="18" charset="0"/>
              </a:rPr>
              <a:t> форм і </a:t>
            </a:r>
            <a:r>
              <a:rPr lang="ru-RU" dirty="0" err="1">
                <a:latin typeface="Times New Roman" pitchFamily="18" charset="0"/>
                <a:cs typeface="Times New Roman" pitchFamily="18" charset="0"/>
              </a:rPr>
              <a:t>методів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роботи</a:t>
            </a:r>
            <a:r>
              <a:rPr lang="ru-RU" dirty="0">
                <a:latin typeface="Times New Roman" pitchFamily="18" charset="0"/>
                <a:cs typeface="Times New Roman" pitchFamily="18" charset="0"/>
              </a:rPr>
              <a:t>:</a:t>
            </a:r>
          </a:p>
          <a:p>
            <a:r>
              <a:rPr lang="uk-UA" b="1" dirty="0"/>
              <a:t>Педрада №1. Тема: Організаційно – </a:t>
            </a:r>
            <a:r>
              <a:rPr lang="uk-UA" b="1" dirty="0" err="1"/>
              <a:t>настановча</a:t>
            </a:r>
            <a:r>
              <a:rPr lang="uk-UA" b="1" dirty="0"/>
              <a:t> педагогічна рада</a:t>
            </a:r>
            <a:endParaRPr lang="ru-RU" dirty="0"/>
          </a:p>
          <a:p>
            <a:r>
              <a:rPr lang="uk-UA" b="1" dirty="0"/>
              <a:t>«Основні орієнтири  2024-2025  нового навчального року у формуванні різнобічно розвиненої особистості» </a:t>
            </a:r>
            <a:endParaRPr lang="ru-RU" dirty="0"/>
          </a:p>
          <a:p>
            <a:r>
              <a:rPr lang="uk-UA" b="1" dirty="0"/>
              <a:t> </a:t>
            </a:r>
            <a:endParaRPr lang="ru-RU" dirty="0"/>
          </a:p>
          <a:p>
            <a:r>
              <a:rPr lang="uk-UA" b="1" dirty="0"/>
              <a:t>Педрада №2.  Тема ««Сучасні підходи до логіко – математичного розвитку дошкільників» </a:t>
            </a:r>
            <a:endParaRPr lang="ru-RU" dirty="0"/>
          </a:p>
          <a:p>
            <a:r>
              <a:rPr lang="uk-UA" b="1" dirty="0"/>
              <a:t> </a:t>
            </a:r>
            <a:endParaRPr lang="ru-RU" dirty="0"/>
          </a:p>
          <a:p>
            <a:r>
              <a:rPr lang="uk-UA" b="1" dirty="0"/>
              <a:t>Тема: Педрада №3.</a:t>
            </a:r>
            <a:r>
              <a:rPr lang="uk-UA" dirty="0"/>
              <a:t>   </a:t>
            </a:r>
            <a:r>
              <a:rPr lang="uk-UA" b="1" dirty="0"/>
              <a:t>Тема:</a:t>
            </a:r>
            <a:r>
              <a:rPr lang="uk-UA" dirty="0"/>
              <a:t> </a:t>
            </a:r>
            <a:r>
              <a:rPr lang="uk-UA" b="1" dirty="0"/>
              <a:t>«Використання методу проектів  в освітньому процесі – шлях до оновлення змісту освіти»</a:t>
            </a:r>
            <a:endParaRPr lang="ru-RU" dirty="0"/>
          </a:p>
          <a:p>
            <a:r>
              <a:rPr lang="uk-UA" b="1" dirty="0"/>
              <a:t> </a:t>
            </a:r>
            <a:endParaRPr lang="ru-RU" dirty="0"/>
          </a:p>
          <a:p>
            <a:r>
              <a:rPr lang="uk-UA" b="1" dirty="0"/>
              <a:t>Педрада №4 (підсумкова). Тема</a:t>
            </a:r>
            <a:r>
              <a:rPr lang="uk-UA" dirty="0"/>
              <a:t>: </a:t>
            </a:r>
            <a:r>
              <a:rPr lang="uk-UA" b="1" dirty="0"/>
              <a:t>««Про підсумки діяльності закладу в 2024-2025 н. р. та завдання педагогічного колективу щодо підвищення якості освітнього</a:t>
            </a:r>
            <a:endParaRPr lang="ru-RU" dirty="0"/>
          </a:p>
          <a:p>
            <a:r>
              <a:rPr lang="uk-UA" b="1" dirty="0"/>
              <a:t>процесу у 2025-2026 н. р.»</a:t>
            </a:r>
            <a:endParaRPr lang="ru-RU" dirty="0"/>
          </a:p>
          <a:p>
            <a:pPr marL="0" lvl="0" indent="457200">
              <a:spcBef>
                <a:spcPts val="0"/>
              </a:spcBef>
              <a:buNone/>
            </a:pPr>
            <a:endParaRPr lang="uk-UA" dirty="0">
              <a:latin typeface="Times New Roman" pitchFamily="18" charset="0"/>
              <a:cs typeface="Times New Roman" pitchFamily="18" charset="0"/>
            </a:endParaRPr>
          </a:p>
          <a:p>
            <a:pPr indent="0">
              <a:lnSpc>
                <a:spcPct val="115000"/>
              </a:lnSpc>
              <a:spcAft>
                <a:spcPts val="0"/>
              </a:spcAft>
              <a:buNone/>
            </a:pPr>
            <a:r>
              <a:rPr lang="uk-UA" b="1" dirty="0">
                <a:latin typeface="Times New Roman" pitchFamily="18" charset="0"/>
                <a:cs typeface="Times New Roman" pitchFamily="18" charset="0"/>
              </a:rPr>
              <a:t>Семінари – практикуми:</a:t>
            </a:r>
          </a:p>
          <a:p>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dirty="0"/>
              <a:t>-   </a:t>
            </a:r>
            <a:r>
              <a:rPr lang="uk-UA" b="1" dirty="0"/>
              <a:t>міні-тренінг на тему «Адаптація малюків. Труднощі звикання вихованців до режимних моментів»</a:t>
            </a:r>
            <a:r>
              <a:rPr lang="uk-UA" dirty="0"/>
              <a:t> Метою якого було забезпечення оптимізації перебігу процесу адаптації дітей раннього віку до умов закладу дошкільної освіти, розвиток позитивних відносини і звальних підходів до забезпечення для всіх дітей. </a:t>
            </a:r>
            <a:endParaRPr lang="ru-RU" dirty="0"/>
          </a:p>
          <a:p>
            <a:r>
              <a:rPr lang="uk-UA" b="1" dirty="0"/>
              <a:t>- семінар - практикум </a:t>
            </a:r>
            <a:r>
              <a:rPr lang="uk-UA" dirty="0"/>
              <a:t>для педагогів з логіко – математичного виховання </a:t>
            </a:r>
            <a:r>
              <a:rPr lang="uk-UA" b="1" dirty="0"/>
              <a:t>«Формування логіко-математичної компетентності дітей дошкільного віку».</a:t>
            </a:r>
            <a:endParaRPr lang="ru-RU" dirty="0"/>
          </a:p>
          <a:p>
            <a:r>
              <a:rPr lang="uk-UA" b="1" dirty="0"/>
              <a:t>-  теоретичний семінар   «Метод проектів як ключ до реалізації базового компоненту дошкільної освіти»  </a:t>
            </a:r>
            <a:endParaRPr lang="ru-RU" dirty="0"/>
          </a:p>
          <a:p>
            <a:pPr indent="0">
              <a:lnSpc>
                <a:spcPct val="115000"/>
              </a:lnSpc>
              <a:spcAft>
                <a:spcPts val="0"/>
              </a:spcAft>
              <a:buNone/>
            </a:pPr>
            <a:endPar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524000" y="189085"/>
            <a:ext cx="7315200" cy="1219200"/>
          </a:xfrm>
        </p:spPr>
        <p:txBody>
          <a:bodyPr>
            <a:normAutofit fontScale="90000"/>
          </a:bodyPr>
          <a:lstStyle/>
          <a:p>
            <a:br>
              <a:rPr lang="ru-RU" sz="2700" dirty="0">
                <a:latin typeface="Times New Roman" pitchFamily="18" charset="0"/>
                <a:cs typeface="Times New Roman" pitchFamily="18" charset="0"/>
              </a:rPr>
            </a:br>
            <a:br>
              <a:rPr lang="ru-RU" sz="2700" dirty="0">
                <a:latin typeface="Times New Roman" pitchFamily="18" charset="0"/>
                <a:cs typeface="Times New Roman" pitchFamily="18" charset="0"/>
              </a:rPr>
            </a:br>
            <a:r>
              <a:rPr lang="ru-RU" sz="2700" dirty="0" err="1">
                <a:latin typeface="Times New Roman" pitchFamily="18" charset="0"/>
                <a:cs typeface="Times New Roman" pitchFamily="18" charset="0"/>
              </a:rPr>
              <a:t>Колективні</a:t>
            </a:r>
            <a:r>
              <a:rPr lang="ru-RU" sz="2700" dirty="0">
                <a:latin typeface="Times New Roman" pitchFamily="18" charset="0"/>
                <a:cs typeface="Times New Roman" pitchFamily="18" charset="0"/>
              </a:rPr>
              <a:t> перегляди:</a:t>
            </a:r>
            <a:endParaRPr lang="ru-RU" b="1" dirty="0"/>
          </a:p>
        </p:txBody>
      </p:sp>
      <p:sp>
        <p:nvSpPr>
          <p:cNvPr id="6" name="Содержимое 5"/>
          <p:cNvSpPr>
            <a:spLocks noGrp="1"/>
          </p:cNvSpPr>
          <p:nvPr>
            <p:ph idx="1"/>
          </p:nvPr>
        </p:nvSpPr>
        <p:spPr/>
        <p:txBody>
          <a:bodyPr>
            <a:normAutofit fontScale="55000" lnSpcReduction="20000"/>
          </a:bodyPr>
          <a:lstStyle/>
          <a:p>
            <a:pPr lvl="0"/>
            <a:r>
              <a:rPr lang="uk-UA" dirty="0"/>
              <a:t>З логіко-математичного розвитку «Геометрична країна» (блоки </a:t>
            </a:r>
            <a:r>
              <a:rPr lang="uk-UA" dirty="0" err="1"/>
              <a:t>Дьониша</a:t>
            </a:r>
            <a:r>
              <a:rPr lang="uk-UA" dirty="0"/>
              <a:t>), вихователь </a:t>
            </a:r>
            <a:r>
              <a:rPr lang="uk-UA" dirty="0" err="1"/>
              <a:t>Бабурнич</a:t>
            </a:r>
            <a:r>
              <a:rPr lang="uk-UA" dirty="0"/>
              <a:t> Н.І.,  середня  група «Калинка», 03 жовтня 2024 рік</a:t>
            </a:r>
            <a:endParaRPr lang="ru-RU" dirty="0"/>
          </a:p>
          <a:p>
            <a:pPr lvl="0"/>
            <a:r>
              <a:rPr lang="uk-UA" dirty="0"/>
              <a:t>«Математичні </a:t>
            </a:r>
            <a:r>
              <a:rPr lang="uk-UA" dirty="0" err="1"/>
              <a:t>цікавинки</a:t>
            </a:r>
            <a:r>
              <a:rPr lang="uk-UA" dirty="0"/>
              <a:t> від Осені» інтегроване заняття з логіко-математичного розвитку , вихователь Дідух В.С., старша група (інклюзивна) «Бджілка», 07 листопада 2024 рік</a:t>
            </a:r>
            <a:endParaRPr lang="ru-RU" dirty="0"/>
          </a:p>
          <a:p>
            <a:pPr lvl="0"/>
            <a:r>
              <a:rPr lang="uk-UA" dirty="0"/>
              <a:t>Дитина в світі мистецтва, декоративне малювання «Розпис новорічних іграшок» за методикою Л. М. Шульги, вихователь </a:t>
            </a:r>
            <a:r>
              <a:rPr lang="uk-UA" dirty="0" err="1"/>
              <a:t>Данилець</a:t>
            </a:r>
            <a:r>
              <a:rPr lang="uk-UA" dirty="0"/>
              <a:t> Т.І., молодша група «Дзвіночки», 18 грудня 2024 рік;</a:t>
            </a:r>
            <a:endParaRPr lang="ru-RU" dirty="0"/>
          </a:p>
          <a:p>
            <a:pPr lvl="0"/>
            <a:r>
              <a:rPr lang="uk-UA" dirty="0"/>
              <a:t> Інтегроване заняття з ознайомлення дітей з природним довкіллям та сенсорного розвитку «Пригоди </a:t>
            </a:r>
            <a:r>
              <a:rPr lang="uk-UA" dirty="0" err="1"/>
              <a:t>їжачка</a:t>
            </a:r>
            <a:r>
              <a:rPr lang="uk-UA" dirty="0"/>
              <a:t>», вихователь Волос М.А., група раннього віку «Соняшник», 18 лютого 2025 рік</a:t>
            </a:r>
            <a:endParaRPr lang="ru-RU" dirty="0"/>
          </a:p>
          <a:p>
            <a:pPr lvl="0"/>
            <a:r>
              <a:rPr lang="uk-UA" dirty="0"/>
              <a:t>Народознавства  «Сучасні скарби українського народу», вихователь </a:t>
            </a:r>
            <a:r>
              <a:rPr lang="uk-UA" dirty="0" err="1"/>
              <a:t>Погоріляк</a:t>
            </a:r>
            <a:r>
              <a:rPr lang="uk-UA" dirty="0"/>
              <a:t> А.І., старша група «Метелики», 25 квітня 2025 рік</a:t>
            </a:r>
            <a:endParaRPr lang="ru-RU" dirty="0"/>
          </a:p>
          <a:p>
            <a:pPr lvl="0"/>
            <a:r>
              <a:rPr lang="uk-UA" dirty="0"/>
              <a:t>Мовлення дитини з використанням коректурних таблиць «Цікаві казки», вихователь </a:t>
            </a:r>
            <a:r>
              <a:rPr lang="uk-UA" dirty="0" err="1"/>
              <a:t>Кошан</a:t>
            </a:r>
            <a:r>
              <a:rPr lang="uk-UA" dirty="0"/>
              <a:t> Д.О. 27 травня 2025 рік</a:t>
            </a:r>
            <a:endParaRPr lang="ru-RU" dirty="0"/>
          </a:p>
          <a:p>
            <a:pPr lvl="0"/>
            <a:r>
              <a:rPr lang="uk-UA" dirty="0"/>
              <a:t>Основи здоров'я (впровадження парціальної програми «Про себе треба </a:t>
            </a:r>
            <a:r>
              <a:rPr lang="uk-UA" dirty="0" err="1"/>
              <a:t>зати</a:t>
            </a:r>
            <a:r>
              <a:rPr lang="uk-UA" dirty="0"/>
              <a:t>, про себе треба дбати» «Допоможемо лікарю АЙБОЛИТУ», вихователь </a:t>
            </a:r>
            <a:r>
              <a:rPr lang="uk-UA" dirty="0" err="1"/>
              <a:t>Бехтерева</a:t>
            </a:r>
            <a:r>
              <a:rPr lang="uk-UA" dirty="0"/>
              <a:t> Н.Ю., старша група (інклюзивна) «Бджілка», травень 2025 рік</a:t>
            </a:r>
            <a:endParaRPr lang="ru-RU" dirty="0"/>
          </a:p>
          <a:p>
            <a:pPr marL="0" lvl="0" indent="457200">
              <a:spcBef>
                <a:spcPts val="0"/>
              </a:spcBef>
              <a:buNone/>
            </a:pPr>
            <a:endParaRPr lang="ru-RU" dirty="0"/>
          </a:p>
          <a:p>
            <a:pPr indent="0">
              <a:lnSpc>
                <a:spcPct val="115000"/>
              </a:lnSpc>
              <a:spcAft>
                <a:spcPts val="0"/>
              </a:spcAft>
              <a:buNone/>
            </a:pPr>
            <a:endPar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34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524000" y="189085"/>
            <a:ext cx="7315200" cy="1013178"/>
          </a:xfrm>
        </p:spPr>
        <p:txBody>
          <a:bodyPr>
            <a:normAutofit/>
          </a:bodyPr>
          <a:lstStyle/>
          <a:p>
            <a:r>
              <a:rPr lang="ru-RU" sz="4000" dirty="0">
                <a:cs typeface="Times New Roman" pitchFamily="18" charset="0"/>
              </a:rPr>
              <a:t>Т</a:t>
            </a:r>
            <a:r>
              <a:rPr lang="uk-UA" dirty="0" err="1"/>
              <a:t>ематичні</a:t>
            </a:r>
            <a:r>
              <a:rPr lang="uk-UA" dirty="0"/>
              <a:t> дні та тижні</a:t>
            </a:r>
            <a:r>
              <a:rPr lang="ru-RU" sz="2700" dirty="0">
                <a:latin typeface="Times New Roman" pitchFamily="18" charset="0"/>
                <a:cs typeface="Times New Roman" pitchFamily="18" charset="0"/>
              </a:rPr>
              <a:t>:</a:t>
            </a:r>
            <a:endParaRPr lang="ru-RU" b="1" dirty="0"/>
          </a:p>
        </p:txBody>
      </p:sp>
      <p:sp>
        <p:nvSpPr>
          <p:cNvPr id="6" name="Содержимое 5"/>
          <p:cNvSpPr>
            <a:spLocks noGrp="1"/>
          </p:cNvSpPr>
          <p:nvPr>
            <p:ph idx="1"/>
          </p:nvPr>
        </p:nvSpPr>
        <p:spPr/>
        <p:txBody>
          <a:bodyPr>
            <a:normAutofit/>
          </a:bodyPr>
          <a:lstStyle/>
          <a:p>
            <a:pPr marL="0" lvl="0" indent="457200">
              <a:spcBef>
                <a:spcPts val="0"/>
              </a:spcBef>
              <a:buNone/>
            </a:pPr>
            <a:endParaRPr lang="ru-RU" dirty="0"/>
          </a:p>
          <a:p>
            <a:pPr indent="0">
              <a:lnSpc>
                <a:spcPct val="115000"/>
              </a:lnSpc>
              <a:spcAft>
                <a:spcPts val="0"/>
              </a:spcAft>
              <a:buNone/>
            </a:pPr>
            <a:endPar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DEA23B4-8D20-A92C-DC3F-54CA03944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955" y="1119981"/>
            <a:ext cx="2468880" cy="5486400"/>
          </a:xfrm>
          <a:prstGeom prst="rect">
            <a:avLst/>
          </a:prstGeom>
        </p:spPr>
      </p:pic>
      <p:pic>
        <p:nvPicPr>
          <p:cNvPr id="8" name="Рисунок 7">
            <a:extLst>
              <a:ext uri="{FF2B5EF4-FFF2-40B4-BE49-F238E27FC236}">
                <a16:creationId xmlns:a16="http://schemas.microsoft.com/office/drawing/2014/main" id="{9E26A443-B3DB-F152-5010-3E1F3BAA4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066800"/>
            <a:ext cx="2468880" cy="5486400"/>
          </a:xfrm>
          <a:prstGeom prst="rect">
            <a:avLst/>
          </a:prstGeom>
        </p:spPr>
      </p:pic>
      <p:pic>
        <p:nvPicPr>
          <p:cNvPr id="10" name="Рисунок 9">
            <a:extLst>
              <a:ext uri="{FF2B5EF4-FFF2-40B4-BE49-F238E27FC236}">
                <a16:creationId xmlns:a16="http://schemas.microsoft.com/office/drawing/2014/main" id="{C32CA523-3D19-3B0B-C7A6-6CD0EB3FDF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786" y="1495339"/>
            <a:ext cx="2299969" cy="5111042"/>
          </a:xfrm>
          <a:prstGeom prst="rect">
            <a:avLst/>
          </a:prstGeom>
        </p:spPr>
      </p:pic>
    </p:spTree>
    <p:extLst>
      <p:ext uri="{BB962C8B-B14F-4D97-AF65-F5344CB8AC3E}">
        <p14:creationId xmlns:p14="http://schemas.microsoft.com/office/powerpoint/2010/main" val="302701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524000" y="189085"/>
            <a:ext cx="7315200" cy="953915"/>
          </a:xfrm>
        </p:spPr>
        <p:txBody>
          <a:bodyPr>
            <a:normAutofit/>
          </a:bodyPr>
          <a:lstStyle/>
          <a:p>
            <a:r>
              <a:rPr lang="ru-RU" sz="4800" dirty="0">
                <a:cs typeface="Times New Roman" pitchFamily="18" charset="0"/>
              </a:rPr>
              <a:t>Т</a:t>
            </a:r>
            <a:r>
              <a:rPr lang="uk-UA" sz="5300" dirty="0" err="1"/>
              <a:t>ематичні</a:t>
            </a:r>
            <a:r>
              <a:rPr lang="uk-UA" dirty="0"/>
              <a:t> дні та тижні</a:t>
            </a:r>
            <a:r>
              <a:rPr lang="ru-RU" sz="2700" dirty="0">
                <a:latin typeface="Times New Roman" pitchFamily="18" charset="0"/>
                <a:cs typeface="Times New Roman" pitchFamily="18" charset="0"/>
              </a:rPr>
              <a:t>:</a:t>
            </a:r>
            <a:endParaRPr lang="ru-RU" b="1" dirty="0"/>
          </a:p>
        </p:txBody>
      </p:sp>
      <p:sp>
        <p:nvSpPr>
          <p:cNvPr id="6" name="Содержимое 5"/>
          <p:cNvSpPr>
            <a:spLocks noGrp="1"/>
          </p:cNvSpPr>
          <p:nvPr>
            <p:ph idx="1"/>
          </p:nvPr>
        </p:nvSpPr>
        <p:spPr/>
        <p:txBody>
          <a:bodyPr>
            <a:normAutofit/>
          </a:bodyPr>
          <a:lstStyle/>
          <a:p>
            <a:pPr marL="0" lvl="0" indent="457200">
              <a:spcBef>
                <a:spcPts val="0"/>
              </a:spcBef>
              <a:buNone/>
            </a:pPr>
            <a:endParaRPr lang="ru-RU" dirty="0"/>
          </a:p>
          <a:p>
            <a:pPr indent="0">
              <a:lnSpc>
                <a:spcPct val="115000"/>
              </a:lnSpc>
              <a:spcAft>
                <a:spcPts val="0"/>
              </a:spcAft>
              <a:buNone/>
            </a:pPr>
            <a:endPar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7A4C1C76-BAA7-D9D6-2E73-24BEE828B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282" y="943536"/>
            <a:ext cx="2674620" cy="5943600"/>
          </a:xfrm>
          <a:prstGeom prst="rect">
            <a:avLst/>
          </a:prstGeom>
        </p:spPr>
      </p:pic>
      <p:pic>
        <p:nvPicPr>
          <p:cNvPr id="8" name="Рисунок 7">
            <a:extLst>
              <a:ext uri="{FF2B5EF4-FFF2-40B4-BE49-F238E27FC236}">
                <a16:creationId xmlns:a16="http://schemas.microsoft.com/office/drawing/2014/main" id="{31EF2688-7ACA-2038-7445-869612C3B4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4125" y="1057836"/>
            <a:ext cx="2571750" cy="5715000"/>
          </a:xfrm>
          <a:prstGeom prst="rect">
            <a:avLst/>
          </a:prstGeom>
        </p:spPr>
      </p:pic>
      <p:pic>
        <p:nvPicPr>
          <p:cNvPr id="10" name="Рисунок 9">
            <a:extLst>
              <a:ext uri="{FF2B5EF4-FFF2-40B4-BE49-F238E27FC236}">
                <a16:creationId xmlns:a16="http://schemas.microsoft.com/office/drawing/2014/main" id="{2B830FD5-D9F0-BE76-9E32-F1124499F7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835" y="909918"/>
            <a:ext cx="2640330" cy="5867400"/>
          </a:xfrm>
          <a:prstGeom prst="rect">
            <a:avLst/>
          </a:prstGeom>
        </p:spPr>
      </p:pic>
    </p:spTree>
    <p:extLst>
      <p:ext uri="{BB962C8B-B14F-4D97-AF65-F5344CB8AC3E}">
        <p14:creationId xmlns:p14="http://schemas.microsoft.com/office/powerpoint/2010/main" val="131492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524000" y="189085"/>
            <a:ext cx="7315200" cy="1219200"/>
          </a:xfrm>
        </p:spPr>
        <p:txBody>
          <a:bodyPr>
            <a:normAutofit fontScale="90000"/>
          </a:bodyPr>
          <a:lstStyle/>
          <a:p>
            <a:br>
              <a:rPr lang="ru-RU" sz="2700" dirty="0">
                <a:latin typeface="Times New Roman" pitchFamily="18" charset="0"/>
                <a:cs typeface="Times New Roman" pitchFamily="18" charset="0"/>
              </a:rPr>
            </a:br>
            <a:br>
              <a:rPr lang="ru-RU" sz="2700" dirty="0">
                <a:latin typeface="Times New Roman" pitchFamily="18" charset="0"/>
                <a:cs typeface="Times New Roman" pitchFamily="18" charset="0"/>
              </a:rPr>
            </a:br>
            <a:endParaRPr lang="ru-RU" b="1" dirty="0"/>
          </a:p>
        </p:txBody>
      </p:sp>
      <p:sp>
        <p:nvSpPr>
          <p:cNvPr id="6" name="Содержимое 5"/>
          <p:cNvSpPr>
            <a:spLocks noGrp="1"/>
          </p:cNvSpPr>
          <p:nvPr>
            <p:ph idx="1"/>
          </p:nvPr>
        </p:nvSpPr>
        <p:spPr/>
        <p:txBody>
          <a:bodyPr>
            <a:normAutofit/>
          </a:bodyPr>
          <a:lstStyle/>
          <a:p>
            <a:pPr marL="0" lvl="0" indent="457200">
              <a:spcBef>
                <a:spcPts val="0"/>
              </a:spcBef>
              <a:buNone/>
            </a:pPr>
            <a:endParaRPr lang="ru-RU" dirty="0"/>
          </a:p>
          <a:p>
            <a:pPr indent="0">
              <a:lnSpc>
                <a:spcPct val="115000"/>
              </a:lnSpc>
              <a:spcAft>
                <a:spcPts val="0"/>
              </a:spcAft>
              <a:buNone/>
            </a:pPr>
            <a:endPar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397B3556-74AC-A5FF-034F-BC9DD8AA9FF0}"/>
              </a:ext>
            </a:extLst>
          </p:cNvPr>
          <p:cNvPicPr>
            <a:picLocks noChangeAspect="1"/>
          </p:cNvPicPr>
          <p:nvPr/>
        </p:nvPicPr>
        <p:blipFill>
          <a:blip r:embed="rId3"/>
          <a:stretch>
            <a:fillRect/>
          </a:stretch>
        </p:blipFill>
        <p:spPr>
          <a:xfrm>
            <a:off x="-1" y="130814"/>
            <a:ext cx="9067801" cy="6858000"/>
          </a:xfrm>
          <a:prstGeom prst="rect">
            <a:avLst/>
          </a:prstGeom>
        </p:spPr>
      </p:pic>
    </p:spTree>
    <p:extLst>
      <p:ext uri="{BB962C8B-B14F-4D97-AF65-F5344CB8AC3E}">
        <p14:creationId xmlns:p14="http://schemas.microsoft.com/office/powerpoint/2010/main" val="101107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609600" y="120326"/>
            <a:ext cx="8229600" cy="541586"/>
          </a:xfrm>
        </p:spPr>
        <p:txBody>
          <a:bodyPr>
            <a:normAutofit fontScale="90000"/>
          </a:bodyPr>
          <a:lstStyle/>
          <a:p>
            <a:pPr lvl="0"/>
            <a:br>
              <a:rPr lang="ru-RU" b="1" dirty="0"/>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325048801"/>
              </p:ext>
            </p:extLst>
          </p:nvPr>
        </p:nvGraphicFramePr>
        <p:xfrm>
          <a:off x="339685" y="1828800"/>
          <a:ext cx="8651915" cy="4210806"/>
        </p:xfrm>
        <a:graphic>
          <a:graphicData uri="http://schemas.openxmlformats.org/drawingml/2006/table">
            <a:tbl>
              <a:tblPr firstRow="1" bandRow="1">
                <a:tableStyleId>{5C22544A-7EE6-4342-B048-85BDC9FD1C3A}</a:tableStyleId>
              </a:tblPr>
              <a:tblGrid>
                <a:gridCol w="881214">
                  <a:extLst>
                    <a:ext uri="{9D8B030D-6E8A-4147-A177-3AD203B41FA5}">
                      <a16:colId xmlns:a16="http://schemas.microsoft.com/office/drawing/2014/main" val="20000"/>
                    </a:ext>
                  </a:extLst>
                </a:gridCol>
                <a:gridCol w="2284301">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497402">
                <a:tc>
                  <a:txBody>
                    <a:bodyPr/>
                    <a:lstStyle/>
                    <a:p>
                      <a:pPr algn="ctr"/>
                      <a:r>
                        <a:rPr lang="ru-RU" sz="1800" b="1" kern="1200" dirty="0">
                          <a:solidFill>
                            <a:schemeClr val="lt1"/>
                          </a:solidFill>
                          <a:latin typeface="Times New Roman" pitchFamily="18" charset="0"/>
                          <a:ea typeface="+mn-ea"/>
                          <a:cs typeface="Times New Roman" pitchFamily="18" charset="0"/>
                        </a:rPr>
                        <a:t>№</a:t>
                      </a:r>
                      <a:endParaRPr lang="ru-RU" dirty="0">
                        <a:latin typeface="Times New Roman" pitchFamily="18" charset="0"/>
                        <a:cs typeface="Times New Roman" pitchFamily="18" charset="0"/>
                      </a:endParaRPr>
                    </a:p>
                  </a:txBody>
                  <a:tcPr/>
                </a:tc>
                <a:tc>
                  <a:txBody>
                    <a:bodyPr/>
                    <a:lstStyle/>
                    <a:p>
                      <a:pPr algn="ctr"/>
                      <a:r>
                        <a:rPr lang="ru-RU" sz="1800" b="1" kern="1200" dirty="0">
                          <a:solidFill>
                            <a:schemeClr val="lt1"/>
                          </a:solidFill>
                          <a:latin typeface="Times New Roman" pitchFamily="18" charset="0"/>
                          <a:ea typeface="+mn-ea"/>
                          <a:cs typeface="Times New Roman" pitchFamily="18" charset="0"/>
                        </a:rPr>
                        <a:t>ПІБ педагога</a:t>
                      </a:r>
                      <a:endParaRPr lang="ru-RU" dirty="0">
                        <a:latin typeface="Times New Roman" pitchFamily="18" charset="0"/>
                        <a:cs typeface="Times New Roman" pitchFamily="18" charset="0"/>
                      </a:endParaRPr>
                    </a:p>
                  </a:txBody>
                  <a:tcPr/>
                </a:tc>
                <a:tc>
                  <a:txBody>
                    <a:bodyPr/>
                    <a:lstStyle/>
                    <a:p>
                      <a:pPr algn="ctr"/>
                      <a:r>
                        <a:rPr lang="ru-RU" sz="1800" b="1" kern="1200" dirty="0" err="1">
                          <a:solidFill>
                            <a:schemeClr val="lt1"/>
                          </a:solidFill>
                          <a:latin typeface="Times New Roman" pitchFamily="18" charset="0"/>
                          <a:ea typeface="+mn-ea"/>
                          <a:cs typeface="Times New Roman" pitchFamily="18" charset="0"/>
                        </a:rPr>
                        <a:t>Напрямок</a:t>
                      </a:r>
                      <a:r>
                        <a:rPr lang="ru-RU" sz="1800" b="1" kern="1200" dirty="0">
                          <a:solidFill>
                            <a:schemeClr val="lt1"/>
                          </a:solidFill>
                          <a:latin typeface="Times New Roman" pitchFamily="18" charset="0"/>
                          <a:ea typeface="+mn-ea"/>
                          <a:cs typeface="Times New Roman" pitchFamily="18" charset="0"/>
                        </a:rPr>
                        <a:t> </a:t>
                      </a:r>
                      <a:r>
                        <a:rPr lang="ru-RU" sz="1800" b="1" kern="1200" dirty="0" err="1">
                          <a:solidFill>
                            <a:schemeClr val="lt1"/>
                          </a:solidFill>
                          <a:latin typeface="Times New Roman" pitchFamily="18" charset="0"/>
                          <a:ea typeface="+mn-ea"/>
                          <a:cs typeface="Times New Roman" pitchFamily="18" charset="0"/>
                        </a:rPr>
                        <a:t>роботи</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16998">
                <a:tc>
                  <a:txBody>
                    <a:bodyPr/>
                    <a:lstStyle/>
                    <a:p>
                      <a:pPr algn="ctr"/>
                      <a:r>
                        <a:rPr lang="uk-UA" sz="1600" dirty="0">
                          <a:latin typeface="Times New Roman" pitchFamily="18" charset="0"/>
                          <a:cs typeface="Times New Roman" pitchFamily="18" charset="0"/>
                        </a:rPr>
                        <a:t>1.</a:t>
                      </a:r>
                      <a:endParaRPr lang="ru-RU" sz="1600" dirty="0">
                        <a:latin typeface="Times New Roman" pitchFamily="18" charset="0"/>
                        <a:cs typeface="Times New Roman" pitchFamily="18" charset="0"/>
                      </a:endParaRPr>
                    </a:p>
                  </a:txBody>
                  <a:tcPr/>
                </a:tc>
                <a:tc>
                  <a:txBody>
                    <a:bodyPr/>
                    <a:lstStyle/>
                    <a:p>
                      <a:r>
                        <a:rPr lang="uk-UA" sz="1600" kern="1200" dirty="0">
                          <a:solidFill>
                            <a:schemeClr val="dk1"/>
                          </a:solidFill>
                          <a:latin typeface="Times New Roman" panose="02020603050405020304" pitchFamily="18" charset="0"/>
                          <a:ea typeface="+mn-ea"/>
                          <a:cs typeface="Times New Roman" panose="02020603050405020304" pitchFamily="18" charset="0"/>
                        </a:rPr>
                        <a:t>Волос М.А.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800" kern="1200" dirty="0">
                          <a:solidFill>
                            <a:schemeClr val="dk1"/>
                          </a:solidFill>
                          <a:effectLst/>
                          <a:latin typeface="Times New Roman" panose="02020603050405020304" pitchFamily="18" charset="0"/>
                          <a:ea typeface="+mn-ea"/>
                          <a:cs typeface="Times New Roman" panose="02020603050405020304" pitchFamily="18" charset="0"/>
                        </a:rPr>
                        <a:t>«Мнемотехніка. </a:t>
                      </a:r>
                      <a:r>
                        <a:rPr lang="uk-UA" sz="1800" kern="1200" dirty="0" err="1">
                          <a:solidFill>
                            <a:schemeClr val="dk1"/>
                          </a:solidFill>
                          <a:effectLst/>
                          <a:latin typeface="Times New Roman" panose="02020603050405020304" pitchFamily="18" charset="0"/>
                          <a:ea typeface="+mn-ea"/>
                          <a:cs typeface="Times New Roman" panose="02020603050405020304" pitchFamily="18" charset="0"/>
                        </a:rPr>
                        <a:t>Мнемоквадрат</a:t>
                      </a:r>
                      <a:r>
                        <a:rPr lang="uk-UA"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438">
                <a:tc>
                  <a:txBody>
                    <a:bodyPr/>
                    <a:lstStyle/>
                    <a:p>
                      <a:pPr algn="ctr"/>
                      <a:r>
                        <a:rPr lang="uk-UA" sz="1600" dirty="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a:tc>
                <a:tc>
                  <a:txBody>
                    <a:bodyPr/>
                    <a:lstStyle/>
                    <a:p>
                      <a:r>
                        <a:rPr lang="uk-UA" sz="1600" kern="1200" dirty="0" err="1">
                          <a:solidFill>
                            <a:schemeClr val="dk1"/>
                          </a:solidFill>
                          <a:latin typeface="Times New Roman" pitchFamily="18" charset="0"/>
                          <a:ea typeface="+mn-ea"/>
                          <a:cs typeface="Times New Roman" pitchFamily="18" charset="0"/>
                        </a:rPr>
                        <a:t>Бабурнич</a:t>
                      </a:r>
                      <a:r>
                        <a:rPr lang="uk-UA" sz="1600" kern="1200" dirty="0">
                          <a:solidFill>
                            <a:schemeClr val="dk1"/>
                          </a:solidFill>
                          <a:latin typeface="Times New Roman" pitchFamily="18" charset="0"/>
                          <a:ea typeface="+mn-ea"/>
                          <a:cs typeface="Times New Roman" pitchFamily="18" charset="0"/>
                        </a:rPr>
                        <a:t> Н.І.</a:t>
                      </a:r>
                      <a:endParaRPr lang="ru-RU" sz="1600" dirty="0">
                        <a:latin typeface="Times New Roman" pitchFamily="18" charset="0"/>
                        <a:cs typeface="Times New Roman" pitchFamily="18" charset="0"/>
                      </a:endParaRPr>
                    </a:p>
                  </a:txBody>
                  <a:tcPr/>
                </a:tc>
                <a:tc>
                  <a:txBody>
                    <a:bodyPr/>
                    <a:lstStyle/>
                    <a:p>
                      <a:r>
                        <a:rPr lang="uk-UA" sz="1800" kern="1200" dirty="0">
                          <a:solidFill>
                            <a:schemeClr val="dk1"/>
                          </a:solidFill>
                          <a:effectLst/>
                          <a:latin typeface="Times New Roman" panose="02020603050405020304" pitchFamily="18" charset="0"/>
                          <a:ea typeface="+mn-ea"/>
                          <a:cs typeface="Times New Roman" panose="02020603050405020304" pitchFamily="18" charset="0"/>
                        </a:rPr>
                        <a:t>«Інноваційні технології логіко-математичного розвитку дошкільнят </a:t>
                      </a:r>
                      <a:r>
                        <a:rPr lang="uk-UA" sz="1800" kern="1200" dirty="0" err="1">
                          <a:solidFill>
                            <a:schemeClr val="dk1"/>
                          </a:solidFill>
                          <a:effectLst/>
                          <a:latin typeface="Times New Roman" panose="02020603050405020304" pitchFamily="18" charset="0"/>
                          <a:ea typeface="+mn-ea"/>
                          <a:cs typeface="Times New Roman" panose="02020603050405020304" pitchFamily="18" charset="0"/>
                        </a:rPr>
                        <a:t>Золтана</a:t>
                      </a:r>
                      <a:r>
                        <a:rPr lang="uk-UA" sz="1800" kern="1200" dirty="0">
                          <a:solidFill>
                            <a:schemeClr val="dk1"/>
                          </a:solidFill>
                          <a:effectLst/>
                          <a:latin typeface="Times New Roman" panose="02020603050405020304" pitchFamily="18" charset="0"/>
                          <a:ea typeface="+mn-ea"/>
                          <a:cs typeface="Times New Roman" panose="02020603050405020304" pitchFamily="18" charset="0"/>
                        </a:rPr>
                        <a:t> </a:t>
                      </a:r>
                      <a:r>
                        <a:rPr lang="uk-UA" sz="1800" kern="1200" dirty="0" err="1">
                          <a:solidFill>
                            <a:schemeClr val="dk1"/>
                          </a:solidFill>
                          <a:effectLst/>
                          <a:latin typeface="Times New Roman" panose="02020603050405020304" pitchFamily="18" charset="0"/>
                          <a:ea typeface="+mn-ea"/>
                          <a:cs typeface="Times New Roman" panose="02020603050405020304" pitchFamily="18" charset="0"/>
                        </a:rPr>
                        <a:t>Дьониша</a:t>
                      </a:r>
                      <a:r>
                        <a:rPr lang="uk-UA"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62718">
                <a:tc>
                  <a:txBody>
                    <a:bodyPr/>
                    <a:lstStyle/>
                    <a:p>
                      <a:pPr algn="ctr"/>
                      <a:r>
                        <a:rPr lang="uk-UA" sz="1600" dirty="0">
                          <a:latin typeface="Times New Roman" pitchFamily="18" charset="0"/>
                          <a:cs typeface="Times New Roman" pitchFamily="18" charset="0"/>
                        </a:rPr>
                        <a:t>3.</a:t>
                      </a:r>
                      <a:endParaRPr lang="ru-RU" sz="1600" dirty="0">
                        <a:latin typeface="Times New Roman" pitchFamily="18" charset="0"/>
                        <a:cs typeface="Times New Roman" pitchFamily="18" charset="0"/>
                      </a:endParaRPr>
                    </a:p>
                  </a:txBody>
                  <a:tcPr/>
                </a:tc>
                <a:tc>
                  <a:txBody>
                    <a:bodyPr/>
                    <a:lstStyle/>
                    <a:p>
                      <a:r>
                        <a:rPr lang="uk-UA" sz="1600" dirty="0" err="1">
                          <a:latin typeface="Times New Roman" pitchFamily="18" charset="0"/>
                          <a:cs typeface="Times New Roman" pitchFamily="18" charset="0"/>
                        </a:rPr>
                        <a:t>Павлишинець</a:t>
                      </a:r>
                      <a:r>
                        <a:rPr lang="uk-UA" sz="1600" dirty="0">
                          <a:latin typeface="Times New Roman" pitchFamily="18" charset="0"/>
                          <a:cs typeface="Times New Roman" pitchFamily="18" charset="0"/>
                        </a:rPr>
                        <a:t> М.А.</a:t>
                      </a:r>
                      <a:endParaRPr lang="ru-RU" sz="1600" dirty="0">
                        <a:latin typeface="Times New Roman" pitchFamily="18" charset="0"/>
                        <a:cs typeface="Times New Roman" pitchFamily="18" charset="0"/>
                      </a:endParaRPr>
                    </a:p>
                  </a:txBody>
                  <a:tcPr/>
                </a:tc>
                <a:tc>
                  <a:txBody>
                    <a:bodyPr/>
                    <a:lstStyle/>
                    <a:p>
                      <a:r>
                        <a:rPr lang="uk-UA" sz="1800" kern="1200" dirty="0">
                          <a:solidFill>
                            <a:schemeClr val="dk1"/>
                          </a:solidFill>
                          <a:effectLst/>
                          <a:latin typeface="Times New Roman" panose="02020603050405020304" pitchFamily="18" charset="0"/>
                          <a:ea typeface="+mn-ea"/>
                          <a:cs typeface="Times New Roman" panose="02020603050405020304" pitchFamily="18" charset="0"/>
                        </a:rPr>
                        <a:t>«Інноваційну технологію «Чудеса на піску»</a:t>
                      </a:r>
                      <a:endParaRPr lang="ru-RU" sz="16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93198">
                <a:tc>
                  <a:txBody>
                    <a:bodyPr/>
                    <a:lstStyle/>
                    <a:p>
                      <a:pPr algn="ctr"/>
                      <a:r>
                        <a:rPr lang="uk-UA" sz="1600" dirty="0">
                          <a:latin typeface="Times New Roman" pitchFamily="18" charset="0"/>
                          <a:cs typeface="Times New Roman" pitchFamily="18" charset="0"/>
                        </a:rPr>
                        <a:t>4.</a:t>
                      </a:r>
                    </a:p>
                  </a:txBody>
                  <a:tcPr/>
                </a:tc>
                <a:tc>
                  <a:txBody>
                    <a:bodyPr/>
                    <a:lstStyle/>
                    <a:p>
                      <a:r>
                        <a:rPr lang="uk-UA" sz="1600" dirty="0" err="1">
                          <a:latin typeface="Times New Roman" pitchFamily="18" charset="0"/>
                          <a:cs typeface="Times New Roman" pitchFamily="18" charset="0"/>
                        </a:rPr>
                        <a:t>Бехтерева</a:t>
                      </a:r>
                      <a:r>
                        <a:rPr lang="uk-UA" sz="1600" dirty="0">
                          <a:latin typeface="Times New Roman" pitchFamily="18" charset="0"/>
                          <a:cs typeface="Times New Roman" pitchFamily="18" charset="0"/>
                        </a:rPr>
                        <a:t> Н.Ю.</a:t>
                      </a:r>
                      <a:endParaRPr lang="ru-RU" sz="1600" dirty="0">
                        <a:latin typeface="Times New Roman" pitchFamily="18" charset="0"/>
                        <a:cs typeface="Times New Roman" pitchFamily="18" charset="0"/>
                      </a:endParaRPr>
                    </a:p>
                  </a:txBody>
                  <a:tcPr/>
                </a:tc>
                <a:tc>
                  <a:txBody>
                    <a:bodyPr/>
                    <a:lstStyle/>
                    <a:p>
                      <a:r>
                        <a:rPr lang="uk-UA" sz="1800" kern="1200" dirty="0">
                          <a:solidFill>
                            <a:schemeClr val="dk1"/>
                          </a:solidFill>
                          <a:effectLst/>
                          <a:latin typeface="Times New Roman" panose="02020603050405020304" pitchFamily="18" charset="0"/>
                          <a:ea typeface="+mn-ea"/>
                          <a:cs typeface="Times New Roman" panose="02020603050405020304" pitchFamily="18" charset="0"/>
                        </a:rPr>
                        <a:t>«</a:t>
                      </a:r>
                      <a:r>
                        <a:rPr lang="uk-UA" sz="1800" kern="1200" dirty="0" err="1">
                          <a:solidFill>
                            <a:schemeClr val="dk1"/>
                          </a:solidFill>
                          <a:effectLst/>
                          <a:latin typeface="Times New Roman" panose="02020603050405020304" pitchFamily="18" charset="0"/>
                          <a:ea typeface="+mn-ea"/>
                          <a:cs typeface="Times New Roman" panose="02020603050405020304" pitchFamily="18" charset="0"/>
                        </a:rPr>
                        <a:t>Кінезіологічні</a:t>
                      </a:r>
                      <a:r>
                        <a:rPr lang="uk-UA" sz="1800" kern="1200" dirty="0">
                          <a:solidFill>
                            <a:schemeClr val="dk1"/>
                          </a:solidFill>
                          <a:effectLst/>
                          <a:latin typeface="Times New Roman" panose="02020603050405020304" pitchFamily="18" charset="0"/>
                          <a:ea typeface="+mn-ea"/>
                          <a:cs typeface="Times New Roman" panose="02020603050405020304" pitchFamily="18" charset="0"/>
                        </a:rPr>
                        <a:t> вправи як засіб розвитку дитини дошкільного віку.»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776764">
                <a:tc>
                  <a:txBody>
                    <a:bodyPr/>
                    <a:lstStyle/>
                    <a:p>
                      <a:pPr algn="ctr"/>
                      <a:r>
                        <a:rPr lang="uk-UA" sz="1600" dirty="0">
                          <a:latin typeface="Times New Roman" pitchFamily="18" charset="0"/>
                          <a:cs typeface="Times New Roman" pitchFamily="18" charset="0"/>
                        </a:rPr>
                        <a:t>5.</a:t>
                      </a:r>
                    </a:p>
                  </a:txBody>
                  <a:tcPr/>
                </a:tc>
                <a:tc>
                  <a:txBody>
                    <a:bodyPr/>
                    <a:lstStyle/>
                    <a:p>
                      <a:r>
                        <a:rPr lang="uk-UA" sz="1600" dirty="0">
                          <a:latin typeface="Times New Roman" pitchFamily="18" charset="0"/>
                          <a:cs typeface="Times New Roman" pitchFamily="18" charset="0"/>
                        </a:rPr>
                        <a:t>Дідух В.С.</a:t>
                      </a:r>
                      <a:endParaRPr lang="ru-RU" sz="1600" dirty="0">
                        <a:latin typeface="Times New Roman" pitchFamily="18" charset="0"/>
                        <a:cs typeface="Times New Roman" pitchFamily="18" charset="0"/>
                      </a:endParaRPr>
                    </a:p>
                  </a:txBody>
                  <a:tcPr/>
                </a:tc>
                <a:tc>
                  <a:txBody>
                    <a:bodyPr/>
                    <a:lstStyle/>
                    <a:p>
                      <a:r>
                        <a:rPr lang="uk-UA" sz="1800" kern="1200" dirty="0">
                          <a:solidFill>
                            <a:schemeClr val="dk1"/>
                          </a:solidFill>
                          <a:effectLst/>
                          <a:latin typeface="Times New Roman" panose="02020603050405020304" pitchFamily="18" charset="0"/>
                          <a:ea typeface="+mn-ea"/>
                          <a:cs typeface="Times New Roman" panose="02020603050405020304" pitchFamily="18" charset="0"/>
                        </a:rPr>
                        <a:t>«Педагогіка партнерства: як успішно взаємодіяти з батьками».</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776764">
                <a:tc>
                  <a:txBody>
                    <a:bodyPr/>
                    <a:lstStyle/>
                    <a:p>
                      <a:pPr algn="ctr"/>
                      <a:r>
                        <a:rPr lang="uk-UA" sz="1600" dirty="0">
                          <a:latin typeface="Times New Roman" pitchFamily="18" charset="0"/>
                          <a:cs typeface="Times New Roman" pitchFamily="18" charset="0"/>
                        </a:rPr>
                        <a:t>6.</a:t>
                      </a:r>
                    </a:p>
                  </a:txBody>
                  <a:tcPr/>
                </a:tc>
                <a:tc>
                  <a:txBody>
                    <a:bodyPr/>
                    <a:lstStyle/>
                    <a:p>
                      <a:r>
                        <a:rPr lang="uk-UA" sz="1600" dirty="0" err="1">
                          <a:latin typeface="Times New Roman" pitchFamily="18" charset="0"/>
                          <a:cs typeface="Times New Roman" pitchFamily="18" charset="0"/>
                        </a:rPr>
                        <a:t>Данилець</a:t>
                      </a:r>
                      <a:r>
                        <a:rPr lang="uk-UA" sz="1600" dirty="0">
                          <a:latin typeface="Times New Roman" pitchFamily="18" charset="0"/>
                          <a:cs typeface="Times New Roman" pitchFamily="18" charset="0"/>
                        </a:rPr>
                        <a:t> Т.І.</a:t>
                      </a:r>
                      <a:endParaRPr lang="ru-RU" sz="1600" dirty="0">
                        <a:latin typeface="Times New Roman" pitchFamily="18" charset="0"/>
                        <a:cs typeface="Times New Roman" pitchFamily="18" charset="0"/>
                      </a:endParaRPr>
                    </a:p>
                  </a:txBody>
                  <a:tcPr/>
                </a:tc>
                <a:tc>
                  <a:txBody>
                    <a:bodyPr/>
                    <a:lstStyle/>
                    <a:p>
                      <a:r>
                        <a:rPr lang="uk-UA" sz="1800" kern="1200" dirty="0">
                          <a:solidFill>
                            <a:schemeClr val="dk1"/>
                          </a:solidFill>
                          <a:effectLst/>
                          <a:latin typeface="Times New Roman" panose="02020603050405020304" pitchFamily="18" charset="0"/>
                          <a:ea typeface="+mn-ea"/>
                          <a:cs typeface="Times New Roman" panose="02020603050405020304" pitchFamily="18" charset="0"/>
                        </a:rPr>
                        <a:t>«Інноваційна технологія «розвиток творчих </a:t>
                      </a:r>
                      <a:r>
                        <a:rPr lang="uk-UA" sz="1800" kern="1200" dirty="0" err="1">
                          <a:solidFill>
                            <a:schemeClr val="dk1"/>
                          </a:solidFill>
                          <a:effectLst/>
                          <a:latin typeface="Times New Roman" panose="02020603050405020304" pitchFamily="18" charset="0"/>
                          <a:ea typeface="+mn-ea"/>
                          <a:cs typeface="Times New Roman" panose="02020603050405020304" pitchFamily="18" charset="0"/>
                        </a:rPr>
                        <a:t>здібностьей</a:t>
                      </a:r>
                      <a:r>
                        <a:rPr lang="uk-UA" sz="1800" kern="1200" dirty="0">
                          <a:solidFill>
                            <a:schemeClr val="dk1"/>
                          </a:solidFill>
                          <a:effectLst/>
                          <a:latin typeface="Times New Roman" panose="02020603050405020304" pitchFamily="18" charset="0"/>
                          <a:ea typeface="+mn-ea"/>
                          <a:cs typeface="Times New Roman" panose="02020603050405020304" pitchFamily="18" charset="0"/>
                        </a:rPr>
                        <a:t> за методикою </a:t>
                      </a:r>
                      <a:r>
                        <a:rPr lang="uk-UA" sz="1800" kern="1200" dirty="0" err="1">
                          <a:solidFill>
                            <a:schemeClr val="dk1"/>
                          </a:solidFill>
                          <a:effectLst/>
                          <a:latin typeface="Times New Roman" panose="02020603050405020304" pitchFamily="18" charset="0"/>
                          <a:ea typeface="+mn-ea"/>
                          <a:cs typeface="Times New Roman" panose="02020603050405020304" pitchFamily="18" charset="0"/>
                        </a:rPr>
                        <a:t>К.Шульги</a:t>
                      </a:r>
                      <a:r>
                        <a:rPr lang="uk-UA" sz="1800" kern="1200" dirty="0">
                          <a:solidFill>
                            <a:schemeClr val="dk1"/>
                          </a:solidFill>
                          <a:effectLst/>
                          <a:latin typeface="Times New Roman" panose="02020603050405020304" pitchFamily="18" charset="0"/>
                          <a:ea typeface="+mn-ea"/>
                          <a:cs typeface="Times New Roman" panose="02020603050405020304" pitchFamily="18" charset="0"/>
                        </a:rPr>
                        <a:t>»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val="535647325"/>
                  </a:ext>
                </a:extLst>
              </a:tr>
            </a:tbl>
          </a:graphicData>
        </a:graphic>
      </p:graphicFrame>
      <p:sp>
        <p:nvSpPr>
          <p:cNvPr id="9" name="Объект 8">
            <a:extLst>
              <a:ext uri="{FF2B5EF4-FFF2-40B4-BE49-F238E27FC236}">
                <a16:creationId xmlns:a16="http://schemas.microsoft.com/office/drawing/2014/main" id="{4BBD6564-C82C-4F59-9C9B-8811A38D4147}"/>
              </a:ext>
            </a:extLst>
          </p:cNvPr>
          <p:cNvSpPr>
            <a:spLocks noGrp="1"/>
          </p:cNvSpPr>
          <p:nvPr>
            <p:ph idx="1"/>
          </p:nvPr>
        </p:nvSpPr>
        <p:spPr>
          <a:xfrm>
            <a:off x="627063" y="661988"/>
            <a:ext cx="8229600" cy="954107"/>
          </a:xfrm>
          <a:prstGeom prst="rect">
            <a:avLst/>
          </a:prstGeom>
        </p:spPr>
        <p:txBody>
          <a:bodyPr wrap="square">
            <a:spAutoFit/>
          </a:bodyPr>
          <a:lstStyle/>
          <a:p>
            <a:r>
              <a:rPr lang="uk-UA" sz="2800" b="1" dirty="0"/>
              <a:t>Впровадження інноваційних технологій в практику роботи з дітьми:</a:t>
            </a:r>
            <a:endParaRPr lang="ru-RU"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609600" y="120326"/>
            <a:ext cx="8229600" cy="541586"/>
          </a:xfrm>
        </p:spPr>
        <p:txBody>
          <a:bodyPr>
            <a:normAutofit fontScale="90000"/>
          </a:bodyPr>
          <a:lstStyle/>
          <a:p>
            <a:pPr lvl="0"/>
            <a:br>
              <a:rPr lang="ru-RU" b="1" dirty="0"/>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545696916"/>
              </p:ext>
            </p:extLst>
          </p:nvPr>
        </p:nvGraphicFramePr>
        <p:xfrm>
          <a:off x="339685" y="2103120"/>
          <a:ext cx="8651915" cy="2849881"/>
        </p:xfrm>
        <a:graphic>
          <a:graphicData uri="http://schemas.openxmlformats.org/drawingml/2006/table">
            <a:tbl>
              <a:tblPr firstRow="1" bandRow="1">
                <a:tableStyleId>{5C22544A-7EE6-4342-B048-85BDC9FD1C3A}</a:tableStyleId>
              </a:tblPr>
              <a:tblGrid>
                <a:gridCol w="881214">
                  <a:extLst>
                    <a:ext uri="{9D8B030D-6E8A-4147-A177-3AD203B41FA5}">
                      <a16:colId xmlns:a16="http://schemas.microsoft.com/office/drawing/2014/main" val="20000"/>
                    </a:ext>
                  </a:extLst>
                </a:gridCol>
                <a:gridCol w="2284301">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462143">
                <a:tc>
                  <a:txBody>
                    <a:bodyPr/>
                    <a:lstStyle/>
                    <a:p>
                      <a:pPr algn="ctr"/>
                      <a:r>
                        <a:rPr lang="ru-RU" sz="1800" b="1" kern="1200" dirty="0">
                          <a:solidFill>
                            <a:schemeClr val="lt1"/>
                          </a:solidFill>
                          <a:latin typeface="Times New Roman" pitchFamily="18" charset="0"/>
                          <a:ea typeface="+mn-ea"/>
                          <a:cs typeface="Times New Roman" pitchFamily="18" charset="0"/>
                        </a:rPr>
                        <a:t>№</a:t>
                      </a:r>
                      <a:endParaRPr lang="ru-RU" dirty="0">
                        <a:latin typeface="Times New Roman" pitchFamily="18" charset="0"/>
                        <a:cs typeface="Times New Roman" pitchFamily="18" charset="0"/>
                      </a:endParaRPr>
                    </a:p>
                  </a:txBody>
                  <a:tcPr/>
                </a:tc>
                <a:tc>
                  <a:txBody>
                    <a:bodyPr/>
                    <a:lstStyle/>
                    <a:p>
                      <a:pPr algn="ctr"/>
                      <a:r>
                        <a:rPr lang="ru-RU" sz="1800" b="1" kern="1200" dirty="0">
                          <a:solidFill>
                            <a:schemeClr val="lt1"/>
                          </a:solidFill>
                          <a:latin typeface="Times New Roman" pitchFamily="18" charset="0"/>
                          <a:ea typeface="+mn-ea"/>
                          <a:cs typeface="Times New Roman" pitchFamily="18" charset="0"/>
                        </a:rPr>
                        <a:t>ПІБ педагога</a:t>
                      </a:r>
                      <a:endParaRPr lang="ru-RU" dirty="0">
                        <a:latin typeface="Times New Roman" pitchFamily="18" charset="0"/>
                        <a:cs typeface="Times New Roman" pitchFamily="18" charset="0"/>
                      </a:endParaRPr>
                    </a:p>
                  </a:txBody>
                  <a:tcPr/>
                </a:tc>
                <a:tc>
                  <a:txBody>
                    <a:bodyPr/>
                    <a:lstStyle/>
                    <a:p>
                      <a:pPr algn="ctr"/>
                      <a:r>
                        <a:rPr lang="ru-RU" sz="1800" b="1" kern="1200" dirty="0" err="1">
                          <a:solidFill>
                            <a:schemeClr val="lt1"/>
                          </a:solidFill>
                          <a:latin typeface="Times New Roman" pitchFamily="18" charset="0"/>
                          <a:ea typeface="+mn-ea"/>
                          <a:cs typeface="Times New Roman" pitchFamily="18" charset="0"/>
                        </a:rPr>
                        <a:t>Напрямок</a:t>
                      </a:r>
                      <a:r>
                        <a:rPr lang="ru-RU" sz="1800" b="1" kern="1200" dirty="0">
                          <a:solidFill>
                            <a:schemeClr val="lt1"/>
                          </a:solidFill>
                          <a:latin typeface="Times New Roman" pitchFamily="18" charset="0"/>
                          <a:ea typeface="+mn-ea"/>
                          <a:cs typeface="Times New Roman" pitchFamily="18" charset="0"/>
                        </a:rPr>
                        <a:t> </a:t>
                      </a:r>
                      <a:r>
                        <a:rPr lang="ru-RU" sz="1800" b="1" kern="1200" dirty="0" err="1">
                          <a:solidFill>
                            <a:schemeClr val="lt1"/>
                          </a:solidFill>
                          <a:latin typeface="Times New Roman" pitchFamily="18" charset="0"/>
                          <a:ea typeface="+mn-ea"/>
                          <a:cs typeface="Times New Roman" pitchFamily="18" charset="0"/>
                        </a:rPr>
                        <a:t>роботи</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08750">
                <a:tc>
                  <a:txBody>
                    <a:bodyPr/>
                    <a:lstStyle/>
                    <a:p>
                      <a:pPr algn="ctr"/>
                      <a:r>
                        <a:rPr lang="uk-UA" sz="1600" dirty="0">
                          <a:latin typeface="Times New Roman" pitchFamily="18" charset="0"/>
                          <a:cs typeface="Times New Roman" pitchFamily="18" charset="0"/>
                        </a:rPr>
                        <a:t>7.</a:t>
                      </a:r>
                      <a:endParaRPr lang="ru-RU" sz="1600" dirty="0">
                        <a:latin typeface="Times New Roman" pitchFamily="18" charset="0"/>
                        <a:cs typeface="Times New Roman" pitchFamily="18" charset="0"/>
                      </a:endParaRPr>
                    </a:p>
                  </a:txBody>
                  <a:tcPr/>
                </a:tc>
                <a:tc>
                  <a:txBody>
                    <a:bodyPr/>
                    <a:lstStyle/>
                    <a:p>
                      <a:r>
                        <a:rPr lang="uk-UA" sz="1600" kern="1200" dirty="0" err="1">
                          <a:solidFill>
                            <a:schemeClr val="dk1"/>
                          </a:solidFill>
                          <a:latin typeface="Times New Roman" panose="02020603050405020304" pitchFamily="18" charset="0"/>
                          <a:ea typeface="+mn-ea"/>
                          <a:cs typeface="Times New Roman" panose="02020603050405020304" pitchFamily="18" charset="0"/>
                        </a:rPr>
                        <a:t>Кошан</a:t>
                      </a:r>
                      <a:r>
                        <a:rPr lang="uk-UA" sz="1600" kern="1200" dirty="0">
                          <a:solidFill>
                            <a:schemeClr val="dk1"/>
                          </a:solidFill>
                          <a:latin typeface="Times New Roman" panose="02020603050405020304" pitchFamily="18" charset="0"/>
                          <a:ea typeface="+mn-ea"/>
                          <a:cs typeface="Times New Roman" panose="02020603050405020304" pitchFamily="18" charset="0"/>
                        </a:rPr>
                        <a:t> Д.О.</a:t>
                      </a:r>
                      <a:endParaRPr lang="ru-RU" sz="1600" dirty="0">
                        <a:latin typeface="Times New Roman" panose="02020603050405020304" pitchFamily="18" charset="0"/>
                        <a:cs typeface="Times New Roman" panose="02020603050405020304" pitchFamily="18" charset="0"/>
                      </a:endParaRPr>
                    </a:p>
                  </a:txBody>
                  <a:tcPr/>
                </a:tc>
                <a:tc>
                  <a:txBody>
                    <a:bodyPr/>
                    <a:lstStyle/>
                    <a:p>
                      <a:r>
                        <a:rPr lang="uk-UA" sz="1800" kern="1200" dirty="0">
                          <a:solidFill>
                            <a:schemeClr val="dk1"/>
                          </a:solidFill>
                          <a:effectLst/>
                          <a:latin typeface="Times New Roman" panose="02020603050405020304" pitchFamily="18" charset="0"/>
                          <a:ea typeface="+mn-ea"/>
                          <a:cs typeface="Times New Roman" panose="02020603050405020304" pitchFamily="18" charset="0"/>
                        </a:rPr>
                        <a:t>«Технологія «Коректурні таблиці за методикою </a:t>
                      </a:r>
                      <a:r>
                        <a:rPr lang="uk-UA" sz="1800" kern="1200" dirty="0" err="1">
                          <a:solidFill>
                            <a:schemeClr val="dk1"/>
                          </a:solidFill>
                          <a:effectLst/>
                          <a:latin typeface="Times New Roman" panose="02020603050405020304" pitchFamily="18" charset="0"/>
                          <a:ea typeface="+mn-ea"/>
                          <a:cs typeface="Times New Roman" panose="02020603050405020304" pitchFamily="18" charset="0"/>
                        </a:rPr>
                        <a:t>Н.Гавриш</a:t>
                      </a:r>
                      <a:r>
                        <a:rPr lang="uk-UA"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62143">
                <a:tc>
                  <a:txBody>
                    <a:bodyPr/>
                    <a:lstStyle/>
                    <a:p>
                      <a:pPr algn="ctr"/>
                      <a:r>
                        <a:rPr lang="uk-UA" sz="1600" dirty="0">
                          <a:latin typeface="Times New Roman" pitchFamily="18" charset="0"/>
                          <a:cs typeface="Times New Roman" pitchFamily="18" charset="0"/>
                        </a:rPr>
                        <a:t>8.</a:t>
                      </a:r>
                      <a:endParaRPr lang="ru-RU" sz="1600" dirty="0">
                        <a:latin typeface="Times New Roman" pitchFamily="18" charset="0"/>
                        <a:cs typeface="Times New Roman" pitchFamily="18" charset="0"/>
                      </a:endParaRPr>
                    </a:p>
                  </a:txBody>
                  <a:tcPr/>
                </a:tc>
                <a:tc>
                  <a:txBody>
                    <a:bodyPr/>
                    <a:lstStyle/>
                    <a:p>
                      <a:r>
                        <a:rPr lang="uk-UA" sz="1600" kern="1200" dirty="0" err="1">
                          <a:solidFill>
                            <a:schemeClr val="dk1"/>
                          </a:solidFill>
                          <a:latin typeface="Times New Roman" pitchFamily="18" charset="0"/>
                          <a:ea typeface="+mn-ea"/>
                          <a:cs typeface="Times New Roman" pitchFamily="18" charset="0"/>
                        </a:rPr>
                        <a:t>Щадей</a:t>
                      </a:r>
                      <a:r>
                        <a:rPr lang="uk-UA" sz="1600" kern="1200" dirty="0">
                          <a:solidFill>
                            <a:schemeClr val="dk1"/>
                          </a:solidFill>
                          <a:latin typeface="Times New Roman" pitchFamily="18" charset="0"/>
                          <a:ea typeface="+mn-ea"/>
                          <a:cs typeface="Times New Roman" pitchFamily="18" charset="0"/>
                        </a:rPr>
                        <a:t> М.Д.</a:t>
                      </a:r>
                      <a:endParaRPr lang="ru-RU" sz="1600" dirty="0">
                        <a:latin typeface="Times New Roman" pitchFamily="18" charset="0"/>
                        <a:cs typeface="Times New Roman" pitchFamily="18" charset="0"/>
                      </a:endParaRPr>
                    </a:p>
                  </a:txBody>
                  <a:tcPr/>
                </a:tc>
                <a:tc>
                  <a:txBody>
                    <a:bodyPr/>
                    <a:lstStyle/>
                    <a:p>
                      <a:r>
                        <a:rPr lang="uk-UA" sz="1800" kern="1200" dirty="0">
                          <a:solidFill>
                            <a:schemeClr val="dk1"/>
                          </a:solidFill>
                          <a:effectLst/>
                          <a:latin typeface="+mn-lt"/>
                          <a:ea typeface="+mn-ea"/>
                          <a:cs typeface="+mn-cs"/>
                        </a:rPr>
                        <a:t>«Музично-ритмічні  вправи з використанням LEGO».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116845">
                <a:tc>
                  <a:txBody>
                    <a:bodyPr/>
                    <a:lstStyle/>
                    <a:p>
                      <a:pPr algn="ctr"/>
                      <a:r>
                        <a:rPr lang="uk-UA" sz="1600" dirty="0">
                          <a:latin typeface="Times New Roman" pitchFamily="18" charset="0"/>
                          <a:cs typeface="Times New Roman" pitchFamily="18" charset="0"/>
                        </a:rPr>
                        <a:t>9.</a:t>
                      </a:r>
                      <a:endParaRPr lang="ru-RU" sz="1600" dirty="0">
                        <a:latin typeface="Times New Roman" pitchFamily="18" charset="0"/>
                        <a:cs typeface="Times New Roman" pitchFamily="18" charset="0"/>
                      </a:endParaRPr>
                    </a:p>
                  </a:txBody>
                  <a:tcPr/>
                </a:tc>
                <a:tc>
                  <a:txBody>
                    <a:bodyPr/>
                    <a:lstStyle/>
                    <a:p>
                      <a:r>
                        <a:rPr lang="uk-UA" sz="1600" dirty="0" err="1">
                          <a:latin typeface="Times New Roman" pitchFamily="18" charset="0"/>
                          <a:cs typeface="Times New Roman" pitchFamily="18" charset="0"/>
                        </a:rPr>
                        <a:t>Косик</a:t>
                      </a:r>
                      <a:r>
                        <a:rPr lang="uk-UA" sz="1600" dirty="0">
                          <a:latin typeface="Times New Roman" pitchFamily="18" charset="0"/>
                          <a:cs typeface="Times New Roman" pitchFamily="18" charset="0"/>
                        </a:rPr>
                        <a:t> Т.М.</a:t>
                      </a:r>
                      <a:endParaRPr lang="ru-RU" sz="1600"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kern="1200" dirty="0">
                          <a:solidFill>
                            <a:schemeClr val="dk1"/>
                          </a:solidFill>
                          <a:effectLst/>
                          <a:latin typeface="+mn-lt"/>
                          <a:ea typeface="+mn-ea"/>
                          <a:cs typeface="+mn-cs"/>
                        </a:rPr>
                        <a:t>«Збереження і зміцнення психічного здоров’я всіх учасників освітнього процесу».</a:t>
                      </a:r>
                      <a:endParaRPr lang="ru-RU" sz="1800" kern="1200" dirty="0">
                        <a:solidFill>
                          <a:schemeClr val="dk1"/>
                        </a:solidFill>
                        <a:effectLst/>
                        <a:latin typeface="+mn-lt"/>
                        <a:ea typeface="+mn-ea"/>
                        <a:cs typeface="+mn-cs"/>
                      </a:endParaRPr>
                    </a:p>
                    <a:p>
                      <a:endParaRPr lang="ru-RU" sz="16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9" name="Объект 8">
            <a:extLst>
              <a:ext uri="{FF2B5EF4-FFF2-40B4-BE49-F238E27FC236}">
                <a16:creationId xmlns:a16="http://schemas.microsoft.com/office/drawing/2014/main" id="{4BBD6564-C82C-4F59-9C9B-8811A38D4147}"/>
              </a:ext>
            </a:extLst>
          </p:cNvPr>
          <p:cNvSpPr>
            <a:spLocks noGrp="1"/>
          </p:cNvSpPr>
          <p:nvPr>
            <p:ph idx="1"/>
          </p:nvPr>
        </p:nvSpPr>
        <p:spPr>
          <a:xfrm>
            <a:off x="627063" y="661988"/>
            <a:ext cx="8229600" cy="954107"/>
          </a:xfrm>
          <a:prstGeom prst="rect">
            <a:avLst/>
          </a:prstGeom>
        </p:spPr>
        <p:txBody>
          <a:bodyPr wrap="square">
            <a:spAutoFit/>
          </a:bodyPr>
          <a:lstStyle/>
          <a:p>
            <a:r>
              <a:rPr lang="uk-UA" sz="2800" b="1" dirty="0"/>
              <a:t>Впровадження інноваційних технологій в практику роботи з дітьми:</a:t>
            </a:r>
            <a:endParaRPr lang="ru-RU" sz="2800" b="1" dirty="0"/>
          </a:p>
        </p:txBody>
      </p:sp>
    </p:spTree>
    <p:extLst>
      <p:ext uri="{BB962C8B-B14F-4D97-AF65-F5344CB8AC3E}">
        <p14:creationId xmlns:p14="http://schemas.microsoft.com/office/powerpoint/2010/main" val="2554749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26158"/>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76400" y="187828"/>
            <a:ext cx="7162800" cy="1717172"/>
          </a:xfrm>
        </p:spPr>
        <p:txBody>
          <a:bodyPr>
            <a:noAutofit/>
          </a:bodyPr>
          <a:lstStyle/>
          <a:p>
            <a:r>
              <a:rPr lang="uk-UA" sz="2000" b="1" dirty="0"/>
              <a:t>Зведена результати рівня досягнень дітей за освітніми напрямами у межах базового компонента дошкільної освіти за 2024 – 2025 </a:t>
            </a:r>
            <a:r>
              <a:rPr lang="uk-UA" sz="2000" b="1" dirty="0" err="1"/>
              <a:t>н.р</a:t>
            </a:r>
            <a:r>
              <a:rPr lang="uk-UA" sz="2000" b="1" dirty="0"/>
              <a:t>. у дошкільному навчальному закладі (яслах – садку) № 8 «Ялиночка»</a:t>
            </a:r>
            <a:br>
              <a:rPr lang="ru-RU" sz="2000" b="1" dirty="0"/>
            </a:br>
            <a:endParaRPr lang="ru-RU" sz="2000" b="1" dirty="0">
              <a:latin typeface="Times New Roman" pitchFamily="18" charset="0"/>
              <a:cs typeface="Times New Roman" pitchFamily="18" charset="0"/>
            </a:endParaRPr>
          </a:p>
        </p:txBody>
      </p:sp>
      <p:sp>
        <p:nvSpPr>
          <p:cNvPr id="6" name="Содержимое 5"/>
          <p:cNvSpPr>
            <a:spLocks noGrp="1"/>
          </p:cNvSpPr>
          <p:nvPr>
            <p:ph idx="1"/>
          </p:nvPr>
        </p:nvSpPr>
        <p:spPr>
          <a:xfrm>
            <a:off x="419099" y="1676400"/>
            <a:ext cx="3009901" cy="4648201"/>
          </a:xfrm>
        </p:spPr>
        <p:txBody>
          <a:bodyPr>
            <a:noAutofit/>
          </a:bodyPr>
          <a:lstStyle/>
          <a:p>
            <a:pPr>
              <a:lnSpc>
                <a:spcPct val="107000"/>
              </a:lnSpc>
              <a:spcAft>
                <a:spcPts val="0"/>
              </a:spcAft>
            </a:pP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Високий рівень засвоєння знань по ДНЗ: вересень _</a:t>
            </a:r>
            <a:r>
              <a:rPr lang="uk-UA" sz="16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0,6</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__%; травень __</a:t>
            </a:r>
            <a:r>
              <a:rPr lang="uk-UA" sz="16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23</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_%</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Достатній рівень засвоєння знань по ДНЗ: вересень _</a:t>
            </a:r>
            <a:r>
              <a:rPr lang="uk-UA" sz="16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10,5</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_%; травень __</a:t>
            </a:r>
            <a:r>
              <a:rPr lang="uk-UA" sz="16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37,1</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_%</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Середній рівень засвоєння знань по ДНЗ: вересень _</a:t>
            </a:r>
            <a:r>
              <a:rPr lang="uk-UA" sz="16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33,3</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_%; травень _</a:t>
            </a:r>
            <a:r>
              <a:rPr lang="uk-UA" sz="16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22,3</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_%</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Початковий засвоєння знань по ДНЗ: вересень _</a:t>
            </a:r>
            <a:r>
              <a:rPr lang="uk-UA" sz="16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55,6</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_%; травень _</a:t>
            </a:r>
            <a:r>
              <a:rPr lang="uk-UA" sz="16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17,6</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_%</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Рівні засвоєння:  </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високий рівень, </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 </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достатній рівень, </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середній рівень, </a:t>
            </a:r>
            <a:r>
              <a:rPr lang="uk-UA"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a:t>
            </a:r>
            <a:r>
              <a:rPr lang="uk-UA"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початковий рівень</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0"/>
              </a:spcAft>
              <a:buNone/>
            </a:pPr>
            <a:endParaRPr lang="uk-UA"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Диаграмма 6">
            <a:extLst>
              <a:ext uri="{FF2B5EF4-FFF2-40B4-BE49-F238E27FC236}">
                <a16:creationId xmlns:a16="http://schemas.microsoft.com/office/drawing/2014/main" id="{1860CA6C-DAF7-4B6D-8651-310CE72A135F}"/>
              </a:ext>
            </a:extLst>
          </p:cNvPr>
          <p:cNvGraphicFramePr/>
          <p:nvPr>
            <p:extLst>
              <p:ext uri="{D42A27DB-BD31-4B8C-83A1-F6EECF244321}">
                <p14:modId xmlns:p14="http://schemas.microsoft.com/office/powerpoint/2010/main" val="818047471"/>
              </p:ext>
            </p:extLst>
          </p:nvPr>
        </p:nvGraphicFramePr>
        <p:xfrm>
          <a:off x="3429000" y="1905000"/>
          <a:ext cx="54102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884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p:txBody>
          <a:bodyPr>
            <a:normAutofit fontScale="90000"/>
          </a:bodyPr>
          <a:lstStyle/>
          <a:p>
            <a:r>
              <a:rPr lang="ru-RU" b="1" dirty="0" err="1"/>
              <a:t>Досягнення</a:t>
            </a:r>
            <a:r>
              <a:rPr lang="ru-RU" b="1" dirty="0"/>
              <a:t> ДНЗ №8 «</a:t>
            </a:r>
            <a:r>
              <a:rPr lang="ru-RU" b="1" dirty="0" err="1"/>
              <a:t>Ялиночка</a:t>
            </a:r>
            <a:r>
              <a:rPr lang="ru-RU" b="1" dirty="0"/>
              <a:t>» у 2024-2025 </a:t>
            </a:r>
            <a:r>
              <a:rPr lang="ru-RU" b="1" dirty="0" err="1"/>
              <a:t>н.р</a:t>
            </a:r>
            <a:r>
              <a:rPr lang="ru-RU" b="1" dirty="0"/>
              <a:t>.</a:t>
            </a:r>
            <a:br>
              <a:rPr lang="ru-RU" dirty="0"/>
            </a:b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6" name="Содержимое 5"/>
          <p:cNvSpPr>
            <a:spLocks noGrp="1"/>
          </p:cNvSpPr>
          <p:nvPr>
            <p:ph idx="1"/>
          </p:nvPr>
        </p:nvSpPr>
        <p:spPr/>
        <p:txBody>
          <a:bodyPr>
            <a:normAutofit fontScale="25000" lnSpcReduction="20000"/>
          </a:bodyPr>
          <a:lstStyle/>
          <a:p>
            <a:r>
              <a:rPr lang="uk-UA" sz="7200" dirty="0"/>
              <a:t>Диплом 4 ступеня від Закарпатської обласної адміністрації за участь у обласному фольклорному фестивалі "Пісня єднання" присвяченого відзначенню Дня Соборності України у номінації «</a:t>
            </a:r>
            <a:r>
              <a:rPr lang="uk-UA" sz="7200" dirty="0" err="1"/>
              <a:t>Різдв</a:t>
            </a:r>
            <a:r>
              <a:rPr lang="ru-RU" sz="7200" dirty="0"/>
              <a:t>`</a:t>
            </a:r>
            <a:r>
              <a:rPr lang="uk-UA" sz="7200" dirty="0" err="1"/>
              <a:t>яно</a:t>
            </a:r>
            <a:r>
              <a:rPr lang="uk-UA" sz="7200" dirty="0"/>
              <a:t>-новорічні обряди», 2024 р.;</a:t>
            </a:r>
            <a:endParaRPr lang="ru-RU" sz="7200" dirty="0"/>
          </a:p>
          <a:p>
            <a:r>
              <a:rPr lang="uk-UA" sz="7200" dirty="0"/>
              <a:t>Грамота КЗПО ЦДЮТ «Сузір`я» за ІІІ місце групі «Метелики» ДНЗ №8 «Ялиночка» за участь у </a:t>
            </a:r>
            <a:r>
              <a:rPr lang="uk-UA" sz="7200" dirty="0" err="1"/>
              <a:t>різдв'яно</a:t>
            </a:r>
            <a:r>
              <a:rPr lang="uk-UA" sz="7200" dirty="0"/>
              <a:t> - новорічній грі-вікторині "Маленькі розумники та розумниці", 2024 р.;</a:t>
            </a:r>
            <a:endParaRPr lang="ru-RU" sz="7200" dirty="0"/>
          </a:p>
          <a:p>
            <a:r>
              <a:rPr lang="uk-UA" sz="7200" dirty="0"/>
              <a:t>-Подяка ДНЗ №8 «Ялиночка» від Закарпатської обласної адміністрації за активну участь в </a:t>
            </a:r>
            <a:r>
              <a:rPr lang="uk-UA" sz="7200" dirty="0" err="1"/>
              <a:t>челенджі</a:t>
            </a:r>
            <a:r>
              <a:rPr lang="uk-UA" sz="7200" dirty="0"/>
              <a:t> колядок, 2025 р.;</a:t>
            </a:r>
            <a:endParaRPr lang="ru-RU" sz="7200" dirty="0"/>
          </a:p>
          <a:p>
            <a:r>
              <a:rPr lang="uk-UA" sz="7200" dirty="0"/>
              <a:t>Грамота КЗПО ЦДЮТ «Сузір`я» за І місце групі «Метелики» ДНЗ №8 «Ялиночка» за участь у </a:t>
            </a:r>
            <a:r>
              <a:rPr lang="uk-UA" sz="7200" dirty="0" err="1"/>
              <a:t>різдв'яно</a:t>
            </a:r>
            <a:r>
              <a:rPr lang="uk-UA" sz="7200" dirty="0"/>
              <a:t> - новорічній грі-вікторині "Маленькі розумники та розумниці", 2025 р.;</a:t>
            </a:r>
            <a:endParaRPr lang="ru-RU" sz="7200" dirty="0"/>
          </a:p>
          <a:p>
            <a:r>
              <a:rPr lang="uk-UA" sz="7200" dirty="0"/>
              <a:t>-Диплом 2 ступеня від Закарпатської обласної адміністрації за у </a:t>
            </a:r>
            <a:r>
              <a:rPr lang="uk-UA" sz="7200" dirty="0" err="1"/>
              <a:t>часть</a:t>
            </a:r>
            <a:r>
              <a:rPr lang="uk-UA" sz="7200" dirty="0"/>
              <a:t> у обласному фольклорному фестивалі "Пісня єднання" присвяченого відзначенню Дня Соборності України у номінації «</a:t>
            </a:r>
            <a:r>
              <a:rPr lang="uk-UA" sz="7200" dirty="0" err="1"/>
              <a:t>Закарптські</a:t>
            </a:r>
            <a:r>
              <a:rPr lang="uk-UA" sz="7200" dirty="0"/>
              <a:t> щедрівки та колядки», 2025 р.;</a:t>
            </a:r>
            <a:endParaRPr lang="ru-RU" sz="7200" dirty="0"/>
          </a:p>
          <a:p>
            <a:r>
              <a:rPr lang="uk-UA" sz="7200" dirty="0"/>
              <a:t> Диплом 2 ступеня від Закарпатської обласної адміністрації за у </a:t>
            </a:r>
            <a:r>
              <a:rPr lang="uk-UA" sz="7200" dirty="0" err="1"/>
              <a:t>часть</a:t>
            </a:r>
            <a:r>
              <a:rPr lang="uk-UA" sz="7200" dirty="0"/>
              <a:t> у обласному фольклорному фестивалі "Пісня єднання" присвяченого відзначенню Дня Соборності України у номінації «Солісти» нагороджено вихованку старшої групи «Метелики» Безсмертну Каріну, 2025 р</a:t>
            </a:r>
            <a:endParaRPr lang="ru-RU" sz="7200" dirty="0"/>
          </a:p>
          <a:p>
            <a:pPr marL="0" indent="0">
              <a:buNone/>
            </a:pPr>
            <a:endParaRPr lang="ru-RU" dirty="0"/>
          </a:p>
        </p:txBody>
      </p:sp>
    </p:spTree>
    <p:extLst>
      <p:ext uri="{BB962C8B-B14F-4D97-AF65-F5344CB8AC3E}">
        <p14:creationId xmlns:p14="http://schemas.microsoft.com/office/powerpoint/2010/main" val="71301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8" name="Заголовок 7"/>
          <p:cNvSpPr>
            <a:spLocks noGrp="1"/>
          </p:cNvSpPr>
          <p:nvPr>
            <p:ph type="title"/>
          </p:nvPr>
        </p:nvSpPr>
        <p:spPr/>
        <p:txBody>
          <a:bodyPr/>
          <a:lstStyle/>
          <a:p>
            <a:endParaRPr lang="ru-RU" dirty="0"/>
          </a:p>
        </p:txBody>
      </p:sp>
      <p:sp>
        <p:nvSpPr>
          <p:cNvPr id="9" name="Содержимое 8"/>
          <p:cNvSpPr>
            <a:spLocks noGrp="1"/>
          </p:cNvSpPr>
          <p:nvPr>
            <p:ph idx="1"/>
          </p:nvPr>
        </p:nvSpPr>
        <p:spPr>
          <a:xfrm>
            <a:off x="609600" y="1600200"/>
            <a:ext cx="7924800" cy="4525963"/>
          </a:xfrm>
        </p:spPr>
        <p:txBody>
          <a:bodyPr>
            <a:normAutofit fontScale="70000" lnSpcReduction="20000"/>
          </a:bodyPr>
          <a:lstStyle/>
          <a:p>
            <a:pPr>
              <a:spcBef>
                <a:spcPts val="0"/>
              </a:spcBef>
              <a:buNone/>
            </a:pPr>
            <a:r>
              <a:rPr lang="uk-UA" dirty="0"/>
              <a:t>                </a:t>
            </a:r>
          </a:p>
          <a:p>
            <a:pPr marL="0" indent="0" algn="just">
              <a:lnSpc>
                <a:spcPct val="107000"/>
              </a:lnSpc>
              <a:spcAft>
                <a:spcPts val="0"/>
              </a:spcAft>
              <a:buNone/>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Мета звітування</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подальше утвердження відкритої і демократичної державно-громадської системи управління закладом дошкільної освіти, поєднання державного і громадського контролю за прозорістю прийняття й виконання управлінських рішень запровадження колегіальної етики управлінської діяльності директора.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Завдання</a:t>
            </a:r>
            <a:r>
              <a:rPr lang="ru-RU"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звітування</a:t>
            </a:r>
            <a:r>
              <a:rPr lang="ru-RU"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забезпечити</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прозорість</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відкритість</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демократичність</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управління</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навчальним</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закладом;</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стимулювати</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вплив</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громадськості</a:t>
            </a:r>
            <a:r>
              <a:rPr lang="ru-RU" dirty="0">
                <a:solidFill>
                  <a:srgbClr val="000000"/>
                </a:solidFill>
                <a:latin typeface="Times New Roman" panose="02020603050405020304" pitchFamily="18" charset="0"/>
                <a:ea typeface="Times New Roman" panose="02020603050405020304" pitchFamily="18" charset="0"/>
              </a:rPr>
              <a:t> на </a:t>
            </a:r>
            <a:r>
              <a:rPr lang="ru-RU" dirty="0" err="1">
                <a:solidFill>
                  <a:srgbClr val="000000"/>
                </a:solidFill>
                <a:latin typeface="Times New Roman" panose="02020603050405020304" pitchFamily="18" charset="0"/>
                <a:ea typeface="Times New Roman" panose="02020603050405020304" pitchFamily="18" charset="0"/>
              </a:rPr>
              <a:t>прийняття</a:t>
            </a:r>
            <a:r>
              <a:rPr lang="ru-RU" dirty="0">
                <a:solidFill>
                  <a:srgbClr val="000000"/>
                </a:solidFill>
                <a:latin typeface="Times New Roman" panose="02020603050405020304" pitchFamily="18" charset="0"/>
                <a:ea typeface="Times New Roman" panose="02020603050405020304" pitchFamily="18" charset="0"/>
              </a:rPr>
              <a:t> та </a:t>
            </a:r>
            <a:r>
              <a:rPr lang="ru-RU" dirty="0" err="1">
                <a:solidFill>
                  <a:srgbClr val="000000"/>
                </a:solidFill>
                <a:latin typeface="Times New Roman" panose="02020603050405020304" pitchFamily="18" charset="0"/>
                <a:ea typeface="Times New Roman" panose="02020603050405020304" pitchFamily="18" charset="0"/>
              </a:rPr>
              <a:t>виконання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керівником</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відповідних</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рішень</a:t>
            </a:r>
            <a:r>
              <a:rPr lang="ru-RU" dirty="0">
                <a:solidFill>
                  <a:srgbClr val="000000"/>
                </a:solidFill>
                <a:latin typeface="Times New Roman" panose="02020603050405020304" pitchFamily="18" charset="0"/>
                <a:ea typeface="Times New Roman" panose="02020603050405020304" pitchFamily="18" charset="0"/>
              </a:rPr>
              <a:t> у </a:t>
            </a:r>
            <a:r>
              <a:rPr lang="ru-RU" dirty="0" err="1">
                <a:solidFill>
                  <a:srgbClr val="000000"/>
                </a:solidFill>
                <a:latin typeface="Times New Roman" panose="02020603050405020304" pitchFamily="18" charset="0"/>
                <a:ea typeface="Times New Roman" panose="02020603050405020304" pitchFamily="18" charset="0"/>
              </a:rPr>
              <a:t>сфері</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управління</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навчальним</a:t>
            </a:r>
            <a:r>
              <a:rPr lang="ru-RU" dirty="0">
                <a:solidFill>
                  <a:srgbClr val="000000"/>
                </a:solidFill>
                <a:latin typeface="Times New Roman" panose="02020603050405020304" pitchFamily="18" charset="0"/>
                <a:ea typeface="Times New Roman" panose="02020603050405020304" pitchFamily="18" charset="0"/>
              </a:rPr>
              <a:t> закладом</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00200" y="533400"/>
            <a:ext cx="7086600" cy="609600"/>
          </a:xfrm>
        </p:spPr>
        <p:txBody>
          <a:bodyPr>
            <a:normAutofit fontScale="90000"/>
          </a:bodyPr>
          <a:lstStyle/>
          <a:p>
            <a:br>
              <a:rPr lang="ru-RU" sz="2700" b="1" dirty="0">
                <a:latin typeface="Times New Roman" pitchFamily="18" charset="0"/>
                <a:cs typeface="Times New Roman" pitchFamily="18" charset="0"/>
              </a:rPr>
            </a:br>
            <a:r>
              <a:rPr lang="ru-RU" sz="3600" b="1" dirty="0">
                <a:latin typeface="Times New Roman" pitchFamily="18" charset="0"/>
                <a:cs typeface="Times New Roman" pitchFamily="18" charset="0"/>
              </a:rPr>
              <a:t>Робота психолога</a:t>
            </a:r>
            <a:br>
              <a:rPr lang="ru-RU" sz="2700" b="1" dirty="0">
                <a:latin typeface="Times New Roman" pitchFamily="18" charset="0"/>
                <a:cs typeface="Times New Roman" pitchFamily="18" charset="0"/>
              </a:rPr>
            </a:br>
            <a:r>
              <a:rPr lang="ru-RU" sz="2700" b="1" dirty="0">
                <a:latin typeface="Times New Roman" pitchFamily="18" charset="0"/>
                <a:cs typeface="Times New Roman" pitchFamily="18" charset="0"/>
              </a:rPr>
              <a:t> </a:t>
            </a:r>
            <a:endParaRPr lang="ru-RU" dirty="0"/>
          </a:p>
        </p:txBody>
      </p:sp>
      <p:sp>
        <p:nvSpPr>
          <p:cNvPr id="6" name="Содержимое 5"/>
          <p:cNvSpPr>
            <a:spLocks noGrp="1"/>
          </p:cNvSpPr>
          <p:nvPr>
            <p:ph idx="1"/>
          </p:nvPr>
        </p:nvSpPr>
        <p:spPr>
          <a:xfrm>
            <a:off x="914400" y="1143000"/>
            <a:ext cx="7620000" cy="4876800"/>
          </a:xfrm>
        </p:spPr>
        <p:txBody>
          <a:bodyPr>
            <a:normAutofit/>
          </a:bodyPr>
          <a:lstStyle/>
          <a:p>
            <a:pPr marL="0" indent="0" algn="just">
              <a:buNone/>
            </a:pPr>
            <a:r>
              <a:rPr lang="uk-UA" b="1" dirty="0"/>
              <a:t>Діагностична робота</a:t>
            </a:r>
            <a:endParaRPr lang="ru-RU" dirty="0"/>
          </a:p>
          <a:p>
            <a:pPr marL="0" indent="0" algn="just">
              <a:buNone/>
            </a:pPr>
            <a:endParaRPr lang="ru-RU" dirty="0"/>
          </a:p>
          <a:p>
            <a:endParaRPr lang="ru-RU" dirty="0"/>
          </a:p>
        </p:txBody>
      </p:sp>
      <p:graphicFrame>
        <p:nvGraphicFramePr>
          <p:cNvPr id="7" name="Диаграмма 6">
            <a:extLst>
              <a:ext uri="{FF2B5EF4-FFF2-40B4-BE49-F238E27FC236}">
                <a16:creationId xmlns:a16="http://schemas.microsoft.com/office/drawing/2014/main" id="{84CB1D0E-6404-41DC-8014-FA595CAE5818}"/>
              </a:ext>
            </a:extLst>
          </p:cNvPr>
          <p:cNvGraphicFramePr/>
          <p:nvPr>
            <p:extLst>
              <p:ext uri="{D42A27DB-BD31-4B8C-83A1-F6EECF244321}">
                <p14:modId xmlns:p14="http://schemas.microsoft.com/office/powerpoint/2010/main" val="3690984137"/>
              </p:ext>
            </p:extLst>
          </p:nvPr>
        </p:nvGraphicFramePr>
        <p:xfrm>
          <a:off x="609600" y="171620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a:extLst>
              <a:ext uri="{FF2B5EF4-FFF2-40B4-BE49-F238E27FC236}">
                <a16:creationId xmlns:a16="http://schemas.microsoft.com/office/drawing/2014/main" id="{E8032E47-6770-44D5-94BC-3009BEA1BDE4}"/>
              </a:ext>
            </a:extLst>
          </p:cNvPr>
          <p:cNvGraphicFramePr/>
          <p:nvPr>
            <p:extLst>
              <p:ext uri="{D42A27DB-BD31-4B8C-83A1-F6EECF244321}">
                <p14:modId xmlns:p14="http://schemas.microsoft.com/office/powerpoint/2010/main" val="2202131249"/>
              </p:ext>
            </p:extLst>
          </p:nvPr>
        </p:nvGraphicFramePr>
        <p:xfrm>
          <a:off x="4326340" y="407556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00200" y="533400"/>
            <a:ext cx="7086600" cy="609600"/>
          </a:xfrm>
        </p:spPr>
        <p:txBody>
          <a:bodyPr>
            <a:normAutofit fontScale="90000"/>
          </a:bodyPr>
          <a:lstStyle/>
          <a:p>
            <a:br>
              <a:rPr lang="ru-RU" sz="2700" b="1" dirty="0">
                <a:latin typeface="Times New Roman" pitchFamily="18" charset="0"/>
                <a:cs typeface="Times New Roman" pitchFamily="18" charset="0"/>
              </a:rPr>
            </a:br>
            <a:r>
              <a:rPr lang="ru-RU" sz="3600" b="1" dirty="0">
                <a:latin typeface="Times New Roman" pitchFamily="18" charset="0"/>
                <a:cs typeface="Times New Roman" pitchFamily="18" charset="0"/>
              </a:rPr>
              <a:t>Робота психолога</a:t>
            </a:r>
            <a:br>
              <a:rPr lang="ru-RU" sz="2700" b="1" dirty="0">
                <a:latin typeface="Times New Roman" pitchFamily="18" charset="0"/>
                <a:cs typeface="Times New Roman" pitchFamily="18" charset="0"/>
              </a:rPr>
            </a:br>
            <a:r>
              <a:rPr lang="ru-RU" sz="2700" b="1" dirty="0">
                <a:latin typeface="Times New Roman" pitchFamily="18" charset="0"/>
                <a:cs typeface="Times New Roman" pitchFamily="18" charset="0"/>
              </a:rPr>
              <a:t> </a:t>
            </a:r>
            <a:endParaRPr lang="ru-RU" dirty="0"/>
          </a:p>
        </p:txBody>
      </p:sp>
      <p:sp>
        <p:nvSpPr>
          <p:cNvPr id="6" name="Содержимое 5"/>
          <p:cNvSpPr>
            <a:spLocks noGrp="1"/>
          </p:cNvSpPr>
          <p:nvPr>
            <p:ph idx="1"/>
          </p:nvPr>
        </p:nvSpPr>
        <p:spPr>
          <a:xfrm>
            <a:off x="914400" y="1143000"/>
            <a:ext cx="7620000" cy="4876800"/>
          </a:xfrm>
        </p:spPr>
        <p:txBody>
          <a:bodyPr>
            <a:normAutofit/>
          </a:bodyPr>
          <a:lstStyle/>
          <a:p>
            <a:pPr marL="0" indent="0" algn="just">
              <a:buNone/>
            </a:pPr>
            <a:r>
              <a:rPr lang="uk-UA" b="1" dirty="0"/>
              <a:t>Діагностична робота</a:t>
            </a:r>
            <a:endParaRPr lang="ru-RU" dirty="0"/>
          </a:p>
          <a:p>
            <a:pPr marL="0" indent="0" algn="just">
              <a:buNone/>
            </a:pPr>
            <a:endParaRPr lang="ru-RU" dirty="0"/>
          </a:p>
          <a:p>
            <a:endParaRPr lang="ru-RU" dirty="0"/>
          </a:p>
        </p:txBody>
      </p:sp>
      <p:graphicFrame>
        <p:nvGraphicFramePr>
          <p:cNvPr id="9" name="Диаграмма 8">
            <a:extLst>
              <a:ext uri="{FF2B5EF4-FFF2-40B4-BE49-F238E27FC236}">
                <a16:creationId xmlns:a16="http://schemas.microsoft.com/office/drawing/2014/main" id="{5EA3F2B0-1B38-4FA4-886D-C2ED4DD89D51}"/>
              </a:ext>
            </a:extLst>
          </p:cNvPr>
          <p:cNvGraphicFramePr/>
          <p:nvPr>
            <p:extLst>
              <p:ext uri="{D42A27DB-BD31-4B8C-83A1-F6EECF244321}">
                <p14:modId xmlns:p14="http://schemas.microsoft.com/office/powerpoint/2010/main" val="2104548430"/>
              </p:ext>
            </p:extLst>
          </p:nvPr>
        </p:nvGraphicFramePr>
        <p:xfrm>
          <a:off x="180833" y="1676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a:extLst>
              <a:ext uri="{FF2B5EF4-FFF2-40B4-BE49-F238E27FC236}">
                <a16:creationId xmlns:a16="http://schemas.microsoft.com/office/drawing/2014/main" id="{219D649A-469B-44E6-AFD5-1B6F37BB3B58}"/>
              </a:ext>
            </a:extLst>
          </p:cNvPr>
          <p:cNvGraphicFramePr/>
          <p:nvPr>
            <p:extLst>
              <p:ext uri="{D42A27DB-BD31-4B8C-83A1-F6EECF244321}">
                <p14:modId xmlns:p14="http://schemas.microsoft.com/office/powerpoint/2010/main" val="2416269810"/>
              </p:ext>
            </p:extLst>
          </p:nvPr>
        </p:nvGraphicFramePr>
        <p:xfrm>
          <a:off x="4038600" y="38481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989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00200" y="533400"/>
            <a:ext cx="7086600" cy="609600"/>
          </a:xfrm>
        </p:spPr>
        <p:txBody>
          <a:bodyPr>
            <a:normAutofit fontScale="90000"/>
          </a:bodyPr>
          <a:lstStyle/>
          <a:p>
            <a:br>
              <a:rPr lang="ru-RU" sz="2700" b="1" dirty="0">
                <a:latin typeface="Times New Roman" pitchFamily="18" charset="0"/>
                <a:cs typeface="Times New Roman" pitchFamily="18" charset="0"/>
              </a:rPr>
            </a:br>
            <a:r>
              <a:rPr lang="ru-RU" sz="3600" b="1" dirty="0">
                <a:latin typeface="Times New Roman" pitchFamily="18" charset="0"/>
                <a:cs typeface="Times New Roman" pitchFamily="18" charset="0"/>
              </a:rPr>
              <a:t>Робота психолога</a:t>
            </a:r>
            <a:br>
              <a:rPr lang="ru-RU" sz="2700" b="1" dirty="0">
                <a:latin typeface="Times New Roman" pitchFamily="18" charset="0"/>
                <a:cs typeface="Times New Roman" pitchFamily="18" charset="0"/>
              </a:rPr>
            </a:br>
            <a:r>
              <a:rPr lang="ru-RU" sz="2700" b="1" dirty="0">
                <a:latin typeface="Times New Roman" pitchFamily="18" charset="0"/>
                <a:cs typeface="Times New Roman" pitchFamily="18" charset="0"/>
              </a:rPr>
              <a:t> </a:t>
            </a:r>
            <a:endParaRPr lang="ru-RU" dirty="0"/>
          </a:p>
        </p:txBody>
      </p:sp>
      <p:sp>
        <p:nvSpPr>
          <p:cNvPr id="6" name="Содержимое 5"/>
          <p:cNvSpPr>
            <a:spLocks noGrp="1"/>
          </p:cNvSpPr>
          <p:nvPr>
            <p:ph idx="1"/>
          </p:nvPr>
        </p:nvSpPr>
        <p:spPr>
          <a:xfrm>
            <a:off x="914400" y="1143000"/>
            <a:ext cx="7620000" cy="4876800"/>
          </a:xfrm>
        </p:spPr>
        <p:txBody>
          <a:bodyPr>
            <a:normAutofit/>
          </a:bodyPr>
          <a:lstStyle/>
          <a:p>
            <a:pPr marL="0" indent="0" algn="just">
              <a:buNone/>
            </a:pPr>
            <a:r>
              <a:rPr lang="uk-UA" b="1" dirty="0"/>
              <a:t>Діагностична робота</a:t>
            </a:r>
            <a:endParaRPr lang="ru-RU" dirty="0"/>
          </a:p>
          <a:p>
            <a:pPr marL="0" indent="0" algn="just">
              <a:buNone/>
            </a:pPr>
            <a:endParaRPr lang="ru-RU" dirty="0"/>
          </a:p>
          <a:p>
            <a:endParaRPr lang="ru-RU" dirty="0"/>
          </a:p>
        </p:txBody>
      </p:sp>
      <p:graphicFrame>
        <p:nvGraphicFramePr>
          <p:cNvPr id="7" name="Диаграмма 6">
            <a:extLst>
              <a:ext uri="{FF2B5EF4-FFF2-40B4-BE49-F238E27FC236}">
                <a16:creationId xmlns:a16="http://schemas.microsoft.com/office/drawing/2014/main" id="{656AADFA-E255-4614-B400-685BFFE6C1AF}"/>
              </a:ext>
            </a:extLst>
          </p:cNvPr>
          <p:cNvGraphicFramePr/>
          <p:nvPr>
            <p:extLst>
              <p:ext uri="{D42A27DB-BD31-4B8C-83A1-F6EECF244321}">
                <p14:modId xmlns:p14="http://schemas.microsoft.com/office/powerpoint/2010/main" val="3679304958"/>
              </p:ext>
            </p:extLst>
          </p:nvPr>
        </p:nvGraphicFramePr>
        <p:xfrm>
          <a:off x="2133600" y="234343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459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00200" y="533400"/>
            <a:ext cx="7086600" cy="609600"/>
          </a:xfrm>
        </p:spPr>
        <p:txBody>
          <a:bodyPr>
            <a:normAutofit fontScale="90000"/>
          </a:bodyPr>
          <a:lstStyle/>
          <a:p>
            <a:br>
              <a:rPr lang="ru-RU" sz="2700" b="1" dirty="0">
                <a:latin typeface="Times New Roman" pitchFamily="18" charset="0"/>
                <a:cs typeface="Times New Roman" pitchFamily="18" charset="0"/>
              </a:rPr>
            </a:br>
            <a:r>
              <a:rPr lang="ru-RU" sz="3600" b="1" dirty="0">
                <a:latin typeface="Times New Roman" pitchFamily="18" charset="0"/>
                <a:cs typeface="Times New Roman" pitchFamily="18" charset="0"/>
              </a:rPr>
              <a:t>Робота психолога</a:t>
            </a:r>
            <a:br>
              <a:rPr lang="ru-RU" sz="2700" b="1" dirty="0">
                <a:latin typeface="Times New Roman" pitchFamily="18" charset="0"/>
                <a:cs typeface="Times New Roman" pitchFamily="18" charset="0"/>
              </a:rPr>
            </a:br>
            <a:r>
              <a:rPr lang="ru-RU" sz="2700" b="1" dirty="0">
                <a:latin typeface="Times New Roman" pitchFamily="18" charset="0"/>
                <a:cs typeface="Times New Roman" pitchFamily="18" charset="0"/>
              </a:rPr>
              <a:t> </a:t>
            </a:r>
            <a:endParaRPr lang="ru-RU" dirty="0"/>
          </a:p>
        </p:txBody>
      </p:sp>
      <p:sp>
        <p:nvSpPr>
          <p:cNvPr id="6" name="Содержимое 5"/>
          <p:cNvSpPr>
            <a:spLocks noGrp="1"/>
          </p:cNvSpPr>
          <p:nvPr>
            <p:ph idx="1"/>
          </p:nvPr>
        </p:nvSpPr>
        <p:spPr>
          <a:xfrm>
            <a:off x="914400" y="1143000"/>
            <a:ext cx="7620000" cy="4876800"/>
          </a:xfrm>
        </p:spPr>
        <p:txBody>
          <a:bodyPr>
            <a:normAutofit/>
          </a:bodyPr>
          <a:lstStyle/>
          <a:p>
            <a:pPr marL="0" indent="0" algn="just">
              <a:buNone/>
            </a:pPr>
            <a:r>
              <a:rPr lang="uk-UA" sz="2400" b="1" dirty="0"/>
              <a:t>Дослідження психологічної готовності дітей до навчання в умовах реформування  нової української школи </a:t>
            </a:r>
            <a:endParaRPr lang="ru-RU" sz="2400" b="1" dirty="0"/>
          </a:p>
          <a:p>
            <a:pPr marL="0" indent="0" algn="just">
              <a:buNone/>
            </a:pPr>
            <a:endParaRPr lang="ru-RU" dirty="0"/>
          </a:p>
          <a:p>
            <a:endParaRPr lang="ru-RU" dirty="0"/>
          </a:p>
        </p:txBody>
      </p:sp>
      <p:graphicFrame>
        <p:nvGraphicFramePr>
          <p:cNvPr id="8" name="Диаграмма 7">
            <a:extLst>
              <a:ext uri="{FF2B5EF4-FFF2-40B4-BE49-F238E27FC236}">
                <a16:creationId xmlns:a16="http://schemas.microsoft.com/office/drawing/2014/main" id="{97511AF8-D91D-4B11-9392-75BE02A24EA5}"/>
              </a:ext>
            </a:extLst>
          </p:cNvPr>
          <p:cNvGraphicFramePr/>
          <p:nvPr>
            <p:extLst>
              <p:ext uri="{D42A27DB-BD31-4B8C-83A1-F6EECF244321}">
                <p14:modId xmlns:p14="http://schemas.microsoft.com/office/powerpoint/2010/main" val="2241077294"/>
              </p:ext>
            </p:extLst>
          </p:nvPr>
        </p:nvGraphicFramePr>
        <p:xfrm>
          <a:off x="762000" y="2438400"/>
          <a:ext cx="74676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5440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00200" y="533400"/>
            <a:ext cx="7086600" cy="609600"/>
          </a:xfrm>
        </p:spPr>
        <p:txBody>
          <a:bodyPr>
            <a:normAutofit fontScale="90000"/>
          </a:bodyPr>
          <a:lstStyle/>
          <a:p>
            <a:br>
              <a:rPr lang="ru-RU" sz="2700" b="1" dirty="0">
                <a:latin typeface="Times New Roman" pitchFamily="18" charset="0"/>
                <a:cs typeface="Times New Roman" pitchFamily="18" charset="0"/>
              </a:rPr>
            </a:br>
            <a:r>
              <a:rPr lang="ru-RU" sz="3600" b="1" dirty="0">
                <a:latin typeface="Times New Roman" pitchFamily="18" charset="0"/>
                <a:cs typeface="Times New Roman" pitchFamily="18" charset="0"/>
              </a:rPr>
              <a:t>Робота психолога</a:t>
            </a:r>
            <a:br>
              <a:rPr lang="ru-RU" sz="2700" b="1" dirty="0">
                <a:latin typeface="Times New Roman" pitchFamily="18" charset="0"/>
                <a:cs typeface="Times New Roman" pitchFamily="18" charset="0"/>
              </a:rPr>
            </a:br>
            <a:r>
              <a:rPr lang="ru-RU" sz="2700" b="1" dirty="0">
                <a:latin typeface="Times New Roman" pitchFamily="18" charset="0"/>
                <a:cs typeface="Times New Roman" pitchFamily="18" charset="0"/>
              </a:rPr>
              <a:t> </a:t>
            </a:r>
            <a:endParaRPr lang="ru-RU" dirty="0"/>
          </a:p>
        </p:txBody>
      </p:sp>
      <p:sp>
        <p:nvSpPr>
          <p:cNvPr id="6" name="Содержимое 5"/>
          <p:cNvSpPr>
            <a:spLocks noGrp="1"/>
          </p:cNvSpPr>
          <p:nvPr>
            <p:ph idx="1"/>
          </p:nvPr>
        </p:nvSpPr>
        <p:spPr>
          <a:xfrm>
            <a:off x="914400" y="1143000"/>
            <a:ext cx="7620000" cy="4876800"/>
          </a:xfrm>
        </p:spPr>
        <p:txBody>
          <a:bodyPr>
            <a:normAutofit/>
          </a:bodyPr>
          <a:lstStyle/>
          <a:p>
            <a:pPr marL="0" indent="0" algn="just">
              <a:buNone/>
            </a:pPr>
            <a:r>
              <a:rPr lang="uk-UA" sz="2400" b="1" dirty="0"/>
              <a:t>Дослідження психологічної готовності дітей до навчання в умовах реформування  нової української школи </a:t>
            </a:r>
            <a:endParaRPr lang="ru-RU" sz="2400" b="1" dirty="0"/>
          </a:p>
          <a:p>
            <a:pPr marL="0" indent="0" algn="just">
              <a:buNone/>
            </a:pPr>
            <a:endParaRPr lang="ru-RU" dirty="0"/>
          </a:p>
          <a:p>
            <a:endParaRPr lang="ru-RU" dirty="0"/>
          </a:p>
        </p:txBody>
      </p:sp>
      <p:graphicFrame>
        <p:nvGraphicFramePr>
          <p:cNvPr id="7" name="Диаграмма 6">
            <a:extLst>
              <a:ext uri="{FF2B5EF4-FFF2-40B4-BE49-F238E27FC236}">
                <a16:creationId xmlns:a16="http://schemas.microsoft.com/office/drawing/2014/main" id="{FAA0B4AF-AE23-467B-A321-BD669C9F5B07}"/>
              </a:ext>
            </a:extLst>
          </p:cNvPr>
          <p:cNvGraphicFramePr/>
          <p:nvPr>
            <p:extLst>
              <p:ext uri="{D42A27DB-BD31-4B8C-83A1-F6EECF244321}">
                <p14:modId xmlns:p14="http://schemas.microsoft.com/office/powerpoint/2010/main" val="210783532"/>
              </p:ext>
            </p:extLst>
          </p:nvPr>
        </p:nvGraphicFramePr>
        <p:xfrm>
          <a:off x="1219200" y="2389496"/>
          <a:ext cx="7010399" cy="3935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193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p:txBody>
          <a:bodyPr>
            <a:normAutofit/>
          </a:bodyPr>
          <a:lstStyle/>
          <a:p>
            <a:pPr lvl="0"/>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graphicFrame>
        <p:nvGraphicFramePr>
          <p:cNvPr id="7" name="Объект 6">
            <a:extLst>
              <a:ext uri="{FF2B5EF4-FFF2-40B4-BE49-F238E27FC236}">
                <a16:creationId xmlns:a16="http://schemas.microsoft.com/office/drawing/2014/main" id="{9F2ED1E4-FF40-4606-AEF8-2122101621B2}"/>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00200" y="533400"/>
            <a:ext cx="7086600" cy="609600"/>
          </a:xfrm>
        </p:spPr>
        <p:txBody>
          <a:bodyPr>
            <a:normAutofit fontScale="90000"/>
          </a:bodyPr>
          <a:lstStyle/>
          <a:p>
            <a:br>
              <a:rPr lang="ru-RU" sz="2700" b="1" dirty="0">
                <a:latin typeface="Times New Roman" pitchFamily="18" charset="0"/>
                <a:cs typeface="Times New Roman" pitchFamily="18" charset="0"/>
              </a:rPr>
            </a:br>
            <a:r>
              <a:rPr lang="ru-RU" sz="3600" b="1" dirty="0">
                <a:latin typeface="Times New Roman" pitchFamily="18" charset="0"/>
                <a:cs typeface="Times New Roman" pitchFamily="18" charset="0"/>
              </a:rPr>
              <a:t>Робота психолога</a:t>
            </a:r>
            <a:br>
              <a:rPr lang="ru-RU" sz="2700" b="1" dirty="0">
                <a:latin typeface="Times New Roman" pitchFamily="18" charset="0"/>
                <a:cs typeface="Times New Roman" pitchFamily="18" charset="0"/>
              </a:rPr>
            </a:br>
            <a:r>
              <a:rPr lang="ru-RU" sz="2700" b="1" dirty="0">
                <a:latin typeface="Times New Roman" pitchFamily="18" charset="0"/>
                <a:cs typeface="Times New Roman" pitchFamily="18" charset="0"/>
              </a:rPr>
              <a:t> </a:t>
            </a:r>
            <a:endParaRPr lang="ru-RU" dirty="0"/>
          </a:p>
        </p:txBody>
      </p:sp>
      <p:sp>
        <p:nvSpPr>
          <p:cNvPr id="6" name="Содержимое 5"/>
          <p:cNvSpPr>
            <a:spLocks noGrp="1"/>
          </p:cNvSpPr>
          <p:nvPr>
            <p:ph idx="1"/>
          </p:nvPr>
        </p:nvSpPr>
        <p:spPr>
          <a:xfrm>
            <a:off x="914400" y="1143000"/>
            <a:ext cx="7620000" cy="4876800"/>
          </a:xfrm>
        </p:spPr>
        <p:txBody>
          <a:bodyPr>
            <a:normAutofit fontScale="92500" lnSpcReduction="10000"/>
          </a:bodyPr>
          <a:lstStyle/>
          <a:p>
            <a:pPr marL="0" indent="0" algn="just">
              <a:buNone/>
            </a:pPr>
            <a:r>
              <a:rPr lang="uk-UA" b="1" dirty="0"/>
              <a:t>Консультаційна робота</a:t>
            </a:r>
            <a:endParaRPr lang="ru-RU" dirty="0"/>
          </a:p>
          <a:p>
            <a:pPr algn="just">
              <a:buFontTx/>
              <a:buChar char="-"/>
            </a:pPr>
            <a:r>
              <a:rPr lang="uk-UA" dirty="0"/>
              <a:t>з батьками дітей, які вступили до ДНЗ для надання необхідної допомоги новоприбулим дітям</a:t>
            </a:r>
          </a:p>
          <a:p>
            <a:pPr algn="just">
              <a:buFontTx/>
              <a:buChar char="-"/>
            </a:pPr>
            <a:r>
              <a:rPr lang="uk-UA" dirty="0"/>
              <a:t>індивідуальне консультування батьків та педагогів</a:t>
            </a:r>
          </a:p>
          <a:p>
            <a:pPr algn="just">
              <a:buFontTx/>
              <a:buChar char="-"/>
            </a:pPr>
            <a:r>
              <a:rPr lang="uk-UA" dirty="0"/>
              <a:t>стратегії взаємодії з проблемними дітьми </a:t>
            </a:r>
          </a:p>
          <a:p>
            <a:pPr marL="0" indent="0" algn="just">
              <a:buNone/>
            </a:pPr>
            <a:r>
              <a:rPr lang="uk-UA" dirty="0"/>
              <a:t>-  індивідуальне та групове консультування педагогів і батьків з питань підготовки дитини до школи </a:t>
            </a:r>
            <a:endParaRPr lang="ru-RU" dirty="0"/>
          </a:p>
          <a:p>
            <a:pPr marL="0" indent="0" algn="just">
              <a:buNone/>
            </a:pPr>
            <a:endParaRPr lang="ru-RU" dirty="0"/>
          </a:p>
          <a:p>
            <a:endParaRPr lang="ru-RU" dirty="0"/>
          </a:p>
        </p:txBody>
      </p:sp>
    </p:spTree>
    <p:extLst>
      <p:ext uri="{BB962C8B-B14F-4D97-AF65-F5344CB8AC3E}">
        <p14:creationId xmlns:p14="http://schemas.microsoft.com/office/powerpoint/2010/main" val="2552983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00200" y="533400"/>
            <a:ext cx="7086600" cy="609600"/>
          </a:xfrm>
        </p:spPr>
        <p:txBody>
          <a:bodyPr>
            <a:normAutofit fontScale="90000"/>
          </a:bodyPr>
          <a:lstStyle/>
          <a:p>
            <a:br>
              <a:rPr lang="ru-RU" sz="2700" b="1" dirty="0">
                <a:latin typeface="Times New Roman" pitchFamily="18" charset="0"/>
                <a:cs typeface="Times New Roman" pitchFamily="18" charset="0"/>
              </a:rPr>
            </a:br>
            <a:r>
              <a:rPr lang="ru-RU" sz="3600" b="1" dirty="0">
                <a:latin typeface="Times New Roman" pitchFamily="18" charset="0"/>
                <a:cs typeface="Times New Roman" pitchFamily="18" charset="0"/>
              </a:rPr>
              <a:t>Робота психолога</a:t>
            </a:r>
            <a:br>
              <a:rPr lang="ru-RU" sz="2700" b="1" dirty="0">
                <a:latin typeface="Times New Roman" pitchFamily="18" charset="0"/>
                <a:cs typeface="Times New Roman" pitchFamily="18" charset="0"/>
              </a:rPr>
            </a:br>
            <a:r>
              <a:rPr lang="ru-RU" sz="2700" b="1" dirty="0">
                <a:latin typeface="Times New Roman" pitchFamily="18" charset="0"/>
                <a:cs typeface="Times New Roman" pitchFamily="18" charset="0"/>
              </a:rPr>
              <a:t> </a:t>
            </a:r>
            <a:endParaRPr lang="ru-RU" dirty="0"/>
          </a:p>
        </p:txBody>
      </p:sp>
      <p:sp>
        <p:nvSpPr>
          <p:cNvPr id="6" name="Содержимое 5"/>
          <p:cNvSpPr>
            <a:spLocks noGrp="1"/>
          </p:cNvSpPr>
          <p:nvPr>
            <p:ph idx="1"/>
          </p:nvPr>
        </p:nvSpPr>
        <p:spPr>
          <a:xfrm>
            <a:off x="914400" y="1143000"/>
            <a:ext cx="7620000" cy="4876800"/>
          </a:xfrm>
        </p:spPr>
        <p:txBody>
          <a:bodyPr>
            <a:normAutofit fontScale="70000" lnSpcReduction="20000"/>
          </a:bodyPr>
          <a:lstStyle/>
          <a:p>
            <a:pPr marL="0" indent="0" algn="just">
              <a:buNone/>
            </a:pPr>
            <a:r>
              <a:rPr lang="uk-UA" b="1" dirty="0" err="1"/>
              <a:t>Профілактичнана</a:t>
            </a:r>
            <a:r>
              <a:rPr lang="uk-UA" b="1" dirty="0"/>
              <a:t> робота</a:t>
            </a:r>
            <a:endParaRPr lang="ru-RU" dirty="0"/>
          </a:p>
          <a:p>
            <a:r>
              <a:rPr lang="uk-UA" dirty="0"/>
              <a:t> заходи для збереження та зміцнення психічного здоров'я дітей, батьків та педагогів.</a:t>
            </a:r>
            <a:endParaRPr lang="ru-RU" dirty="0"/>
          </a:p>
          <a:p>
            <a:r>
              <a:rPr lang="uk-UA" dirty="0"/>
              <a:t> заходи для попередження та профілактики насильства та жорстокого поводження з дітьми на період воєнного стану.</a:t>
            </a:r>
            <a:endParaRPr lang="ru-RU" dirty="0"/>
          </a:p>
          <a:p>
            <a:r>
              <a:rPr lang="uk-UA" dirty="0"/>
              <a:t>Для профілактики  </a:t>
            </a:r>
            <a:r>
              <a:rPr lang="uk-UA" dirty="0" err="1"/>
              <a:t>булінгу</a:t>
            </a:r>
            <a:r>
              <a:rPr lang="uk-UA" dirty="0"/>
              <a:t> в дитячому колективі проведені такі заняття: інтегроване заняття для дітей середнього дошкільного віку «Ми – дружні хлопці та дівчата» (Бут І.А., </a:t>
            </a:r>
            <a:r>
              <a:rPr lang="uk-UA" dirty="0" err="1"/>
              <a:t>Поперека</a:t>
            </a:r>
            <a:r>
              <a:rPr lang="uk-UA" dirty="0"/>
              <a:t> В.О., Верба О.О.); заняття для дітей старшого дошкільного віку «Школа друзів та подруг» (Бут І.А.)/</a:t>
            </a:r>
            <a:endParaRPr lang="ru-RU" dirty="0"/>
          </a:p>
          <a:p>
            <a:pPr marL="0" indent="0" algn="just">
              <a:buNone/>
            </a:pPr>
            <a:r>
              <a:rPr lang="ru-RU" b="1" dirty="0" err="1"/>
              <a:t>Корекційна</a:t>
            </a:r>
            <a:r>
              <a:rPr lang="ru-RU" b="1" dirty="0"/>
              <a:t> та </a:t>
            </a:r>
            <a:r>
              <a:rPr lang="ru-RU" b="1" dirty="0" err="1"/>
              <a:t>розвиткова</a:t>
            </a:r>
            <a:r>
              <a:rPr lang="ru-RU" b="1" dirty="0"/>
              <a:t> робота</a:t>
            </a:r>
          </a:p>
          <a:p>
            <a:pPr marL="0" indent="0" algn="just">
              <a:buNone/>
            </a:pPr>
            <a:r>
              <a:rPr lang="ru-RU" b="1" dirty="0" err="1"/>
              <a:t>Психологічна</a:t>
            </a:r>
            <a:r>
              <a:rPr lang="ru-RU" b="1" dirty="0"/>
              <a:t> </a:t>
            </a:r>
            <a:r>
              <a:rPr lang="ru-RU" b="1" dirty="0" err="1"/>
              <a:t>просвіта</a:t>
            </a:r>
            <a:endParaRPr lang="ru-RU" b="1" dirty="0"/>
          </a:p>
          <a:p>
            <a:pPr marL="0" indent="0" algn="just">
              <a:buNone/>
            </a:pPr>
            <a:r>
              <a:rPr lang="ru-RU" b="1" dirty="0"/>
              <a:t>Зв</a:t>
            </a:r>
            <a:r>
              <a:rPr lang="en-US" b="1" dirty="0"/>
              <a:t>`</a:t>
            </a:r>
            <a:r>
              <a:rPr lang="uk-UA" b="1" dirty="0" err="1"/>
              <a:t>язки</a:t>
            </a:r>
            <a:r>
              <a:rPr lang="uk-UA" b="1" dirty="0"/>
              <a:t> з громадськістю</a:t>
            </a:r>
            <a:endParaRPr lang="ru-RU" b="1" dirty="0"/>
          </a:p>
          <a:p>
            <a:endParaRPr lang="ru-RU" dirty="0"/>
          </a:p>
        </p:txBody>
      </p:sp>
    </p:spTree>
    <p:extLst>
      <p:ext uri="{BB962C8B-B14F-4D97-AF65-F5344CB8AC3E}">
        <p14:creationId xmlns:p14="http://schemas.microsoft.com/office/powerpoint/2010/main" val="2840015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p:txBody>
          <a:bodyPr>
            <a:normAutofit fontScale="90000"/>
          </a:bodyPr>
          <a:lstStyle/>
          <a:p>
            <a:r>
              <a:rPr lang="ru-RU" sz="3100" b="1" dirty="0">
                <a:latin typeface="Times New Roman" pitchFamily="18" charset="0"/>
                <a:cs typeface="Times New Roman" pitchFamily="18" charset="0"/>
              </a:rPr>
              <a:t>            </a:t>
            </a:r>
            <a:br>
              <a:rPr lang="ru-RU" sz="3100" b="1" dirty="0">
                <a:latin typeface="Times New Roman" pitchFamily="18" charset="0"/>
                <a:cs typeface="Times New Roman" pitchFamily="18" charset="0"/>
              </a:rPr>
            </a:br>
            <a:r>
              <a:rPr lang="ru-RU" sz="3100" b="1" dirty="0">
                <a:solidFill>
                  <a:srgbClr val="FF0000"/>
                </a:solidFill>
                <a:latin typeface="Times New Roman" pitchFamily="18" charset="0"/>
                <a:cs typeface="Times New Roman" pitchFamily="18" charset="0"/>
              </a:rPr>
              <a:t>          </a:t>
            </a:r>
            <a:br>
              <a:rPr lang="ru-RU" sz="3100" b="1" dirty="0">
                <a:solidFill>
                  <a:srgbClr val="FF0000"/>
                </a:solidFill>
                <a:latin typeface="Times New Roman" pitchFamily="18" charset="0"/>
                <a:cs typeface="Times New Roman" pitchFamily="18" charset="0"/>
              </a:rPr>
            </a:b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Соціальний</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захист</a:t>
            </a:r>
            <a:r>
              <a:rPr lang="ru-RU" sz="3100" b="1" dirty="0">
                <a:latin typeface="Times New Roman" pitchFamily="18" charset="0"/>
                <a:cs typeface="Times New Roman" pitchFamily="18" charset="0"/>
              </a:rPr>
              <a:t>,</a:t>
            </a:r>
            <a:r>
              <a:rPr lang="ru-RU" b="1" dirty="0"/>
              <a:t> </a:t>
            </a:r>
            <a:r>
              <a:rPr lang="ru-RU" sz="3100" b="1" dirty="0" err="1"/>
              <a:t>збереження</a:t>
            </a:r>
            <a:r>
              <a:rPr lang="ru-RU" sz="3100" b="1" dirty="0"/>
              <a:t> та </a:t>
            </a:r>
            <a:r>
              <a:rPr lang="ru-RU" sz="3100" b="1" dirty="0" err="1"/>
              <a:t>зміцнення</a:t>
            </a:r>
            <a:r>
              <a:rPr lang="ru-RU" sz="3100" b="1" dirty="0"/>
              <a:t> </a:t>
            </a:r>
            <a:r>
              <a:rPr lang="ru-RU" sz="3100" b="1" dirty="0" err="1"/>
              <a:t>здоров’я</a:t>
            </a:r>
            <a:r>
              <a:rPr lang="ru-RU" sz="3100" b="1" dirty="0"/>
              <a:t> </a:t>
            </a:r>
            <a:r>
              <a:rPr lang="ru-RU" sz="3100" b="1" dirty="0" err="1"/>
              <a:t>дітей</a:t>
            </a:r>
            <a:r>
              <a:rPr lang="ru-RU" sz="3100" b="1" dirty="0"/>
              <a:t> та </a:t>
            </a:r>
            <a:r>
              <a:rPr lang="ru-RU" sz="3100" b="1" dirty="0" err="1"/>
              <a:t>працівників</a:t>
            </a:r>
            <a:br>
              <a:rPr lang="ru-RU" sz="3100" dirty="0"/>
            </a:br>
            <a:br>
              <a:rPr lang="ru-RU" dirty="0"/>
            </a:br>
            <a:endParaRPr lang="ru-RU" dirty="0"/>
          </a:p>
        </p:txBody>
      </p:sp>
      <p:sp>
        <p:nvSpPr>
          <p:cNvPr id="6" name="Содержимое 5"/>
          <p:cNvSpPr>
            <a:spLocks noGrp="1"/>
          </p:cNvSpPr>
          <p:nvPr>
            <p:ph idx="1"/>
          </p:nvPr>
        </p:nvSpPr>
        <p:spPr>
          <a:xfrm>
            <a:off x="1066800" y="1752600"/>
            <a:ext cx="7315200" cy="4267200"/>
          </a:xfrm>
        </p:spPr>
        <p:txBody>
          <a:bodyPr>
            <a:normAutofit/>
          </a:bodyPr>
          <a:lstStyle/>
          <a:p>
            <a:pPr marL="0" algn="just">
              <a:lnSpc>
                <a:spcPct val="120000"/>
              </a:lnSpc>
              <a:spcBef>
                <a:spcPts val="0"/>
              </a:spcBef>
              <a:buNone/>
            </a:pPr>
            <a:r>
              <a:rPr lang="uk-UA" sz="8000" dirty="0">
                <a:latin typeface="Times New Roman" pitchFamily="18" charset="0"/>
                <a:cs typeface="Times New Roman" pitchFamily="18" charset="0"/>
              </a:rPr>
              <a:t> </a:t>
            </a:r>
            <a:endParaRPr lang="ru-RU" sz="8000" dirty="0">
              <a:latin typeface="Times New Roman" pitchFamily="18" charset="0"/>
              <a:cs typeface="Times New Roman" pitchFamily="18" charset="0"/>
            </a:endParaRPr>
          </a:p>
          <a:p>
            <a:pPr marL="0">
              <a:lnSpc>
                <a:spcPct val="120000"/>
              </a:lnSpc>
              <a:spcBef>
                <a:spcPts val="0"/>
              </a:spcBef>
              <a:buNone/>
            </a:pPr>
            <a:br>
              <a:rPr lang="uk-UA" sz="6400" dirty="0">
                <a:latin typeface="Times New Roman" pitchFamily="18" charset="0"/>
                <a:cs typeface="Times New Roman" pitchFamily="18" charset="0"/>
              </a:rPr>
            </a:br>
            <a:r>
              <a:rPr lang="uk-UA" sz="6400" dirty="0">
                <a:latin typeface="Times New Roman" pitchFamily="18" charset="0"/>
                <a:cs typeface="Times New Roman" pitchFamily="18" charset="0"/>
              </a:rPr>
              <a:t>         </a:t>
            </a:r>
            <a:endParaRPr lang="ru-RU" sz="6400" dirty="0">
              <a:latin typeface="Times New Roman" pitchFamily="18" charset="0"/>
              <a:cs typeface="Times New Roman" pitchFamily="18" charset="0"/>
            </a:endParaRPr>
          </a:p>
          <a:p>
            <a:pPr marL="0" algn="just">
              <a:lnSpc>
                <a:spcPct val="120000"/>
              </a:lnSpc>
              <a:spcBef>
                <a:spcPts val="0"/>
              </a:spcBef>
              <a:buNone/>
            </a:pPr>
            <a:endParaRPr lang="ru-RU" sz="6400" dirty="0">
              <a:latin typeface="Times New Roman" pitchFamily="18" charset="0"/>
              <a:cs typeface="Times New Roman" pitchFamily="18" charset="0"/>
            </a:endParaRPr>
          </a:p>
          <a:p>
            <a:endParaRPr lang="ru-RU" dirty="0"/>
          </a:p>
        </p:txBody>
      </p:sp>
      <p:graphicFrame>
        <p:nvGraphicFramePr>
          <p:cNvPr id="7" name="Диаграмма 6">
            <a:extLst>
              <a:ext uri="{FF2B5EF4-FFF2-40B4-BE49-F238E27FC236}">
                <a16:creationId xmlns:a16="http://schemas.microsoft.com/office/drawing/2014/main" id="{0F987C0B-D711-4A64-93B2-E0227245BA79}"/>
              </a:ext>
            </a:extLst>
          </p:cNvPr>
          <p:cNvGraphicFramePr/>
          <p:nvPr>
            <p:extLst>
              <p:ext uri="{D42A27DB-BD31-4B8C-83A1-F6EECF244321}">
                <p14:modId xmlns:p14="http://schemas.microsoft.com/office/powerpoint/2010/main" val="3906359377"/>
              </p:ext>
            </p:extLst>
          </p:nvPr>
        </p:nvGraphicFramePr>
        <p:xfrm>
          <a:off x="762000" y="1417638"/>
          <a:ext cx="7924800" cy="48307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8"/>
            <a:ext cx="8229600" cy="1716197"/>
          </a:xfrm>
        </p:spPr>
        <p:txBody>
          <a:bodyPr>
            <a:normAutofit fontScale="90000"/>
          </a:bodyPr>
          <a:lstStyle/>
          <a:p>
            <a:pPr indent="457200" algn="r"/>
            <a:r>
              <a:rPr lang="uk-UA" sz="3100" b="1" dirty="0">
                <a:latin typeface="Times New Roman" pitchFamily="18" charset="0"/>
                <a:cs typeface="Times New Roman" pitchFamily="18" charset="0"/>
              </a:rPr>
              <a:t>      </a:t>
            </a:r>
            <a:r>
              <a:rPr lang="uk-UA" sz="3100" b="1" dirty="0"/>
              <a:t>Медичне обслуговування</a:t>
            </a:r>
            <a:r>
              <a:rPr lang="uk-UA" sz="3100" dirty="0"/>
              <a:t> в  дошкільному    закладі  здійснює медична сестра </a:t>
            </a:r>
            <a:r>
              <a:rPr lang="uk-UA" sz="3100" b="1" dirty="0"/>
              <a:t>Сава П.І. </a:t>
            </a:r>
            <a:br>
              <a:rPr lang="uk-UA" sz="3100" dirty="0"/>
            </a:br>
            <a:r>
              <a:rPr lang="uk-UA" sz="3100" dirty="0"/>
              <a:t>(освіта середня спеціальна, вища категорія). </a:t>
            </a:r>
            <a:endParaRPr lang="ru-RU" dirty="0"/>
          </a:p>
        </p:txBody>
      </p:sp>
      <p:sp>
        <p:nvSpPr>
          <p:cNvPr id="13" name="Содержимое 12"/>
          <p:cNvSpPr>
            <a:spLocks noGrp="1"/>
          </p:cNvSpPr>
          <p:nvPr>
            <p:ph sz="half" idx="1"/>
          </p:nvPr>
        </p:nvSpPr>
        <p:spPr>
          <a:xfrm>
            <a:off x="686718" y="1752600"/>
            <a:ext cx="4125817" cy="3820961"/>
          </a:xfrm>
        </p:spPr>
        <p:txBody>
          <a:bodyPr>
            <a:normAutofit/>
          </a:bodyPr>
          <a:lstStyle/>
          <a:p>
            <a:pPr>
              <a:buNone/>
            </a:pPr>
            <a:r>
              <a:rPr lang="uk-UA" sz="2400" b="1" dirty="0"/>
              <a:t>ЗАХВОРЮВАНІСТЬ ДІТЕЙ ЗА 2024– 2025  НАВЧАЛЬНИЙ РІК</a:t>
            </a:r>
            <a:endParaRPr lang="ru-RU" sz="2400"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graphicFrame>
        <p:nvGraphicFramePr>
          <p:cNvPr id="8" name="Диаграмма 7">
            <a:extLst>
              <a:ext uri="{FF2B5EF4-FFF2-40B4-BE49-F238E27FC236}">
                <a16:creationId xmlns:a16="http://schemas.microsoft.com/office/drawing/2014/main" id="{C8D9F354-7335-4D83-B0AC-07D034335A7B}"/>
              </a:ext>
            </a:extLst>
          </p:cNvPr>
          <p:cNvGraphicFramePr/>
          <p:nvPr>
            <p:extLst>
              <p:ext uri="{D42A27DB-BD31-4B8C-83A1-F6EECF244321}">
                <p14:modId xmlns:p14="http://schemas.microsoft.com/office/powerpoint/2010/main" val="4157436140"/>
              </p:ext>
            </p:extLst>
          </p:nvPr>
        </p:nvGraphicFramePr>
        <p:xfrm>
          <a:off x="3459543" y="2990910"/>
          <a:ext cx="5486400"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p:txBody>
          <a:bodyPr>
            <a:normAutofit fontScale="90000"/>
          </a:bodyPr>
          <a:lstStyle/>
          <a:p>
            <a:br>
              <a:rPr lang="uk-UA" sz="3200" dirty="0">
                <a:latin typeface="Times New Roman" pitchFamily="18" charset="0"/>
                <a:cs typeface="Times New Roman" pitchFamily="18" charset="0"/>
              </a:rPr>
            </a:br>
            <a:r>
              <a:rPr lang="uk-UA" sz="3200" b="1" dirty="0">
                <a:latin typeface="Times New Roman" pitchFamily="18" charset="0"/>
                <a:cs typeface="Times New Roman" pitchFamily="18" charset="0"/>
              </a:rPr>
              <a:t>Я, як директор, забезпечую:</a:t>
            </a:r>
            <a:br>
              <a:rPr lang="ru-RU" sz="3200" b="1" dirty="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
        <p:nvSpPr>
          <p:cNvPr id="6" name="Содержимое 5"/>
          <p:cNvSpPr>
            <a:spLocks noGrp="1"/>
          </p:cNvSpPr>
          <p:nvPr>
            <p:ph idx="1"/>
          </p:nvPr>
        </p:nvSpPr>
        <p:spPr/>
        <p:txBody>
          <a:bodyPr>
            <a:noAutofit/>
          </a:bodyPr>
          <a:lstStyle/>
          <a:p>
            <a:r>
              <a:rPr lang="uk-UA" sz="2400" dirty="0">
                <a:latin typeface="Times New Roman" pitchFamily="18" charset="0"/>
                <a:cs typeface="Times New Roman" pitchFamily="18" charset="0"/>
              </a:rPr>
              <a:t>реалізацію державної політики в галузі освіти через педагогічні ради, загальні збори членів трудового колективу та батьківського комітету;</a:t>
            </a:r>
            <a:br>
              <a:rPr lang="uk-UA"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a:p>
            <a:r>
              <a:rPr lang="ru-RU" sz="2400" dirty="0" err="1">
                <a:latin typeface="Times New Roman" pitchFamily="18" charset="0"/>
                <a:cs typeface="Times New Roman" pitchFamily="18" charset="0"/>
              </a:rPr>
              <a:t>дію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імені</a:t>
            </a:r>
            <a:r>
              <a:rPr lang="ru-RU" sz="2400" dirty="0">
                <a:latin typeface="Times New Roman" pitchFamily="18" charset="0"/>
                <a:cs typeface="Times New Roman" pitchFamily="18" charset="0"/>
              </a:rPr>
              <a:t> закладу, представляю </a:t>
            </a:r>
            <a:r>
              <a:rPr lang="ru-RU" sz="2400" dirty="0" err="1">
                <a:latin typeface="Times New Roman" pitchFamily="18" charset="0"/>
                <a:cs typeface="Times New Roman" pitchFamily="18" charset="0"/>
              </a:rPr>
              <a:t>його</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усіх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державних</a:t>
            </a:r>
            <a:r>
              <a:rPr lang="ru-RU" sz="2400" dirty="0">
                <a:latin typeface="Times New Roman" pitchFamily="18" charset="0"/>
                <a:cs typeface="Times New Roman" pitchFamily="18" charset="0"/>
              </a:rPr>
              <a:t> органах, та </a:t>
            </a:r>
            <a:r>
              <a:rPr lang="ru-RU" sz="2400" dirty="0" err="1">
                <a:latin typeface="Times New Roman" pitchFamily="18" charset="0"/>
                <a:cs typeface="Times New Roman" pitchFamily="18" charset="0"/>
              </a:rPr>
              <a:t>інших</a:t>
            </a:r>
            <a:r>
              <a:rPr lang="ru-RU" sz="2400" dirty="0">
                <a:latin typeface="Times New Roman" pitchFamily="18" charset="0"/>
                <a:cs typeface="Times New Roman" pitchFamily="18" charset="0"/>
              </a:rPr>
              <a:t> органах,  </a:t>
            </a:r>
            <a:r>
              <a:rPr lang="ru-RU" sz="2400" dirty="0" err="1">
                <a:latin typeface="Times New Roman" pitchFamily="18" charset="0"/>
                <a:cs typeface="Times New Roman" pitchFamily="18" charset="0"/>
              </a:rPr>
              <a:t>установах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організаціях</a:t>
            </a:r>
            <a:r>
              <a:rPr lang="uk-UA" sz="2400" dirty="0">
                <a:latin typeface="Times New Roman" pitchFamily="18" charset="0"/>
                <a:cs typeface="Times New Roman" pitchFamily="18" charset="0"/>
              </a:rPr>
              <a:t>;</a:t>
            </a:r>
            <a:br>
              <a:rPr lang="uk-UA"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у межах </a:t>
            </a:r>
            <a:r>
              <a:rPr lang="ru-RU" sz="2400" dirty="0" err="1">
                <a:latin typeface="Times New Roman" pitchFamily="18" charset="0"/>
                <a:cs typeface="Times New Roman" pitchFamily="18" charset="0"/>
              </a:rPr>
              <a:t>своєї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компетенції</a:t>
            </a:r>
            <a:r>
              <a:rPr lang="ru-RU" sz="2400" dirty="0">
                <a:latin typeface="Times New Roman" pitchFamily="18" charset="0"/>
                <a:cs typeface="Times New Roman" pitchFamily="18" charset="0"/>
              </a:rPr>
              <a:t> видаю </a:t>
            </a:r>
            <a:r>
              <a:rPr lang="ru-RU" sz="2400" dirty="0" err="1">
                <a:latin typeface="Times New Roman" pitchFamily="18" charset="0"/>
                <a:cs typeface="Times New Roman" pitchFamily="18" charset="0"/>
              </a:rPr>
              <a:t>накази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обов’язкові</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виконання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працівниками</a:t>
            </a:r>
            <a:r>
              <a:rPr lang="ru-RU" sz="2400" dirty="0">
                <a:latin typeface="Times New Roman" pitchFamily="18" charset="0"/>
                <a:cs typeface="Times New Roman" pitchFamily="18" charset="0"/>
              </a:rPr>
              <a:t> закладу;</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приймаю на роботу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закладу та </a:t>
            </a:r>
            <a:r>
              <a:rPr lang="ru-RU" sz="2400" dirty="0" err="1">
                <a:latin typeface="Times New Roman" pitchFamily="18" charset="0"/>
                <a:cs typeface="Times New Roman" pitchFamily="18" charset="0"/>
              </a:rPr>
              <a:t>звільняю</a:t>
            </a:r>
            <a:r>
              <a:rPr lang="ru-RU" sz="2400" dirty="0">
                <a:latin typeface="Times New Roman" pitchFamily="18" charset="0"/>
                <a:cs typeface="Times New Roman" pitchFamily="18" charset="0"/>
              </a:rPr>
              <a:t> з посади при </a:t>
            </a:r>
            <a:r>
              <a:rPr lang="ru-RU" sz="2400" dirty="0" err="1">
                <a:latin typeface="Times New Roman" pitchFamily="18" charset="0"/>
                <a:cs typeface="Times New Roman" pitchFamily="18" charset="0"/>
              </a:rPr>
              <a:t>потребі</a:t>
            </a:r>
            <a:r>
              <a:rPr lang="ru-RU" sz="2400" dirty="0">
                <a:latin typeface="Times New Roman" pitchFamily="18" charset="0"/>
                <a:cs typeface="Times New Roman" pitchFamily="18" charset="0"/>
              </a:rPr>
              <a:t>;</a:t>
            </a:r>
            <a:br>
              <a:rPr lang="uk-UA"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8"/>
            <a:ext cx="8229600" cy="1193921"/>
          </a:xfrm>
        </p:spPr>
        <p:txBody>
          <a:bodyPr>
            <a:normAutofit/>
          </a:bodyPr>
          <a:lstStyle/>
          <a:p>
            <a:pPr indent="457200" algn="r"/>
            <a:r>
              <a:rPr lang="uk-UA" sz="3100" b="1" dirty="0">
                <a:latin typeface="Times New Roman" pitchFamily="18" charset="0"/>
                <a:cs typeface="Times New Roman" pitchFamily="18" charset="0"/>
              </a:rPr>
              <a:t>      </a:t>
            </a:r>
            <a:r>
              <a:rPr lang="uk-UA" sz="3100" b="1" dirty="0"/>
              <a:t>Медичне обслуговування</a:t>
            </a:r>
            <a:endParaRPr lang="ru-RU" dirty="0"/>
          </a:p>
        </p:txBody>
      </p:sp>
      <p:sp>
        <p:nvSpPr>
          <p:cNvPr id="13" name="Содержимое 12"/>
          <p:cNvSpPr>
            <a:spLocks noGrp="1"/>
          </p:cNvSpPr>
          <p:nvPr>
            <p:ph sz="half" idx="1"/>
          </p:nvPr>
        </p:nvSpPr>
        <p:spPr>
          <a:xfrm>
            <a:off x="686718" y="1752600"/>
            <a:ext cx="8000082" cy="400111"/>
          </a:xfrm>
        </p:spPr>
        <p:txBody>
          <a:bodyPr>
            <a:normAutofit fontScale="92500" lnSpcReduction="10000"/>
          </a:bodyPr>
          <a:lstStyle/>
          <a:p>
            <a:pPr>
              <a:buNone/>
            </a:pPr>
            <a:r>
              <a:rPr lang="uk-UA" sz="2400" b="1" dirty="0"/>
              <a:t>ВІДВІДУВАНІСТЬ ДІТЕЙ ЗА 2024– 2025  НАВЧАЛЬНИЙ РІК</a:t>
            </a:r>
            <a:endParaRPr lang="ru-RU" sz="2400"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graphicFrame>
        <p:nvGraphicFramePr>
          <p:cNvPr id="10" name="Диаграмма 9">
            <a:extLst>
              <a:ext uri="{FF2B5EF4-FFF2-40B4-BE49-F238E27FC236}">
                <a16:creationId xmlns:a16="http://schemas.microsoft.com/office/drawing/2014/main" id="{79C9A02E-4AD5-4FAF-97B7-98A735D8B137}"/>
              </a:ext>
            </a:extLst>
          </p:cNvPr>
          <p:cNvGraphicFramePr/>
          <p:nvPr>
            <p:extLst>
              <p:ext uri="{D42A27DB-BD31-4B8C-83A1-F6EECF244321}">
                <p14:modId xmlns:p14="http://schemas.microsoft.com/office/powerpoint/2010/main" val="2088433982"/>
              </p:ext>
            </p:extLst>
          </p:nvPr>
        </p:nvGraphicFramePr>
        <p:xfrm>
          <a:off x="685800" y="2152711"/>
          <a:ext cx="7771482" cy="4038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060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8"/>
            <a:ext cx="8229600" cy="1716197"/>
          </a:xfrm>
        </p:spPr>
        <p:txBody>
          <a:bodyPr>
            <a:normAutofit/>
          </a:bodyPr>
          <a:lstStyle/>
          <a:p>
            <a:pPr indent="457200" algn="r"/>
            <a:r>
              <a:rPr lang="uk-UA" sz="3100" b="1" dirty="0">
                <a:latin typeface="Times New Roman" pitchFamily="18" charset="0"/>
                <a:cs typeface="Times New Roman" pitchFamily="18" charset="0"/>
              </a:rPr>
              <a:t>      </a:t>
            </a:r>
            <a:r>
              <a:rPr lang="uk-UA" sz="3100" b="1" dirty="0"/>
              <a:t>Медичне обслуговування</a:t>
            </a:r>
            <a:endParaRPr lang="ru-RU" dirty="0"/>
          </a:p>
        </p:txBody>
      </p:sp>
      <p:sp>
        <p:nvSpPr>
          <p:cNvPr id="13" name="Содержимое 12"/>
          <p:cNvSpPr>
            <a:spLocks noGrp="1"/>
          </p:cNvSpPr>
          <p:nvPr>
            <p:ph sz="half" idx="1"/>
          </p:nvPr>
        </p:nvSpPr>
        <p:spPr>
          <a:xfrm>
            <a:off x="686718" y="1752600"/>
            <a:ext cx="4125817" cy="3820961"/>
          </a:xfrm>
        </p:spPr>
        <p:txBody>
          <a:bodyPr>
            <a:normAutofit/>
          </a:bodyPr>
          <a:lstStyle/>
          <a:p>
            <a:pPr>
              <a:buNone/>
            </a:pPr>
            <a:r>
              <a:rPr lang="uk-UA" sz="2400" b="1" dirty="0"/>
              <a:t>ЗАХВОРЮВАНІСТЬ ДІТЕЙ ЗА 2024– 2025  НАВЧАЛЬНИЙ РІК</a:t>
            </a:r>
            <a:endParaRPr lang="ru-RU" sz="2400"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graphicFrame>
        <p:nvGraphicFramePr>
          <p:cNvPr id="9" name="Диаграмма 8">
            <a:extLst>
              <a:ext uri="{FF2B5EF4-FFF2-40B4-BE49-F238E27FC236}">
                <a16:creationId xmlns:a16="http://schemas.microsoft.com/office/drawing/2014/main" id="{7C149A9B-91ED-480E-8A04-7262FBD24A77}"/>
              </a:ext>
            </a:extLst>
          </p:cNvPr>
          <p:cNvGraphicFramePr/>
          <p:nvPr/>
        </p:nvGraphicFramePr>
        <p:xfrm>
          <a:off x="2133600" y="2667000"/>
          <a:ext cx="6553200" cy="3524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0426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8"/>
            <a:ext cx="8229600" cy="1716197"/>
          </a:xfrm>
        </p:spPr>
        <p:txBody>
          <a:bodyPr>
            <a:normAutofit/>
          </a:bodyPr>
          <a:lstStyle/>
          <a:p>
            <a:pPr indent="457200" algn="r"/>
            <a:r>
              <a:rPr lang="uk-UA" sz="3100" b="1" dirty="0">
                <a:latin typeface="Times New Roman" pitchFamily="18" charset="0"/>
                <a:cs typeface="Times New Roman" pitchFamily="18" charset="0"/>
              </a:rPr>
              <a:t>      </a:t>
            </a:r>
            <a:r>
              <a:rPr lang="uk-UA" sz="3100" b="1" dirty="0"/>
              <a:t>Медичне обслуговування</a:t>
            </a:r>
            <a:endParaRPr lang="ru-RU" dirty="0"/>
          </a:p>
        </p:txBody>
      </p:sp>
      <p:sp>
        <p:nvSpPr>
          <p:cNvPr id="13" name="Содержимое 12"/>
          <p:cNvSpPr>
            <a:spLocks noGrp="1"/>
          </p:cNvSpPr>
          <p:nvPr>
            <p:ph sz="half" idx="1"/>
          </p:nvPr>
        </p:nvSpPr>
        <p:spPr>
          <a:xfrm>
            <a:off x="686718" y="1752600"/>
            <a:ext cx="7542882" cy="3820961"/>
          </a:xfrm>
        </p:spPr>
        <p:txBody>
          <a:bodyPr>
            <a:normAutofit fontScale="62500" lnSpcReduction="20000"/>
          </a:bodyPr>
          <a:lstStyle/>
          <a:p>
            <a:pPr indent="0" algn="just">
              <a:lnSpc>
                <a:spcPct val="107000"/>
              </a:lnSpc>
              <a:spcAft>
                <a:spcPts val="0"/>
              </a:spcAft>
              <a:buNone/>
            </a:pPr>
            <a:r>
              <a:rPr lang="uk-UA" sz="4800" b="1" dirty="0">
                <a:latin typeface="Times New Roman" panose="02020603050405020304" pitchFamily="18" charset="0"/>
                <a:ea typeface="Calibri" panose="020F0502020204030204" pitchFamily="34" charset="0"/>
                <a:cs typeface="Times New Roman" panose="02020603050405020304" pitchFamily="18" charset="0"/>
              </a:rPr>
              <a:t>фізкультурні, </a:t>
            </a:r>
            <a:r>
              <a:rPr lang="uk-UA" sz="4800" b="1" dirty="0" err="1">
                <a:latin typeface="Times New Roman" panose="02020603050405020304" pitchFamily="18" charset="0"/>
                <a:ea typeface="Calibri" panose="020F0502020204030204" pitchFamily="34" charset="0"/>
                <a:cs typeface="Times New Roman" panose="02020603050405020304" pitchFamily="18" charset="0"/>
              </a:rPr>
              <a:t>оздоровчо</a:t>
            </a:r>
            <a:r>
              <a:rPr lang="uk-UA" sz="4800" b="1" dirty="0">
                <a:latin typeface="Times New Roman" panose="02020603050405020304" pitchFamily="18" charset="0"/>
                <a:ea typeface="Calibri" panose="020F0502020204030204" pitchFamily="34" charset="0"/>
                <a:cs typeface="Times New Roman" panose="02020603050405020304" pitchFamily="18" charset="0"/>
              </a:rPr>
              <a:t>-загартовуючи заходи</a:t>
            </a:r>
            <a:r>
              <a:rPr lang="uk-UA" sz="4800" dirty="0">
                <a:latin typeface="Times New Roman" panose="02020603050405020304" pitchFamily="18" charset="0"/>
                <a:ea typeface="Calibri" panose="020F0502020204030204" pitchFamily="34" charset="0"/>
                <a:cs typeface="Times New Roman" panose="02020603050405020304" pitchFamily="18" charset="0"/>
              </a:rPr>
              <a:t>:</a:t>
            </a:r>
            <a:endParaRPr lang="ru-RU"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4800" dirty="0">
                <a:latin typeface="Times New Roman" panose="02020603050405020304" pitchFamily="18" charset="0"/>
                <a:ea typeface="Calibri" panose="020F0502020204030204" pitchFamily="34" charset="0"/>
                <a:cs typeface="Times New Roman" panose="02020603050405020304" pitchFamily="18" charset="0"/>
              </a:rPr>
              <a:t>- суворе дотримання санітарно-гігієнічного та протиепідемічного режиму;</a:t>
            </a:r>
            <a:endParaRPr lang="ru-RU"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4800" dirty="0">
                <a:latin typeface="Times New Roman" panose="02020603050405020304" pitchFamily="18" charset="0"/>
                <a:ea typeface="Calibri" panose="020F0502020204030204" pitchFamily="34" charset="0"/>
                <a:cs typeface="Times New Roman" panose="02020603050405020304" pitchFamily="18" charset="0"/>
              </a:rPr>
              <a:t>- загартування повітрям, водою;</a:t>
            </a:r>
            <a:endParaRPr lang="ru-RU"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4800" dirty="0">
                <a:latin typeface="Times New Roman" panose="02020603050405020304" pitchFamily="18" charset="0"/>
                <a:ea typeface="Calibri" panose="020F0502020204030204" pitchFamily="34" charset="0"/>
                <a:cs typeface="Times New Roman" panose="02020603050405020304" pitchFamily="18" charset="0"/>
              </a:rPr>
              <a:t>- фізкультурні заняття, розваги;</a:t>
            </a:r>
            <a:endParaRPr lang="ru-RU"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4800" dirty="0">
                <a:latin typeface="Times New Roman" panose="02020603050405020304" pitchFamily="18" charset="0"/>
                <a:ea typeface="Calibri" panose="020F0502020204030204" pitchFamily="34" charset="0"/>
                <a:cs typeface="Times New Roman" panose="02020603050405020304" pitchFamily="18" charset="0"/>
              </a:rPr>
              <a:t>- раціональне харчування  з щоденним вживанням салатів та фруктів.</a:t>
            </a:r>
            <a:endParaRPr lang="ru-RU" sz="4400" dirty="0">
              <a:latin typeface="Calibri" panose="020F0502020204030204" pitchFamily="34" charset="0"/>
              <a:ea typeface="Calibri" panose="020F0502020204030204" pitchFamily="34" charset="0"/>
              <a:cs typeface="Times New Roman" panose="02020603050405020304" pitchFamily="18" charset="0"/>
            </a:endParaRPr>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386594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8"/>
            <a:ext cx="8229600" cy="1716197"/>
          </a:xfrm>
        </p:spPr>
        <p:txBody>
          <a:bodyPr>
            <a:normAutofit/>
          </a:bodyPr>
          <a:lstStyle/>
          <a:p>
            <a:pPr indent="457200" algn="r"/>
            <a:r>
              <a:rPr lang="uk-UA" sz="3100" b="1" dirty="0">
                <a:latin typeface="Times New Roman" pitchFamily="18" charset="0"/>
                <a:cs typeface="Times New Roman" pitchFamily="18" charset="0"/>
              </a:rPr>
              <a:t>      </a:t>
            </a:r>
            <a:r>
              <a:rPr lang="uk-UA" sz="3100" b="1" dirty="0"/>
              <a:t>Медичне обслуговування</a:t>
            </a:r>
            <a:endParaRPr lang="ru-RU" dirty="0"/>
          </a:p>
        </p:txBody>
      </p:sp>
      <p:sp>
        <p:nvSpPr>
          <p:cNvPr id="13" name="Содержимое 12"/>
          <p:cNvSpPr>
            <a:spLocks noGrp="1"/>
          </p:cNvSpPr>
          <p:nvPr>
            <p:ph sz="half" idx="1"/>
          </p:nvPr>
        </p:nvSpPr>
        <p:spPr>
          <a:xfrm>
            <a:off x="686718" y="1752600"/>
            <a:ext cx="7542882" cy="3820961"/>
          </a:xfrm>
        </p:spPr>
        <p:txBody>
          <a:bodyPr>
            <a:normAutofit fontScale="77500" lnSpcReduction="20000"/>
          </a:bodyPr>
          <a:lstStyle/>
          <a:p>
            <a:pPr marL="0" indent="0" algn="ctr">
              <a:buNone/>
            </a:pPr>
            <a:r>
              <a:rPr lang="ru-RU" sz="3200" b="1" dirty="0" err="1"/>
              <a:t>Організація</a:t>
            </a:r>
            <a:r>
              <a:rPr lang="ru-RU" sz="3200" b="1" dirty="0"/>
              <a:t> </a:t>
            </a:r>
            <a:r>
              <a:rPr lang="ru-RU" sz="3200" b="1" dirty="0" err="1"/>
              <a:t>харчування</a:t>
            </a:r>
            <a:endParaRPr lang="ru-RU" sz="3200" dirty="0"/>
          </a:p>
          <a:p>
            <a:pPr marL="0" indent="0">
              <a:buNone/>
            </a:pPr>
            <a:r>
              <a:rPr lang="ru-RU" dirty="0"/>
              <a:t> НОРМАТИВНО-ПРАВОВА БАЗА:</a:t>
            </a:r>
          </a:p>
          <a:p>
            <a:pPr>
              <a:buFontTx/>
              <a:buChar char="-"/>
            </a:pPr>
            <a:r>
              <a:rPr lang="ru-RU" dirty="0"/>
              <a:t>постанова </a:t>
            </a:r>
            <a:r>
              <a:rPr lang="ru-RU" dirty="0" err="1"/>
              <a:t>Кабінету</a:t>
            </a:r>
            <a:r>
              <a:rPr lang="ru-RU" dirty="0"/>
              <a:t> </a:t>
            </a:r>
            <a:r>
              <a:rPr lang="ru-RU" dirty="0" err="1"/>
              <a:t>Міністрів</a:t>
            </a:r>
            <a:r>
              <a:rPr lang="ru-RU" dirty="0"/>
              <a:t> </a:t>
            </a:r>
            <a:r>
              <a:rPr lang="ru-RU" dirty="0" err="1"/>
              <a:t>України</a:t>
            </a:r>
            <a:r>
              <a:rPr lang="ru-RU" dirty="0"/>
              <a:t> «Про </a:t>
            </a:r>
            <a:r>
              <a:rPr lang="ru-RU" dirty="0" err="1"/>
              <a:t>затвердження</a:t>
            </a:r>
            <a:r>
              <a:rPr lang="ru-RU" dirty="0"/>
              <a:t> норм </a:t>
            </a:r>
          </a:p>
          <a:p>
            <a:pPr>
              <a:buFontTx/>
              <a:buChar char="-"/>
            </a:pPr>
            <a:r>
              <a:rPr lang="ru-RU" dirty="0"/>
              <a:t> Порядок </a:t>
            </a:r>
            <a:r>
              <a:rPr lang="ru-RU" dirty="0" err="1"/>
              <a:t>організації</a:t>
            </a:r>
            <a:r>
              <a:rPr lang="ru-RU" dirty="0"/>
              <a:t> </a:t>
            </a:r>
            <a:r>
              <a:rPr lang="ru-RU" dirty="0" err="1"/>
              <a:t>харчування</a:t>
            </a:r>
            <a:r>
              <a:rPr lang="ru-RU" dirty="0"/>
              <a:t> у закладах </a:t>
            </a:r>
            <a:r>
              <a:rPr lang="ru-RU" dirty="0" err="1"/>
              <a:t>освіти</a:t>
            </a:r>
            <a:r>
              <a:rPr lang="ru-RU" dirty="0"/>
              <a:t> та </a:t>
            </a:r>
            <a:r>
              <a:rPr lang="ru-RU" dirty="0" err="1"/>
              <a:t>дитячих</a:t>
            </a:r>
            <a:r>
              <a:rPr lang="ru-RU" dirty="0"/>
              <a:t> закладах </a:t>
            </a:r>
            <a:r>
              <a:rPr lang="ru-RU" dirty="0" err="1"/>
              <a:t>оздоровлення</a:t>
            </a:r>
            <a:r>
              <a:rPr lang="ru-RU" dirty="0"/>
              <a:t> та </a:t>
            </a:r>
            <a:r>
              <a:rPr lang="ru-RU" dirty="0" err="1"/>
              <a:t>відпочинку</a:t>
            </a:r>
            <a:r>
              <a:rPr lang="ru-RU" dirty="0"/>
              <a:t>» </a:t>
            </a:r>
            <a:r>
              <a:rPr lang="ru-RU" dirty="0" err="1"/>
              <a:t>від</a:t>
            </a:r>
            <a:r>
              <a:rPr lang="ru-RU" dirty="0"/>
              <a:t> 24 </a:t>
            </a:r>
            <a:r>
              <a:rPr lang="ru-RU" dirty="0" err="1"/>
              <a:t>березня</a:t>
            </a:r>
            <a:r>
              <a:rPr lang="ru-RU" dirty="0"/>
              <a:t> 2021 року № 305, </a:t>
            </a:r>
          </a:p>
          <a:p>
            <a:pPr>
              <a:buFontTx/>
              <a:buChar char="-"/>
            </a:pPr>
            <a:r>
              <a:rPr lang="ru-RU" dirty="0" err="1"/>
              <a:t>Інструкція</a:t>
            </a:r>
            <a:r>
              <a:rPr lang="ru-RU" dirty="0"/>
              <a:t> з </a:t>
            </a:r>
            <a:r>
              <a:rPr lang="ru-RU" dirty="0" err="1"/>
              <a:t>організації</a:t>
            </a:r>
            <a:r>
              <a:rPr lang="ru-RU" dirty="0"/>
              <a:t> </a:t>
            </a:r>
            <a:r>
              <a:rPr lang="ru-RU" dirty="0" err="1"/>
              <a:t>харчування</a:t>
            </a:r>
            <a:r>
              <a:rPr lang="ru-RU" dirty="0"/>
              <a:t> </a:t>
            </a:r>
            <a:r>
              <a:rPr lang="ru-RU" dirty="0" err="1"/>
              <a:t>дітей</a:t>
            </a:r>
            <a:r>
              <a:rPr lang="ru-RU" dirty="0"/>
              <a:t> у </a:t>
            </a:r>
            <a:r>
              <a:rPr lang="ru-RU" dirty="0" err="1"/>
              <a:t>дошкільних</a:t>
            </a:r>
            <a:r>
              <a:rPr lang="ru-RU" dirty="0"/>
              <a:t> </a:t>
            </a:r>
            <a:r>
              <a:rPr lang="ru-RU" dirty="0" err="1"/>
              <a:t>навчальних</a:t>
            </a:r>
            <a:r>
              <a:rPr lang="ru-RU" dirty="0"/>
              <a:t> закладах, </a:t>
            </a:r>
            <a:r>
              <a:rPr lang="ru-RU" dirty="0" err="1"/>
              <a:t>затвердженої</a:t>
            </a:r>
            <a:r>
              <a:rPr lang="ru-RU" dirty="0"/>
              <a:t> </a:t>
            </a:r>
            <a:r>
              <a:rPr lang="ru-RU" dirty="0" err="1"/>
              <a:t>спільним</a:t>
            </a:r>
            <a:r>
              <a:rPr lang="ru-RU" dirty="0"/>
              <a:t> наказом </a:t>
            </a:r>
            <a:r>
              <a:rPr lang="ru-RU" dirty="0" err="1"/>
              <a:t>Міністерства</a:t>
            </a:r>
            <a:r>
              <a:rPr lang="ru-RU" dirty="0"/>
              <a:t> </a:t>
            </a:r>
            <a:r>
              <a:rPr lang="ru-RU" dirty="0" err="1"/>
              <a:t>освіти</a:t>
            </a:r>
            <a:r>
              <a:rPr lang="ru-RU" dirty="0"/>
              <a:t> і науки </a:t>
            </a:r>
            <a:r>
              <a:rPr lang="ru-RU" dirty="0" err="1"/>
              <a:t>України</a:t>
            </a:r>
            <a:r>
              <a:rPr lang="ru-RU" dirty="0"/>
              <a:t> та </a:t>
            </a:r>
            <a:r>
              <a:rPr lang="ru-RU" dirty="0" err="1"/>
              <a:t>Міністерства</a:t>
            </a:r>
            <a:r>
              <a:rPr lang="ru-RU" dirty="0"/>
              <a:t> </a:t>
            </a:r>
            <a:r>
              <a:rPr lang="ru-RU" dirty="0" err="1"/>
              <a:t>охорони</a:t>
            </a:r>
            <a:r>
              <a:rPr lang="ru-RU" dirty="0"/>
              <a:t> </a:t>
            </a:r>
            <a:r>
              <a:rPr lang="ru-RU" dirty="0" err="1"/>
              <a:t>здоров'я</a:t>
            </a:r>
            <a:r>
              <a:rPr lang="ru-RU" dirty="0"/>
              <a:t> </a:t>
            </a:r>
            <a:r>
              <a:rPr lang="ru-RU" dirty="0" err="1"/>
              <a:t>України</a:t>
            </a:r>
            <a:r>
              <a:rPr lang="ru-RU" dirty="0"/>
              <a:t> </a:t>
            </a:r>
            <a:r>
              <a:rPr lang="ru-RU" dirty="0" err="1"/>
              <a:t>від</a:t>
            </a:r>
            <a:r>
              <a:rPr lang="ru-RU" dirty="0"/>
              <a:t> 17 </a:t>
            </a:r>
            <a:r>
              <a:rPr lang="ru-RU" dirty="0" err="1"/>
              <a:t>квітня</a:t>
            </a:r>
            <a:r>
              <a:rPr lang="ru-RU" dirty="0"/>
              <a:t> 2006 року № 298/227 (</a:t>
            </a:r>
            <a:r>
              <a:rPr lang="ru-RU" dirty="0" err="1"/>
              <a:t>із</a:t>
            </a:r>
            <a:r>
              <a:rPr lang="ru-RU" dirty="0"/>
              <a:t> </a:t>
            </a:r>
            <a:r>
              <a:rPr lang="ru-RU" dirty="0" err="1"/>
              <a:t>змінами</a:t>
            </a:r>
            <a:r>
              <a:rPr lang="ru-RU" dirty="0"/>
              <a:t>). </a:t>
            </a:r>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685800" y="1676400"/>
            <a:ext cx="7553899" cy="4514910"/>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163878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8"/>
            <a:ext cx="8229600" cy="1716197"/>
          </a:xfrm>
        </p:spPr>
        <p:txBody>
          <a:bodyPr>
            <a:normAutofit/>
          </a:bodyPr>
          <a:lstStyle/>
          <a:p>
            <a:pPr indent="457200" algn="r"/>
            <a:r>
              <a:rPr lang="uk-UA" sz="3100" b="1" dirty="0">
                <a:latin typeface="Times New Roman" pitchFamily="18" charset="0"/>
                <a:cs typeface="Times New Roman" pitchFamily="18" charset="0"/>
              </a:rPr>
              <a:t>      </a:t>
            </a:r>
            <a:r>
              <a:rPr lang="uk-UA" sz="3100" b="1" dirty="0"/>
              <a:t>Медичне обслуговування</a:t>
            </a:r>
            <a:endParaRPr lang="ru-RU" dirty="0"/>
          </a:p>
        </p:txBody>
      </p:sp>
      <p:sp>
        <p:nvSpPr>
          <p:cNvPr id="13" name="Содержимое 12"/>
          <p:cNvSpPr>
            <a:spLocks noGrp="1"/>
          </p:cNvSpPr>
          <p:nvPr>
            <p:ph sz="half" idx="1"/>
          </p:nvPr>
        </p:nvSpPr>
        <p:spPr>
          <a:xfrm>
            <a:off x="686718" y="1752600"/>
            <a:ext cx="7542882" cy="3820961"/>
          </a:xfrm>
        </p:spPr>
        <p:txBody>
          <a:bodyPr>
            <a:normAutofit fontScale="85000" lnSpcReduction="10000"/>
          </a:bodyPr>
          <a:lstStyle/>
          <a:p>
            <a:pPr marL="0" indent="0" algn="ctr">
              <a:buNone/>
            </a:pPr>
            <a:r>
              <a:rPr lang="ru-RU" sz="3200" b="1" dirty="0" err="1"/>
              <a:t>Організація</a:t>
            </a:r>
            <a:r>
              <a:rPr lang="ru-RU" sz="3200" b="1" dirty="0"/>
              <a:t> </a:t>
            </a:r>
            <a:r>
              <a:rPr lang="ru-RU" sz="3200" b="1" dirty="0" err="1"/>
              <a:t>харчування</a:t>
            </a:r>
            <a:endParaRPr lang="ru-RU" sz="3200" dirty="0"/>
          </a:p>
          <a:p>
            <a:pPr>
              <a:buNone/>
            </a:pPr>
            <a:r>
              <a:rPr lang="ru-RU" dirty="0"/>
              <a:t>.</a:t>
            </a:r>
            <a:r>
              <a:rPr lang="ru-RU" dirty="0" err="1"/>
              <a:t>Постачальники</a:t>
            </a:r>
            <a:r>
              <a:rPr lang="ru-RU" dirty="0"/>
              <a:t> </a:t>
            </a:r>
            <a:r>
              <a:rPr lang="ru-RU" dirty="0" err="1"/>
              <a:t>продуктів</a:t>
            </a:r>
            <a:r>
              <a:rPr lang="ru-RU" dirty="0"/>
              <a:t> </a:t>
            </a:r>
            <a:r>
              <a:rPr lang="ru-RU" dirty="0" err="1"/>
              <a:t>харчування</a:t>
            </a:r>
            <a:r>
              <a:rPr lang="ru-RU" dirty="0"/>
              <a:t> у 2024-2025н.рю: </a:t>
            </a:r>
          </a:p>
          <a:p>
            <a:pPr>
              <a:buFontTx/>
              <a:buChar char="-"/>
            </a:pPr>
            <a:r>
              <a:rPr lang="ru-RU" dirty="0"/>
              <a:t>СГ «</a:t>
            </a:r>
            <a:r>
              <a:rPr lang="ru-RU" dirty="0" err="1"/>
              <a:t>Патріот</a:t>
            </a:r>
            <a:r>
              <a:rPr lang="ru-RU" dirty="0"/>
              <a:t>» (</a:t>
            </a:r>
            <a:r>
              <a:rPr lang="ru-RU" dirty="0" err="1"/>
              <a:t>хліб</a:t>
            </a:r>
            <a:r>
              <a:rPr lang="ru-RU" dirty="0"/>
              <a:t> і </a:t>
            </a:r>
            <a:r>
              <a:rPr lang="ru-RU" dirty="0" err="1"/>
              <a:t>хлібобулочні</a:t>
            </a:r>
            <a:r>
              <a:rPr lang="ru-RU" dirty="0"/>
              <a:t> </a:t>
            </a:r>
            <a:r>
              <a:rPr lang="ru-RU" dirty="0" err="1"/>
              <a:t>вироби</a:t>
            </a:r>
            <a:r>
              <a:rPr lang="ru-RU" dirty="0"/>
              <a:t>); </a:t>
            </a:r>
          </a:p>
          <a:p>
            <a:pPr>
              <a:buFontTx/>
              <a:buChar char="-"/>
            </a:pPr>
            <a:r>
              <a:rPr lang="ru-RU" dirty="0"/>
              <a:t>ФОП Кривка (</a:t>
            </a:r>
            <a:r>
              <a:rPr lang="ru-RU" dirty="0" err="1"/>
              <a:t>м'ясо</a:t>
            </a:r>
            <a:r>
              <a:rPr lang="ru-RU" dirty="0"/>
              <a:t>, </a:t>
            </a:r>
            <a:r>
              <a:rPr lang="ru-RU" dirty="0" err="1"/>
              <a:t>бакалія</a:t>
            </a:r>
            <a:r>
              <a:rPr lang="ru-RU" dirty="0"/>
              <a:t>, </a:t>
            </a:r>
            <a:r>
              <a:rPr lang="ru-RU" dirty="0" err="1"/>
              <a:t>риба</a:t>
            </a:r>
            <a:r>
              <a:rPr lang="ru-RU" dirty="0"/>
              <a:t>, масло </a:t>
            </a:r>
            <a:r>
              <a:rPr lang="ru-RU" dirty="0" err="1"/>
              <a:t>вершкове</a:t>
            </a:r>
            <a:r>
              <a:rPr lang="ru-RU" dirty="0"/>
              <a:t>); </a:t>
            </a:r>
          </a:p>
          <a:p>
            <a:pPr>
              <a:buFontTx/>
              <a:buChar char="-"/>
            </a:pPr>
            <a:r>
              <a:rPr lang="ru-RU" dirty="0"/>
              <a:t>ТОВ «</a:t>
            </a:r>
            <a:r>
              <a:rPr lang="ru-RU" dirty="0" err="1"/>
              <a:t>Радевилів</a:t>
            </a:r>
            <a:r>
              <a:rPr lang="ru-RU" dirty="0"/>
              <a:t>-молоко»(молоко, йогурт, сметана), </a:t>
            </a:r>
          </a:p>
          <a:p>
            <a:pPr>
              <a:buFontTx/>
              <a:buChar char="-"/>
            </a:pPr>
            <a:r>
              <a:rPr lang="ru-RU" dirty="0"/>
              <a:t>ФОП </a:t>
            </a:r>
            <a:r>
              <a:rPr lang="ru-RU" dirty="0" err="1"/>
              <a:t>Кічера</a:t>
            </a:r>
            <a:r>
              <a:rPr lang="ru-RU" dirty="0"/>
              <a:t> І.І.(сир </a:t>
            </a:r>
            <a:r>
              <a:rPr lang="ru-RU" dirty="0" err="1"/>
              <a:t>твердий</a:t>
            </a:r>
            <a:r>
              <a:rPr lang="ru-RU" dirty="0"/>
              <a:t>, </a:t>
            </a:r>
            <a:r>
              <a:rPr lang="ru-RU" dirty="0" err="1"/>
              <a:t>кисломолочний</a:t>
            </a:r>
            <a:r>
              <a:rPr lang="ru-RU" dirty="0"/>
              <a:t>);</a:t>
            </a:r>
          </a:p>
          <a:p>
            <a:pPr>
              <a:buFontTx/>
              <a:buChar char="-"/>
            </a:pPr>
            <a:r>
              <a:rPr lang="ru-RU" dirty="0"/>
              <a:t> ФОП Кузьменко Т.,  (</a:t>
            </a:r>
            <a:r>
              <a:rPr lang="ru-RU" dirty="0" err="1"/>
              <a:t>овочі</a:t>
            </a:r>
            <a:r>
              <a:rPr lang="ru-RU" dirty="0"/>
              <a:t> та </a:t>
            </a:r>
            <a:r>
              <a:rPr lang="ru-RU" dirty="0" err="1"/>
              <a:t>фрукти</a:t>
            </a:r>
            <a:r>
              <a:rPr lang="ru-RU" dirty="0"/>
              <a:t>),</a:t>
            </a:r>
          </a:p>
          <a:p>
            <a:pPr>
              <a:buFontTx/>
              <a:buChar char="-"/>
            </a:pPr>
            <a:r>
              <a:rPr lang="ru-RU" dirty="0"/>
              <a:t> ФОП Продан О. (</a:t>
            </a:r>
            <a:r>
              <a:rPr lang="ru-RU" dirty="0" err="1"/>
              <a:t>молоді</a:t>
            </a:r>
            <a:r>
              <a:rPr lang="ru-RU" dirty="0"/>
              <a:t> </a:t>
            </a:r>
            <a:r>
              <a:rPr lang="ru-RU" dirty="0" err="1"/>
              <a:t>овочі</a:t>
            </a:r>
            <a:r>
              <a:rPr lang="ru-RU" dirty="0"/>
              <a:t> та </a:t>
            </a:r>
            <a:r>
              <a:rPr lang="ru-RU" dirty="0" err="1"/>
              <a:t>фрукти</a:t>
            </a:r>
            <a:r>
              <a:rPr lang="ru-RU" dirty="0"/>
              <a:t>),</a:t>
            </a:r>
          </a:p>
          <a:p>
            <a:pPr>
              <a:buFontTx/>
              <a:buChar char="-"/>
            </a:pPr>
            <a:r>
              <a:rPr lang="ru-RU" dirty="0"/>
              <a:t> ФОП </a:t>
            </a:r>
            <a:r>
              <a:rPr lang="ru-RU" dirty="0" err="1"/>
              <a:t>Бордей</a:t>
            </a:r>
            <a:r>
              <a:rPr lang="ru-RU" dirty="0"/>
              <a:t> Г.(</a:t>
            </a:r>
            <a:r>
              <a:rPr lang="ru-RU" dirty="0" err="1"/>
              <a:t>цукор</a:t>
            </a:r>
            <a:r>
              <a:rPr lang="ru-RU" dirty="0"/>
              <a:t>, </a:t>
            </a:r>
            <a:r>
              <a:rPr lang="ru-RU" dirty="0" err="1"/>
              <a:t>олія</a:t>
            </a:r>
            <a:r>
              <a:rPr lang="ru-RU" dirty="0"/>
              <a:t>)</a:t>
            </a: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685800" y="666690"/>
            <a:ext cx="8153400" cy="1085910"/>
          </a:xfrm>
        </p:spPr>
        <p:txBody>
          <a:bodyPr>
            <a:noAutofit/>
          </a:bodyPr>
          <a:lstStyle/>
          <a:p>
            <a:pPr>
              <a:spcBef>
                <a:spcPts val="0"/>
              </a:spcBef>
              <a:buNone/>
            </a:pP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696720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76400" y="446146"/>
            <a:ext cx="6858000" cy="1763653"/>
          </a:xfrm>
        </p:spPr>
        <p:txBody>
          <a:bodyPr>
            <a:normAutofit fontScale="90000"/>
          </a:bodyPr>
          <a:lstStyle/>
          <a:p>
            <a:pPr indent="457200" algn="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r>
              <a:rPr lang="uk-UA" sz="3100" b="1" dirty="0"/>
              <a:t>Виконання  норм по основним  продуктам  харчування  за 2024-2025 навчальний рік  становить</a:t>
            </a:r>
            <a:r>
              <a:rPr lang="uk-UA" dirty="0"/>
              <a:t>:</a:t>
            </a:r>
            <a:br>
              <a:rPr lang="ru-RU" dirty="0"/>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idx="1"/>
          </p:nvPr>
        </p:nvSpPr>
        <p:spPr>
          <a:xfrm>
            <a:off x="472807" y="1836737"/>
            <a:ext cx="8229600" cy="4602163"/>
          </a:xfrm>
        </p:spPr>
        <p:txBody>
          <a:bodyPr>
            <a:normAutofit/>
          </a:bodyPr>
          <a:lstStyle/>
          <a:p>
            <a:pPr>
              <a:spcBef>
                <a:spcPts val="0"/>
              </a:spcBef>
              <a:buFontTx/>
              <a:buChar char="-"/>
            </a:pPr>
            <a:r>
              <a:rPr lang="ru-RU" sz="1800" dirty="0">
                <a:latin typeface="Times New Roman" pitchFamily="18" charset="0"/>
                <a:cs typeface="Times New Roman" pitchFamily="18" charset="0"/>
              </a:rPr>
              <a:t>.</a:t>
            </a: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graphicFrame>
        <p:nvGraphicFramePr>
          <p:cNvPr id="6" name="Диаграмма 5">
            <a:extLst>
              <a:ext uri="{FF2B5EF4-FFF2-40B4-BE49-F238E27FC236}">
                <a16:creationId xmlns:a16="http://schemas.microsoft.com/office/drawing/2014/main" id="{057064F4-C2D0-431E-A15D-79F82C7C96AA}"/>
              </a:ext>
            </a:extLst>
          </p:cNvPr>
          <p:cNvGraphicFramePr/>
          <p:nvPr>
            <p:extLst>
              <p:ext uri="{D42A27DB-BD31-4B8C-83A1-F6EECF244321}">
                <p14:modId xmlns:p14="http://schemas.microsoft.com/office/powerpoint/2010/main" val="2889359633"/>
              </p:ext>
            </p:extLst>
          </p:nvPr>
        </p:nvGraphicFramePr>
        <p:xfrm>
          <a:off x="914400" y="2209799"/>
          <a:ext cx="7528193" cy="4202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345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76400" y="446146"/>
            <a:ext cx="6858000" cy="5992754"/>
          </a:xfrm>
        </p:spPr>
        <p:txBody>
          <a:bodyPr>
            <a:normAutofit fontScale="90000"/>
          </a:bodyPr>
          <a:lstStyle/>
          <a:p>
            <a:pPr indent="457200" algn="just"/>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t>Контроль за безпечністю харчування в закладі </a:t>
            </a:r>
            <a:r>
              <a:rPr lang="uk-UA" sz="2700" dirty="0"/>
              <a:t>ведеться у відповідності до розробленої та </a:t>
            </a:r>
            <a:r>
              <a:rPr lang="uk-UA" sz="2700" dirty="0" err="1"/>
              <a:t>валідованої</a:t>
            </a:r>
            <a:r>
              <a:rPr lang="uk-UA" sz="2700" dirty="0"/>
              <a:t> </a:t>
            </a:r>
            <a:r>
              <a:rPr lang="uk-UA" sz="2700" b="1" dirty="0"/>
              <a:t>системи ХАССП</a:t>
            </a:r>
            <a:r>
              <a:rPr lang="uk-UA" sz="2700" dirty="0"/>
              <a:t>. Аналіз харчування дітей показав, що старшою медичною сестрою Сава П.І.  та завідувачем господарства </a:t>
            </a:r>
            <a:r>
              <a:rPr lang="uk-UA" sz="2700" dirty="0" err="1"/>
              <a:t>Янчик</a:t>
            </a:r>
            <a:r>
              <a:rPr lang="uk-UA" sz="2700" dirty="0"/>
              <a:t> О.В. контролюється якість, безпечність, наявність асортименту продуктів. Систематично проводиться контроль за прийняттям від постачальників продуктів харчування і продовольчої сировини гарантованої якості з супровідними документами, які свідчать про їх походження та якість (накладні, сертифікати відповідності, висновки санітарно-епідеміологічної експертизи). Вчасно  один раз на тиждень надаються замовлення та заявки до постачальників. </a:t>
            </a:r>
            <a:br>
              <a:rPr lang="ru-RU" dirty="0"/>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ru-RU" dirty="0"/>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idx="1"/>
          </p:nvPr>
        </p:nvSpPr>
        <p:spPr>
          <a:xfrm>
            <a:off x="472807" y="1836737"/>
            <a:ext cx="8229600" cy="4602163"/>
          </a:xfrm>
        </p:spPr>
        <p:txBody>
          <a:bodyPr>
            <a:normAutofit/>
          </a:bodyPr>
          <a:lstStyle/>
          <a:p>
            <a:pPr>
              <a:spcBef>
                <a:spcPts val="0"/>
              </a:spcBef>
              <a:buFontTx/>
              <a:buChar char="-"/>
            </a:pPr>
            <a:r>
              <a:rPr lang="ru-RU" sz="1800" dirty="0">
                <a:latin typeface="Times New Roman" pitchFamily="18" charset="0"/>
                <a:cs typeface="Times New Roman" pitchFamily="18" charset="0"/>
              </a:rPr>
              <a:t>.</a:t>
            </a: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385750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76400" y="446146"/>
            <a:ext cx="6858000" cy="5992754"/>
          </a:xfrm>
        </p:spPr>
        <p:txBody>
          <a:bodyPr>
            <a:normAutofit fontScale="90000"/>
          </a:bodyPr>
          <a:lstStyle/>
          <a:p>
            <a:pPr indent="457200" algn="just"/>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ru-RU" dirty="0"/>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idx="1"/>
          </p:nvPr>
        </p:nvSpPr>
        <p:spPr>
          <a:xfrm>
            <a:off x="472807" y="1836737"/>
            <a:ext cx="8229600" cy="4602163"/>
          </a:xfrm>
        </p:spPr>
        <p:txBody>
          <a:bodyPr>
            <a:normAutofit/>
          </a:bodyPr>
          <a:lstStyle/>
          <a:p>
            <a:pPr>
              <a:spcBef>
                <a:spcPts val="0"/>
              </a:spcBef>
              <a:buFontTx/>
              <a:buChar char="-"/>
            </a:pPr>
            <a:r>
              <a:rPr lang="ru-RU" sz="1800" dirty="0">
                <a:latin typeface="Times New Roman" pitchFamily="18" charset="0"/>
                <a:cs typeface="Times New Roman" pitchFamily="18" charset="0"/>
              </a:rPr>
              <a:t>.</a:t>
            </a: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graphicFrame>
        <p:nvGraphicFramePr>
          <p:cNvPr id="6" name="Диаграмма 5">
            <a:extLst>
              <a:ext uri="{FF2B5EF4-FFF2-40B4-BE49-F238E27FC236}">
                <a16:creationId xmlns:a16="http://schemas.microsoft.com/office/drawing/2014/main" id="{1A53B12B-3BFE-49AB-B55A-372DC45B3F77}"/>
              </a:ext>
            </a:extLst>
          </p:cNvPr>
          <p:cNvGraphicFramePr/>
          <p:nvPr>
            <p:extLst>
              <p:ext uri="{D42A27DB-BD31-4B8C-83A1-F6EECF244321}">
                <p14:modId xmlns:p14="http://schemas.microsoft.com/office/powerpoint/2010/main" val="4024583254"/>
              </p:ext>
            </p:extLst>
          </p:nvPr>
        </p:nvGraphicFramePr>
        <p:xfrm>
          <a:off x="1539607" y="1287344"/>
          <a:ext cx="7315200" cy="5124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0235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676400" y="446147"/>
            <a:ext cx="6858000" cy="392053"/>
          </a:xfrm>
        </p:spPr>
        <p:txBody>
          <a:bodyPr>
            <a:normAutofit fontScale="90000"/>
          </a:bodyPr>
          <a:lstStyle/>
          <a:p>
            <a:pPr indent="449580" algn="just">
              <a:lnSpc>
                <a:spcPct val="107000"/>
              </a:lnSpc>
            </a:pP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200" b="1" dirty="0">
                <a:latin typeface="Times New Roman" panose="02020603050405020304" pitchFamily="18" charset="0"/>
                <a:ea typeface="Calibri" panose="020F0502020204030204" pitchFamily="34" charset="0"/>
                <a:cs typeface="Times New Roman" panose="02020603050405020304" pitchFamily="18" charset="0"/>
              </a:rPr>
              <a:t>Організація роботи з сім’ями </a:t>
            </a:r>
            <a:r>
              <a:rPr lang="uk-UA" sz="3200" dirty="0">
                <a:latin typeface="Times New Roman" panose="02020603050405020304" pitchFamily="18" charset="0"/>
                <a:ea typeface="Calibri" panose="020F0502020204030204" pitchFamily="34" charset="0"/>
                <a:cs typeface="Times New Roman" panose="02020603050405020304" pitchFamily="18" charset="0"/>
              </a:rPr>
              <a:t>вихованців</a:t>
            </a:r>
            <a:br>
              <a:rPr lang="ru-RU" sz="2800" dirty="0">
                <a:latin typeface="Calibri" panose="020F0502020204030204" pitchFamily="34" charset="0"/>
                <a:ea typeface="Calibri" panose="020F0502020204030204" pitchFamily="34" charset="0"/>
                <a:cs typeface="Times New Roman" panose="02020603050405020304" pitchFamily="18" charset="0"/>
              </a:rPr>
            </a:br>
            <a:r>
              <a:rPr lang="uk-UA" sz="2200" dirty="0"/>
              <a:t>Педагогічний колектив сприяє підвищенню педагогічної та психологічної компетентності батьків, залучає їх до  участі у роботі закладу та групи, покращенню розвивального та ігрового середовища. </a:t>
            </a:r>
            <a:br>
              <a:rPr lang="uk-UA" sz="2200" dirty="0"/>
            </a:br>
            <a:r>
              <a:rPr lang="uk-UA" sz="2200" b="1" dirty="0"/>
              <a:t>Моніторинг</a:t>
            </a:r>
            <a:r>
              <a:rPr lang="uk-UA" sz="2200" dirty="0"/>
              <a:t> взаємодії дитячого садка і сім’ї полягає у</a:t>
            </a:r>
            <a:br>
              <a:rPr lang="uk-UA" sz="2200" dirty="0"/>
            </a:br>
            <a:r>
              <a:rPr lang="uk-UA" sz="2200" dirty="0"/>
              <a:t> - складанні соціального паспорту сім’ї, </a:t>
            </a:r>
            <a:br>
              <a:rPr lang="uk-UA" sz="2200" dirty="0"/>
            </a:br>
            <a:r>
              <a:rPr lang="uk-UA" sz="2200" dirty="0"/>
              <a:t>- вивченні виховної системи в сім’ї, </a:t>
            </a:r>
            <a:br>
              <a:rPr lang="uk-UA" sz="2200" dirty="0"/>
            </a:br>
            <a:r>
              <a:rPr lang="uk-UA" sz="2200" dirty="0"/>
              <a:t>- визначення ступеня задоволеності сім’ї діяльністю ДНЗ через анкетування, результати якого розглядаються на педагогічних радах та інших методичних заходах.</a:t>
            </a:r>
            <a:br>
              <a:rPr lang="ru-RU" sz="2200" dirty="0"/>
            </a:br>
            <a:r>
              <a:rPr lang="ru-RU" sz="2200" dirty="0"/>
              <a:t>- </a:t>
            </a:r>
            <a:r>
              <a:rPr lang="uk-UA" sz="2200" dirty="0"/>
              <a:t>проведено батьківські збори з дотриманням всіх карантинних обмежень, консультації, підготовлено наочно - інформаційні повідомлення на теми, що актуальні для певної вікової групи, систематично оновлюються та розміщуються матеріали в батьківських куточках, на інтернет сторінках, </a:t>
            </a:r>
            <a:r>
              <a:rPr lang="uk-UA" sz="2200" dirty="0" err="1"/>
              <a:t>вайбер</a:t>
            </a:r>
            <a:r>
              <a:rPr lang="uk-UA" sz="2200" dirty="0"/>
              <a:t> групах, папках-пересувках.</a:t>
            </a:r>
            <a:br>
              <a:rPr lang="uk-UA" sz="1600" b="1" dirty="0">
                <a:latin typeface="Times New Roman" pitchFamily="18" charset="0"/>
                <a:cs typeface="Times New Roman" pitchFamily="18" charset="0"/>
              </a:rPr>
            </a:br>
            <a:br>
              <a:rPr lang="ru-RU" dirty="0"/>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
        <p:nvSpPr>
          <p:cNvPr id="2" name="Объект 1">
            <a:extLst>
              <a:ext uri="{FF2B5EF4-FFF2-40B4-BE49-F238E27FC236}">
                <a16:creationId xmlns:a16="http://schemas.microsoft.com/office/drawing/2014/main" id="{68251DFC-742E-43B1-B097-639EFEDD081B}"/>
              </a:ext>
            </a:extLst>
          </p:cNvPr>
          <p:cNvSpPr>
            <a:spLocks noGrp="1"/>
          </p:cNvSpPr>
          <p:nvPr>
            <p:ph idx="1"/>
          </p:nvPr>
        </p:nvSpPr>
        <p:spPr>
          <a:xfrm>
            <a:off x="457200" y="5334000"/>
            <a:ext cx="8229600" cy="792163"/>
          </a:xfrm>
        </p:spPr>
        <p:txBody>
          <a:bodyPr/>
          <a:lstStyle/>
          <a:p>
            <a:pPr marL="0" indent="0">
              <a:buNone/>
            </a:pPr>
            <a:endParaRPr lang="ru-RU" dirty="0"/>
          </a:p>
        </p:txBody>
      </p:sp>
    </p:spTree>
    <p:extLst>
      <p:ext uri="{BB962C8B-B14F-4D97-AF65-F5344CB8AC3E}">
        <p14:creationId xmlns:p14="http://schemas.microsoft.com/office/powerpoint/2010/main" val="4289364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401760"/>
            <a:ext cx="7924800" cy="1066800"/>
          </a:xfrm>
        </p:spPr>
        <p:txBody>
          <a:bodyPr>
            <a:normAutofit fontScale="90000"/>
          </a:bodyPr>
          <a:lstStyle/>
          <a:p>
            <a:pPr indent="457200" algn="l"/>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Організація виставок</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r>
              <a:rPr lang="uk-UA" sz="2200" b="1" dirty="0">
                <a:latin typeface="Times New Roman" pitchFamily="18" charset="0"/>
                <a:cs typeface="Times New Roman" pitchFamily="18" charset="0"/>
              </a:rPr>
              <a:t>Виставки</a:t>
            </a:r>
            <a:r>
              <a:rPr lang="uk-UA" sz="3100" b="1" dirty="0">
                <a:latin typeface="Times New Roman" pitchFamily="18" charset="0"/>
                <a:cs typeface="Times New Roman" pitchFamily="18" charset="0"/>
              </a:rPr>
              <a:t> </a:t>
            </a:r>
            <a:r>
              <a:rPr lang="uk-UA" sz="2200" b="1" dirty="0">
                <a:latin typeface="Times New Roman" pitchFamily="18" charset="0"/>
                <a:cs typeface="Times New Roman" pitchFamily="18" charset="0"/>
              </a:rPr>
              <a:t>спільних поробок дітей з батьками</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endParaRPr lang="ru-RU" dirty="0"/>
          </a:p>
        </p:txBody>
      </p:sp>
      <p:pic>
        <p:nvPicPr>
          <p:cNvPr id="3" name="Місце для вмісту 2">
            <a:extLst>
              <a:ext uri="{FF2B5EF4-FFF2-40B4-BE49-F238E27FC236}">
                <a16:creationId xmlns:a16="http://schemas.microsoft.com/office/drawing/2014/main" id="{FA254215-8E65-F86B-3F4E-EF26B04E251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37598" y="2457510"/>
            <a:ext cx="4310302" cy="2667000"/>
          </a:xfrm>
        </p:spPr>
      </p:pic>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a:t>
            </a:r>
          </a:p>
          <a:p>
            <a:pPr>
              <a:spcBef>
                <a:spcPts val="0"/>
              </a:spcBef>
              <a:buNone/>
            </a:pPr>
            <a:endParaRPr lang="ru-RU" sz="1600" dirty="0">
              <a:latin typeface="Times New Roman" pitchFamily="18" charset="0"/>
              <a:cs typeface="Times New Roman" pitchFamily="18" charset="0"/>
            </a:endParaRPr>
          </a:p>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pic>
        <p:nvPicPr>
          <p:cNvPr id="6" name="Рисунок 5">
            <a:extLst>
              <a:ext uri="{FF2B5EF4-FFF2-40B4-BE49-F238E27FC236}">
                <a16:creationId xmlns:a16="http://schemas.microsoft.com/office/drawing/2014/main" id="{742F5601-F1CD-834E-9CC8-DAE960C622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496" y="1468560"/>
            <a:ext cx="3618099" cy="4824132"/>
          </a:xfrm>
          <a:prstGeom prst="rect">
            <a:avLst/>
          </a:prstGeom>
        </p:spPr>
      </p:pic>
    </p:spTree>
    <p:extLst>
      <p:ext uri="{BB962C8B-B14F-4D97-AF65-F5344CB8AC3E}">
        <p14:creationId xmlns:p14="http://schemas.microsoft.com/office/powerpoint/2010/main" val="35961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8"/>
            <a:ext cx="8229600" cy="715962"/>
          </a:xfrm>
        </p:spPr>
        <p:txBody>
          <a:bodyPr>
            <a:normAutofit fontScale="90000"/>
          </a:bodyPr>
          <a:lstStyle/>
          <a:p>
            <a:br>
              <a:rPr lang="uk-UA" dirty="0">
                <a:latin typeface="Times New Roman" pitchFamily="18" charset="0"/>
                <a:cs typeface="Times New Roman" pitchFamily="18" charset="0"/>
              </a:rPr>
            </a:br>
            <a:r>
              <a:rPr lang="uk-UA" sz="3100" b="1" dirty="0">
                <a:latin typeface="Times New Roman" pitchFamily="18" charset="0"/>
                <a:cs typeface="Times New Roman" pitchFamily="18" charset="0"/>
              </a:rPr>
              <a:t>А також:</a:t>
            </a:r>
            <a:br>
              <a:rPr lang="ru-RU" sz="3100" b="1" dirty="0">
                <a:latin typeface="Times New Roman" pitchFamily="18" charset="0"/>
                <a:cs typeface="Times New Roman" pitchFamily="18" charset="0"/>
              </a:rPr>
            </a:br>
            <a:endParaRPr lang="ru-RU" sz="3100" b="1" dirty="0">
              <a:latin typeface="Times New Roman" pitchFamily="18" charset="0"/>
              <a:cs typeface="Times New Roman" pitchFamily="18" charset="0"/>
            </a:endParaRPr>
          </a:p>
        </p:txBody>
      </p:sp>
      <p:sp>
        <p:nvSpPr>
          <p:cNvPr id="6" name="Содержимое 5"/>
          <p:cNvSpPr>
            <a:spLocks noGrp="1"/>
          </p:cNvSpPr>
          <p:nvPr>
            <p:ph idx="1"/>
          </p:nvPr>
        </p:nvSpPr>
        <p:spPr>
          <a:xfrm>
            <a:off x="457200" y="990600"/>
            <a:ext cx="8229600" cy="5410200"/>
          </a:xfrm>
        </p:spPr>
        <p:txBody>
          <a:bodyPr>
            <a:noAutofit/>
          </a:bodyPr>
          <a:lstStyle/>
          <a:p>
            <a:pPr marL="0" lvl="0" indent="0">
              <a:buNone/>
            </a:pPr>
            <a:endParaRPr lang="ru-RU" sz="1800" dirty="0">
              <a:latin typeface="Times New Roman" pitchFamily="18" charset="0"/>
              <a:cs typeface="Times New Roman" pitchFamily="18" charset="0"/>
            </a:endParaRPr>
          </a:p>
          <a:p>
            <a:pPr lvl="0"/>
            <a:r>
              <a:rPr lang="uk-UA" sz="1800" dirty="0">
                <a:latin typeface="Times New Roman" pitchFamily="18" charset="0"/>
                <a:cs typeface="Times New Roman" pitchFamily="18" charset="0"/>
              </a:rPr>
              <a:t>З</a:t>
            </a:r>
            <a:r>
              <a:rPr lang="ru-RU" sz="1800" dirty="0" err="1">
                <a:latin typeface="Times New Roman" pitchFamily="18" charset="0"/>
                <a:cs typeface="Times New Roman" pitchFamily="18" charset="0"/>
              </a:rPr>
              <a:t>абезпечую</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дотримання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санітарно-гігієнічних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протипожежних</a:t>
            </a:r>
            <a:r>
              <a:rPr lang="ru-RU" sz="1800" dirty="0">
                <a:latin typeface="Times New Roman" pitchFamily="18" charset="0"/>
                <a:cs typeface="Times New Roman" pitchFamily="18" charset="0"/>
              </a:rPr>
              <a:t> норм та правил, </a:t>
            </a:r>
            <a:r>
              <a:rPr lang="ru-RU" sz="1800" dirty="0" err="1">
                <a:latin typeface="Times New Roman" pitchFamily="18" charset="0"/>
                <a:cs typeface="Times New Roman" pitchFamily="18" charset="0"/>
              </a:rPr>
              <a:t>техніки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безпеки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вимог</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безпечної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життєдіяльності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дітей</a:t>
            </a:r>
            <a:r>
              <a:rPr lang="ru-RU" sz="1800" dirty="0">
                <a:latin typeface="Times New Roman" pitchFamily="18" charset="0"/>
                <a:cs typeface="Times New Roman" pitchFamily="18" charset="0"/>
              </a:rPr>
              <a:t> і </a:t>
            </a:r>
            <a:r>
              <a:rPr lang="ru-RU" sz="1800" dirty="0" err="1">
                <a:latin typeface="Times New Roman" pitchFamily="18" charset="0"/>
                <a:cs typeface="Times New Roman" pitchFamily="18" charset="0"/>
              </a:rPr>
              <a:t>працівників</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збереження</a:t>
            </a:r>
            <a:r>
              <a:rPr lang="ru-RU" sz="1800" dirty="0">
                <a:latin typeface="Times New Roman" pitchFamily="18" charset="0"/>
                <a:cs typeface="Times New Roman" pitchFamily="18" charset="0"/>
              </a:rPr>
              <a:t> майна закладу;</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a:p>
            <a:pPr lvl="0"/>
            <a:r>
              <a:rPr lang="uk-UA" sz="1800" dirty="0">
                <a:latin typeface="Times New Roman" pitchFamily="18" charset="0"/>
                <a:cs typeface="Times New Roman" pitchFamily="18" charset="0"/>
              </a:rPr>
              <a:t>В</a:t>
            </a:r>
            <a:r>
              <a:rPr lang="ru-RU" sz="1800" dirty="0" err="1">
                <a:latin typeface="Times New Roman" pitchFamily="18" charset="0"/>
                <a:cs typeface="Times New Roman" pitchFamily="18" charset="0"/>
              </a:rPr>
              <a:t>ідповідаю</a:t>
            </a:r>
            <a:r>
              <a:rPr lang="ru-RU" sz="1800" dirty="0">
                <a:latin typeface="Times New Roman" pitchFamily="18" charset="0"/>
                <a:cs typeface="Times New Roman" pitchFamily="18" charset="0"/>
              </a:rPr>
              <a:t> за </a:t>
            </a:r>
            <a:r>
              <a:rPr lang="ru-RU" sz="1800" dirty="0" err="1">
                <a:latin typeface="Times New Roman" pitchFamily="18" charset="0"/>
                <a:cs typeface="Times New Roman" pitchFamily="18" charset="0"/>
              </a:rPr>
              <a:t>реалізацію</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завдань</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дошкільної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освіти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визначених</a:t>
            </a:r>
            <a:r>
              <a:rPr lang="ru-RU" sz="1800" dirty="0">
                <a:latin typeface="Times New Roman" pitchFamily="18" charset="0"/>
                <a:cs typeface="Times New Roman" pitchFamily="18" charset="0"/>
              </a:rPr>
              <a:t> Законом </a:t>
            </a:r>
            <a:r>
              <a:rPr lang="ru-RU" sz="1800" dirty="0" err="1">
                <a:latin typeface="Times New Roman" pitchFamily="18" charset="0"/>
                <a:cs typeface="Times New Roman" pitchFamily="18" charset="0"/>
              </a:rPr>
              <a:t>України</a:t>
            </a:r>
            <a:r>
              <a:rPr lang="ru-RU" sz="1800" dirty="0">
                <a:latin typeface="Times New Roman" pitchFamily="18" charset="0"/>
                <a:cs typeface="Times New Roman" pitchFamily="18" charset="0"/>
              </a:rPr>
              <a:t> «Про </a:t>
            </a:r>
            <a:r>
              <a:rPr lang="ru-RU" sz="1800" dirty="0" err="1">
                <a:latin typeface="Times New Roman" pitchFamily="18" charset="0"/>
                <a:cs typeface="Times New Roman" pitchFamily="18" charset="0"/>
              </a:rPr>
              <a:t>дошкільну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освіту</a:t>
            </a:r>
            <a:r>
              <a:rPr lang="ru-RU" sz="1800" dirty="0">
                <a:latin typeface="Times New Roman" pitchFamily="18" charset="0"/>
                <a:cs typeface="Times New Roman" pitchFamily="18" charset="0"/>
              </a:rPr>
              <a:t>», та </a:t>
            </a:r>
            <a:r>
              <a:rPr lang="ru-RU" sz="1800" dirty="0" err="1">
                <a:latin typeface="Times New Roman" pitchFamily="18" charset="0"/>
                <a:cs typeface="Times New Roman" pitchFamily="18" charset="0"/>
              </a:rPr>
              <a:t>забезпечення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рівня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дошкільної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освіти</a:t>
            </a:r>
            <a:r>
              <a:rPr lang="ru-RU" sz="1800" dirty="0">
                <a:latin typeface="Times New Roman" pitchFamily="18" charset="0"/>
                <a:cs typeface="Times New Roman" pitchFamily="18" charset="0"/>
              </a:rPr>
              <a:t> у межах </a:t>
            </a:r>
            <a:r>
              <a:rPr lang="ru-RU" sz="1800" dirty="0" err="1">
                <a:latin typeface="Times New Roman" pitchFamily="18" charset="0"/>
                <a:cs typeface="Times New Roman" pitchFamily="18" charset="0"/>
              </a:rPr>
              <a:t>державних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вимог</a:t>
            </a:r>
            <a:r>
              <a:rPr lang="ru-RU" sz="1800" dirty="0">
                <a:latin typeface="Times New Roman" pitchFamily="18" charset="0"/>
                <a:cs typeface="Times New Roman" pitchFamily="18" charset="0"/>
              </a:rPr>
              <a:t> до </a:t>
            </a:r>
            <a:r>
              <a:rPr lang="ru-RU" sz="1800" dirty="0" err="1">
                <a:latin typeface="Times New Roman" pitchFamily="18" charset="0"/>
                <a:cs typeface="Times New Roman" pitchFamily="18" charset="0"/>
              </a:rPr>
              <a:t>її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змісту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обсягу</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a:p>
            <a:pPr lvl="0"/>
            <a:r>
              <a:rPr lang="uk-UA" sz="1800" dirty="0">
                <a:latin typeface="Times New Roman" pitchFamily="18" charset="0"/>
                <a:cs typeface="Times New Roman" pitchFamily="18" charset="0"/>
              </a:rPr>
              <a:t>К</a:t>
            </a:r>
            <a:r>
              <a:rPr lang="ru-RU" sz="1800" dirty="0" err="1">
                <a:latin typeface="Times New Roman" pitchFamily="18" charset="0"/>
                <a:cs typeface="Times New Roman" pitchFamily="18" charset="0"/>
              </a:rPr>
              <a:t>онтролюю</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відповідність</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застосованих</a:t>
            </a:r>
            <a:r>
              <a:rPr lang="ru-RU" sz="1800" dirty="0">
                <a:latin typeface="Times New Roman" pitchFamily="18" charset="0"/>
                <a:cs typeface="Times New Roman" pitchFamily="18" charset="0"/>
              </a:rPr>
              <a:t> форм, </a:t>
            </a:r>
            <a:r>
              <a:rPr lang="ru-RU" sz="1800" dirty="0" err="1">
                <a:latin typeface="Times New Roman" pitchFamily="18" charset="0"/>
                <a:cs typeface="Times New Roman" pitchFamily="18" charset="0"/>
              </a:rPr>
              <a:t>методів</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засобів</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розвитку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виховання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навчання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дітей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їх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віковим</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психофізіологічним</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особливостям</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здібностям</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a:t>
            </a:r>
            <a:r>
              <a:rPr lang="ru-RU" sz="1800" dirty="0">
                <a:latin typeface="Times New Roman" pitchFamily="18" charset="0"/>
                <a:cs typeface="Times New Roman" pitchFamily="18" charset="0"/>
              </a:rPr>
              <a:t> потребам;</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a:p>
            <a:pPr lvl="0"/>
            <a:r>
              <a:rPr lang="uk-UA" sz="1800" dirty="0">
                <a:latin typeface="Times New Roman" pitchFamily="18" charset="0"/>
                <a:cs typeface="Times New Roman" pitchFamily="18" charset="0"/>
              </a:rPr>
              <a:t>П</a:t>
            </a:r>
            <a:r>
              <a:rPr lang="ru-RU" sz="1800" dirty="0" err="1">
                <a:latin typeface="Times New Roman" pitchFamily="18" charset="0"/>
                <a:cs typeface="Times New Roman" pitchFamily="18" charset="0"/>
              </a:rPr>
              <a:t>ідтримую</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ініціативу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щодо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вдосконалення</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освітньої</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роботи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заохочую</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творчі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пошуки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дослідно-експериментальну</a:t>
            </a:r>
            <a:r>
              <a:rPr lang="ru-RU" sz="1800" dirty="0">
                <a:latin typeface="Times New Roman" pitchFamily="18" charset="0"/>
                <a:cs typeface="Times New Roman" pitchFamily="18" charset="0"/>
              </a:rPr>
              <a:t> роботу </a:t>
            </a:r>
            <a:r>
              <a:rPr lang="ru-RU" sz="1800" dirty="0" err="1">
                <a:latin typeface="Times New Roman" pitchFamily="18" charset="0"/>
                <a:cs typeface="Times New Roman" pitchFamily="18" charset="0"/>
              </a:rPr>
              <a:t>педагогів</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a:p>
            <a:pPr lvl="0"/>
            <a:r>
              <a:rPr lang="uk-UA" sz="1800" dirty="0">
                <a:latin typeface="Times New Roman" pitchFamily="18" charset="0"/>
                <a:cs typeface="Times New Roman" pitchFamily="18" charset="0"/>
              </a:rPr>
              <a:t>О</a:t>
            </a:r>
            <a:r>
              <a:rPr lang="ru-RU" sz="1800" dirty="0" err="1">
                <a:latin typeface="Times New Roman" pitchFamily="18" charset="0"/>
                <a:cs typeface="Times New Roman" pitchFamily="18" charset="0"/>
              </a:rPr>
              <a:t>рганізовую</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різні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форми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співпраці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a:t>
            </a:r>
            <a:r>
              <a:rPr lang="ru-RU" sz="1800" dirty="0">
                <a:latin typeface="Times New Roman" pitchFamily="18" charset="0"/>
                <a:cs typeface="Times New Roman" pitchFamily="18" charset="0"/>
              </a:rPr>
              <a:t> батьками </a:t>
            </a:r>
            <a:r>
              <a:rPr lang="ru-RU" sz="1800" dirty="0" err="1">
                <a:latin typeface="Times New Roman" pitchFamily="18" charset="0"/>
                <a:cs typeface="Times New Roman" pitchFamily="18" charset="0"/>
              </a:rPr>
              <a:t>або</a:t>
            </a:r>
            <a:r>
              <a:rPr lang="ru-RU" sz="1800" dirty="0">
                <a:latin typeface="Times New Roman" pitchFamily="18" charset="0"/>
                <a:cs typeface="Times New Roman" pitchFamily="18" charset="0"/>
              </a:rPr>
              <a:t> особами, </a:t>
            </a:r>
            <a:r>
              <a:rPr lang="ru-RU" sz="1800" dirty="0" err="1">
                <a:latin typeface="Times New Roman" pitchFamily="18" charset="0"/>
                <a:cs typeface="Times New Roman" pitchFamily="18" charset="0"/>
              </a:rPr>
              <a:t>які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їх</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замінюють</a:t>
            </a:r>
            <a:r>
              <a:rPr lang="ru-RU" sz="1800" dirty="0">
                <a:latin typeface="Times New Roman" pitchFamily="18" charset="0"/>
                <a:cs typeface="Times New Roman" pitchFamily="18"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57E57-6233-A73B-034E-0B9AA07EE61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205F1715-3EBE-F218-FB6E-44881A396956}"/>
              </a:ext>
            </a:extLst>
          </p:cNvP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a:extLst>
              <a:ext uri="{FF2B5EF4-FFF2-40B4-BE49-F238E27FC236}">
                <a16:creationId xmlns:a16="http://schemas.microsoft.com/office/drawing/2014/main" id="{C7FBC8F1-2AE7-56A6-C6FF-D44B5D67E254}"/>
              </a:ext>
            </a:extLst>
          </p:cNvPr>
          <p:cNvSpPr>
            <a:spLocks noGrp="1"/>
          </p:cNvSpPr>
          <p:nvPr>
            <p:ph type="title"/>
          </p:nvPr>
        </p:nvSpPr>
        <p:spPr>
          <a:xfrm>
            <a:off x="457200" y="274638"/>
            <a:ext cx="8229600" cy="1716197"/>
          </a:xfrm>
        </p:spPr>
        <p:txBody>
          <a:bodyPr>
            <a:normAutofit fontScale="90000"/>
          </a:bodyPr>
          <a:lstStyle/>
          <a:p>
            <a:pPr indent="457200" algn="l"/>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r>
              <a:rPr lang="ru-RU" sz="3600" b="1" dirty="0"/>
              <a:t>МАТЕРІАЛЬНО – ТЕХНІЧНИЙ РОЗВИТОК ДНЗ  </a:t>
            </a:r>
            <a:br>
              <a:rPr lang="ru-RU" dirty="0"/>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endParaRPr lang="ru-RU" dirty="0"/>
          </a:p>
        </p:txBody>
      </p:sp>
      <p:sp>
        <p:nvSpPr>
          <p:cNvPr id="13" name="Содержимое 12">
            <a:extLst>
              <a:ext uri="{FF2B5EF4-FFF2-40B4-BE49-F238E27FC236}">
                <a16:creationId xmlns:a16="http://schemas.microsoft.com/office/drawing/2014/main" id="{1BBE7B9C-0E4F-9A15-836A-AAB2AF8DBD55}"/>
              </a:ext>
            </a:extLst>
          </p:cNvPr>
          <p:cNvSpPr>
            <a:spLocks noGrp="1"/>
          </p:cNvSpPr>
          <p:nvPr>
            <p:ph sz="half" idx="1"/>
          </p:nvPr>
        </p:nvSpPr>
        <p:spPr>
          <a:xfrm>
            <a:off x="686718" y="2042701"/>
            <a:ext cx="4125817" cy="3530860"/>
          </a:xfrm>
        </p:spPr>
        <p:txBody>
          <a:bodyPr>
            <a:normAutofit/>
          </a:bodyPr>
          <a:lstStyle/>
          <a:p>
            <a:pPr>
              <a:buNone/>
            </a:pPr>
            <a:endParaRPr lang="ru-RU" sz="4800" dirty="0">
              <a:latin typeface="Times New Roman" pitchFamily="18" charset="0"/>
              <a:cs typeface="Times New Roman" pitchFamily="18" charset="0"/>
            </a:endParaRPr>
          </a:p>
        </p:txBody>
      </p:sp>
      <p:sp>
        <p:nvSpPr>
          <p:cNvPr id="14" name="Содержимое 13">
            <a:extLst>
              <a:ext uri="{FF2B5EF4-FFF2-40B4-BE49-F238E27FC236}">
                <a16:creationId xmlns:a16="http://schemas.microsoft.com/office/drawing/2014/main" id="{585752C9-86D7-FAE3-6317-784F2A54A7A6}"/>
              </a:ext>
            </a:extLst>
          </p:cNvPr>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a:t>
            </a:r>
          </a:p>
          <a:p>
            <a:pPr>
              <a:spcBef>
                <a:spcPts val="0"/>
              </a:spcBef>
              <a:buNone/>
            </a:pPr>
            <a:endParaRPr lang="ru-RU" sz="1600" dirty="0">
              <a:latin typeface="Times New Roman" pitchFamily="18" charset="0"/>
              <a:cs typeface="Times New Roman" pitchFamily="18" charset="0"/>
            </a:endParaRPr>
          </a:p>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a:extLst>
              <a:ext uri="{FF2B5EF4-FFF2-40B4-BE49-F238E27FC236}">
                <a16:creationId xmlns:a16="http://schemas.microsoft.com/office/drawing/2014/main" id="{3262D738-C3E7-0FA5-D180-43122D1A7ADB}"/>
              </a:ext>
            </a:extLst>
          </p:cNvPr>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
        <p:nvSpPr>
          <p:cNvPr id="2" name="Прямоугольник 1">
            <a:extLst>
              <a:ext uri="{FF2B5EF4-FFF2-40B4-BE49-F238E27FC236}">
                <a16:creationId xmlns:a16="http://schemas.microsoft.com/office/drawing/2014/main" id="{61F177EE-07C3-4939-8E48-FDF5D3086999}"/>
              </a:ext>
            </a:extLst>
          </p:cNvPr>
          <p:cNvSpPr/>
          <p:nvPr/>
        </p:nvSpPr>
        <p:spPr>
          <a:xfrm>
            <a:off x="381000" y="-3278028"/>
            <a:ext cx="8305800" cy="9843207"/>
          </a:xfrm>
          <a:prstGeom prst="rect">
            <a:avLst/>
          </a:prstGeom>
        </p:spPr>
        <p:txBody>
          <a:bodyPr wrap="square">
            <a:spAutoFit/>
          </a:bodyPr>
          <a:lstStyle/>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endParaRPr lang="uk-UA" sz="155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1550" dirty="0">
                <a:latin typeface="Times New Roman" panose="02020603050405020304" pitchFamily="18" charset="0"/>
                <a:ea typeface="Times New Roman" panose="02020603050405020304" pitchFamily="18" charset="0"/>
                <a:cs typeface="Times New Roman" panose="02020603050405020304" pitchFamily="18" charset="0"/>
              </a:rPr>
              <a:t>Важливим аспектом функціонування дошкільного закладу є стан приміщення, території, групових кімнат. Утримання та влаштування будівлі та території закладу відповідає санітарним нормам устрою й утримання дитячих дошкільних закладів. Технічний стан будівлі задовільний.</a:t>
            </a:r>
            <a:endParaRPr lang="ru-RU" sz="155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k-UA" sz="1550" dirty="0">
                <a:latin typeface="Times New Roman" panose="02020603050405020304" pitchFamily="18" charset="0"/>
                <a:ea typeface="Times New Roman" panose="02020603050405020304" pitchFamily="18" charset="0"/>
                <a:cs typeface="Times New Roman" panose="02020603050405020304" pitchFamily="18" charset="0"/>
              </a:rPr>
              <a:t>Перед початком нового навчального року проведено поточний ремонт медичного кабінету та методичного кабінету, групи раннього віку «Соняшник» та групи «Дзвіночок». Пофарбовані підлоги в коридорах всіх вікових групах.</a:t>
            </a:r>
            <a:endParaRPr lang="ru-RU" sz="155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uk-UA" sz="1550" dirty="0">
                <a:latin typeface="Times New Roman" panose="02020603050405020304" pitchFamily="18" charset="0"/>
                <a:ea typeface="Times New Roman" panose="02020603050405020304" pitchFamily="18" charset="0"/>
                <a:cs typeface="Times New Roman" panose="02020603050405020304" pitchFamily="18" charset="0"/>
              </a:rPr>
              <a:t>Закуплено та встановлено ремкомплекти для електричних плит на харчоблок, що дає можливість повноцінному функціонування харчоблоку.</a:t>
            </a:r>
          </a:p>
          <a:p>
            <a:pPr indent="450215" algn="just">
              <a:lnSpc>
                <a:spcPct val="107000"/>
              </a:lnSpc>
              <a:spcAft>
                <a:spcPts val="0"/>
              </a:spcAft>
            </a:pPr>
            <a:r>
              <a:rPr lang="uk-UA" sz="1550" dirty="0">
                <a:latin typeface="Times New Roman" panose="02020603050405020304" pitchFamily="18" charset="0"/>
                <a:ea typeface="Times New Roman" panose="02020603050405020304" pitchFamily="18" charset="0"/>
                <a:cs typeface="Times New Roman" panose="02020603050405020304" pitchFamily="18" charset="0"/>
              </a:rPr>
              <a:t>За бюджетні кошти зроблено нове заземлення та встановлені автомати в електричному щиті.</a:t>
            </a:r>
            <a:endParaRPr lang="ru-RU" sz="155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sz="1550" dirty="0">
                <a:latin typeface="Times New Roman" panose="02020603050405020304" pitchFamily="18" charset="0"/>
                <a:ea typeface="Times New Roman" panose="02020603050405020304" pitchFamily="18" charset="0"/>
                <a:cs typeface="Times New Roman" panose="02020603050405020304" pitchFamily="18" charset="0"/>
              </a:rPr>
              <a:t> Територія закладу і розташовані на ній приміщення відповідають санітарним нормам. Кожна група має окремий ізольований майданчик із зеленими насадженнями, тіньовий навіс. На території розміщено фізкультурний майданчик, функціонують земельні ділянки, квітники. Озеленення постійно оновлювалось на протязі всього року – проводилось вирубання старих дерев і висадження нових. Протягом навчального року проводилось облаштування майданчиків: працівники закладу приймали участь у місячнику по благоустрою території. Працівниками закладу  відремонтований та пофарбований весь надвірний інвентар. Систематично проводиться санітарна побілка дерев та кущів. Батьки середньої групи «Калинка» закупили нову пісочницю та парасолю від сонця.</a:t>
            </a:r>
            <a:endParaRPr lang="ru-RU" sz="155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sz="1550" dirty="0">
                <a:latin typeface="Times New Roman" panose="02020603050405020304" pitchFamily="18" charset="0"/>
                <a:ea typeface="Times New Roman" panose="02020603050405020304" pitchFamily="18" charset="0"/>
                <a:cs typeface="Times New Roman" panose="02020603050405020304" pitchFamily="18" charset="0"/>
              </a:rPr>
              <a:t>Складався план заходів, щодо підготовки закладу освіти до нового навчального року та зимового періоду із зазначенням відповідальних  та строків їх виконання.</a:t>
            </a:r>
            <a:endParaRPr lang="ru-RU" sz="15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282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9"/>
            <a:ext cx="8229600" cy="639762"/>
          </a:xfrm>
        </p:spPr>
        <p:txBody>
          <a:bodyPr>
            <a:normAutofit fontScale="90000"/>
          </a:bodyPr>
          <a:lstStyle/>
          <a:p>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фінансовий звіт</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sz="half" idx="1"/>
          </p:nvPr>
        </p:nvSpPr>
        <p:spPr>
          <a:xfrm flipH="1">
            <a:off x="152397" y="1219200"/>
            <a:ext cx="8762999" cy="5486400"/>
          </a:xfrm>
        </p:spPr>
        <p:txBody>
          <a:bodyPr>
            <a:normAutofit fontScale="70000" lnSpcReduction="20000"/>
          </a:bodyPr>
          <a:lstStyle/>
          <a:p>
            <a:r>
              <a:rPr lang="uk-UA" sz="8000" b="1" dirty="0">
                <a:solidFill>
                  <a:srgbClr val="FF0000"/>
                </a:solidFill>
                <a:latin typeface="Times New Roman" pitchFamily="18" charset="0"/>
                <a:cs typeface="Times New Roman" pitchFamily="18" charset="0"/>
              </a:rPr>
              <a:t> </a:t>
            </a:r>
            <a:r>
              <a:rPr lang="uk-UA" b="1" dirty="0"/>
              <a:t>За кошти міського бюджету протягом</a:t>
            </a:r>
            <a:r>
              <a:rPr lang="ru-RU" dirty="0"/>
              <a:t> </a:t>
            </a:r>
            <a:r>
              <a:rPr lang="uk-UA" b="1" dirty="0"/>
              <a:t>2024-2025 навчального року  фінансується </a:t>
            </a:r>
            <a:r>
              <a:rPr lang="uk-UA" b="1" dirty="0" err="1"/>
              <a:t>енерго</a:t>
            </a:r>
            <a:r>
              <a:rPr lang="uk-UA" b="1" dirty="0"/>
              <a:t>- та водопостачання, оплата праці працівників, харчування дітей пільгових категорій, 20% харчування всіх дітей,</a:t>
            </a:r>
          </a:p>
          <a:p>
            <a:pPr marL="0" lvl="0" indent="0">
              <a:buNone/>
            </a:pPr>
            <a:r>
              <a:rPr lang="uk-UA" b="1" dirty="0"/>
              <a:t>     також придбано:</a:t>
            </a:r>
            <a:endParaRPr lang="ru-RU" dirty="0"/>
          </a:p>
          <a:p>
            <a:pPr marL="0" indent="0">
              <a:buNone/>
            </a:pPr>
            <a:r>
              <a:rPr lang="uk-UA" b="1" dirty="0"/>
              <a:t> </a:t>
            </a:r>
            <a:endParaRPr lang="ru-RU" dirty="0"/>
          </a:p>
          <a:p>
            <a:pPr lvl="0"/>
            <a:r>
              <a:rPr lang="uk-UA" dirty="0"/>
              <a:t>Принтер                                                                                                  24250,00 грн</a:t>
            </a:r>
            <a:endParaRPr lang="ru-RU" dirty="0"/>
          </a:p>
          <a:p>
            <a:pPr lvl="0"/>
            <a:r>
              <a:rPr lang="uk-UA" dirty="0" err="1"/>
              <a:t>Буд.матеріали</a:t>
            </a:r>
            <a:r>
              <a:rPr lang="uk-UA" dirty="0"/>
              <a:t>(</a:t>
            </a:r>
            <a:r>
              <a:rPr lang="uk-UA" dirty="0" err="1"/>
              <a:t>вапно,гіпс</a:t>
            </a:r>
            <a:r>
              <a:rPr lang="uk-UA" dirty="0"/>
              <a:t>) на суму                                                      1698,00 грн</a:t>
            </a:r>
            <a:endParaRPr lang="ru-RU" dirty="0"/>
          </a:p>
          <a:p>
            <a:pPr lvl="0"/>
            <a:r>
              <a:rPr lang="uk-UA" dirty="0"/>
              <a:t>Фарба(емаль різних кольорів) на суму	                                        5246,00грн</a:t>
            </a:r>
            <a:endParaRPr lang="ru-RU" dirty="0"/>
          </a:p>
          <a:p>
            <a:pPr lvl="0"/>
            <a:r>
              <a:rPr lang="uk-UA" dirty="0"/>
              <a:t>Медикаментів на суму	                                                       2734.13грн</a:t>
            </a:r>
            <a:endParaRPr lang="ru-RU" dirty="0"/>
          </a:p>
          <a:p>
            <a:pPr lvl="0"/>
            <a:r>
              <a:rPr lang="uk-UA" dirty="0"/>
              <a:t>Миючих засобів на суму	                                                    3930,90грн</a:t>
            </a:r>
            <a:endParaRPr lang="ru-RU" dirty="0"/>
          </a:p>
          <a:p>
            <a:pPr lvl="0"/>
            <a:r>
              <a:rPr lang="uk-UA" dirty="0"/>
              <a:t>Рідке мило на суму	                                                                   1000.00 грн</a:t>
            </a:r>
            <a:endParaRPr lang="ru-RU" dirty="0"/>
          </a:p>
          <a:p>
            <a:pPr lvl="0"/>
            <a:r>
              <a:rPr lang="uk-UA" dirty="0" err="1"/>
              <a:t>Дез.засоби</a:t>
            </a:r>
            <a:r>
              <a:rPr lang="uk-UA" dirty="0"/>
              <a:t> на суму	                                                                    8649,00грн</a:t>
            </a:r>
            <a:endParaRPr lang="ru-RU" dirty="0"/>
          </a:p>
          <a:p>
            <a:r>
              <a:rPr lang="uk-UA" dirty="0"/>
              <a:t> </a:t>
            </a:r>
            <a:endParaRPr lang="ru-RU" dirty="0"/>
          </a:p>
          <a:p>
            <a:r>
              <a:rPr lang="uk-UA" dirty="0"/>
              <a:t> </a:t>
            </a:r>
            <a:endParaRPr lang="ru-RU" dirty="0"/>
          </a:p>
          <a:p>
            <a:r>
              <a:rPr lang="uk-UA" b="1" dirty="0"/>
              <a:t>                                                                           Разом:                  47 508,03 грн</a:t>
            </a:r>
            <a:endParaRPr lang="ru-RU"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777320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9"/>
            <a:ext cx="8229600" cy="639762"/>
          </a:xfrm>
        </p:spPr>
        <p:txBody>
          <a:bodyPr>
            <a:normAutofit fontScale="90000"/>
          </a:bodyPr>
          <a:lstStyle/>
          <a:p>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фінансовий звіт</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sz="half" idx="1"/>
          </p:nvPr>
        </p:nvSpPr>
        <p:spPr>
          <a:xfrm flipH="1">
            <a:off x="152397" y="1219200"/>
            <a:ext cx="8762999" cy="5486400"/>
          </a:xfrm>
        </p:spPr>
        <p:txBody>
          <a:bodyPr>
            <a:normAutofit fontScale="77500" lnSpcReduction="20000"/>
          </a:bodyPr>
          <a:lstStyle/>
          <a:p>
            <a:r>
              <a:rPr lang="uk-UA" sz="8000" b="1" dirty="0">
                <a:solidFill>
                  <a:srgbClr val="FF0000"/>
                </a:solidFill>
                <a:latin typeface="Times New Roman" pitchFamily="18" charset="0"/>
                <a:cs typeface="Times New Roman" pitchFamily="18" charset="0"/>
              </a:rPr>
              <a:t> </a:t>
            </a:r>
            <a:r>
              <a:rPr lang="uk-UA" b="1" dirty="0"/>
              <a:t>За благодійні внески батьків протягом</a:t>
            </a:r>
            <a:r>
              <a:rPr lang="ru-RU" dirty="0"/>
              <a:t> </a:t>
            </a:r>
            <a:r>
              <a:rPr lang="uk-UA" b="1" dirty="0"/>
              <a:t>2024-2025 навчального року  придбано:</a:t>
            </a:r>
          </a:p>
          <a:p>
            <a:pPr marL="0" indent="0">
              <a:buNone/>
            </a:pPr>
            <a:r>
              <a:rPr lang="uk-UA" b="1" dirty="0"/>
              <a:t>Група «Калинка»</a:t>
            </a:r>
            <a:endParaRPr lang="ru-RU" dirty="0"/>
          </a:p>
          <a:p>
            <a:r>
              <a:rPr lang="uk-UA" dirty="0"/>
              <a:t>Протягом 2024-202 5 навчального року  придбано:.</a:t>
            </a:r>
            <a:endParaRPr lang="ru-RU" dirty="0"/>
          </a:p>
          <a:p>
            <a:r>
              <a:rPr lang="uk-UA" dirty="0"/>
              <a:t>Миючі засоби  на суму-                                         - 2500 грн</a:t>
            </a:r>
            <a:endParaRPr lang="ru-RU" dirty="0"/>
          </a:p>
          <a:p>
            <a:r>
              <a:rPr lang="uk-UA" dirty="0"/>
              <a:t> Парасоля від сонця                                                - 3200 грн</a:t>
            </a:r>
            <a:endParaRPr lang="ru-RU" dirty="0"/>
          </a:p>
          <a:p>
            <a:r>
              <a:rPr lang="uk-UA" dirty="0"/>
              <a:t> Тент на пісочницю                                                 -1200 грн	-</a:t>
            </a:r>
            <a:endParaRPr lang="ru-RU" dirty="0"/>
          </a:p>
          <a:p>
            <a:r>
              <a:rPr lang="uk-UA" dirty="0"/>
              <a:t>Пісочниця                                                                 -4000 грн </a:t>
            </a:r>
            <a:endParaRPr lang="ru-RU" dirty="0"/>
          </a:p>
          <a:p>
            <a:r>
              <a:rPr lang="uk-UA" dirty="0"/>
              <a:t>Іграшки    на суму                                                   -  3000 грн             </a:t>
            </a:r>
            <a:endParaRPr lang="ru-RU" dirty="0"/>
          </a:p>
          <a:p>
            <a:r>
              <a:rPr lang="uk-UA" dirty="0"/>
              <a:t>Фарба(надвірний інвентар) на суму	-3100 грн</a:t>
            </a:r>
            <a:endParaRPr lang="ru-RU" dirty="0"/>
          </a:p>
          <a:p>
            <a:pPr marL="0" indent="0">
              <a:buNone/>
            </a:pPr>
            <a:r>
              <a:rPr lang="uk-UA" dirty="0"/>
              <a:t> </a:t>
            </a:r>
            <a:endParaRPr lang="ru-RU" dirty="0"/>
          </a:p>
          <a:p>
            <a:pPr marL="0" indent="0">
              <a:buNone/>
            </a:pPr>
            <a:r>
              <a:rPr lang="uk-UA" dirty="0"/>
              <a:t>	</a:t>
            </a:r>
            <a:r>
              <a:rPr lang="uk-UA" b="1" dirty="0"/>
              <a:t>Разом:	17 000 грн</a:t>
            </a:r>
            <a:endParaRPr lang="ru-RU" dirty="0"/>
          </a:p>
          <a:p>
            <a:endParaRPr lang="ru-RU" dirty="0"/>
          </a:p>
          <a:p>
            <a:pPr marL="0" indent="0">
              <a:buNone/>
            </a:pPr>
            <a:r>
              <a:rPr lang="uk-UA" b="1" dirty="0"/>
              <a:t> </a:t>
            </a:r>
            <a:endParaRPr lang="ru-RU"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328661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9"/>
            <a:ext cx="8229600" cy="639762"/>
          </a:xfrm>
        </p:spPr>
        <p:txBody>
          <a:bodyPr>
            <a:normAutofit fontScale="90000"/>
          </a:bodyPr>
          <a:lstStyle/>
          <a:p>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фінансовий звіт</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sz="half" idx="1"/>
          </p:nvPr>
        </p:nvSpPr>
        <p:spPr>
          <a:xfrm flipH="1">
            <a:off x="152397" y="1219200"/>
            <a:ext cx="8762999" cy="5486400"/>
          </a:xfrm>
        </p:spPr>
        <p:txBody>
          <a:bodyPr>
            <a:normAutofit fontScale="77500" lnSpcReduction="20000"/>
          </a:bodyPr>
          <a:lstStyle/>
          <a:p>
            <a:r>
              <a:rPr lang="uk-UA" sz="8000" b="1" dirty="0">
                <a:solidFill>
                  <a:srgbClr val="FF0000"/>
                </a:solidFill>
                <a:latin typeface="Times New Roman" pitchFamily="18" charset="0"/>
                <a:cs typeface="Times New Roman" pitchFamily="18" charset="0"/>
              </a:rPr>
              <a:t> </a:t>
            </a:r>
            <a:r>
              <a:rPr lang="uk-UA" b="1" dirty="0"/>
              <a:t>За благодійні внески батьків протягом</a:t>
            </a:r>
            <a:r>
              <a:rPr lang="ru-RU" dirty="0"/>
              <a:t> </a:t>
            </a:r>
            <a:r>
              <a:rPr lang="uk-UA" b="1" dirty="0"/>
              <a:t>2024-2025 навчального року  придбано:</a:t>
            </a:r>
          </a:p>
          <a:p>
            <a:pPr marL="0" indent="0">
              <a:buNone/>
            </a:pPr>
            <a:r>
              <a:rPr lang="uk-UA" b="1" dirty="0"/>
              <a:t>Група "Дзвіночок"</a:t>
            </a:r>
            <a:r>
              <a:rPr lang="uk-UA" dirty="0"/>
              <a:t>:</a:t>
            </a:r>
            <a:endParaRPr lang="ru-RU" dirty="0"/>
          </a:p>
          <a:p>
            <a:r>
              <a:rPr lang="uk-UA" dirty="0"/>
              <a:t>Протягом  2024-2025 навчального року   придбано:</a:t>
            </a:r>
            <a:endParaRPr lang="ru-RU" dirty="0"/>
          </a:p>
          <a:p>
            <a:r>
              <a:rPr lang="uk-UA" dirty="0"/>
              <a:t>Миючі засоби на суму                                                         4040 грн</a:t>
            </a:r>
            <a:endParaRPr lang="ru-RU" dirty="0"/>
          </a:p>
          <a:p>
            <a:r>
              <a:rPr lang="uk-UA" dirty="0"/>
              <a:t> Заміна піску в пісочниці                                                    1000 грн</a:t>
            </a:r>
            <a:endParaRPr lang="ru-RU" dirty="0"/>
          </a:p>
          <a:p>
            <a:r>
              <a:rPr lang="uk-UA" dirty="0"/>
              <a:t>Іграшки на суму-                                                                   600 грн</a:t>
            </a:r>
            <a:endParaRPr lang="ru-RU" dirty="0"/>
          </a:p>
          <a:p>
            <a:r>
              <a:rPr lang="uk-UA" dirty="0"/>
              <a:t>Побілка групи(</a:t>
            </a:r>
            <a:r>
              <a:rPr lang="uk-UA" dirty="0" err="1"/>
              <a:t>матеріал,робота</a:t>
            </a:r>
            <a:r>
              <a:rPr lang="uk-UA" dirty="0"/>
              <a:t>, меблі)-на суму                22500 грн                   </a:t>
            </a:r>
            <a:endParaRPr lang="ru-RU" dirty="0"/>
          </a:p>
          <a:p>
            <a:r>
              <a:rPr lang="uk-UA" dirty="0"/>
              <a:t> Фарба(надвірний інвентар) на суму                                  920 грн</a:t>
            </a:r>
            <a:endParaRPr lang="ru-RU" dirty="0"/>
          </a:p>
          <a:p>
            <a:r>
              <a:rPr lang="uk-UA" dirty="0"/>
              <a:t>Парасоля від сонця                                                              1799 грн</a:t>
            </a:r>
            <a:endParaRPr lang="ru-RU" dirty="0"/>
          </a:p>
          <a:p>
            <a:pPr marL="0" indent="0">
              <a:buNone/>
            </a:pPr>
            <a:r>
              <a:rPr lang="uk-UA" b="1" dirty="0"/>
              <a:t> </a:t>
            </a:r>
            <a:endParaRPr lang="ru-RU" dirty="0"/>
          </a:p>
          <a:p>
            <a:pPr marL="0" indent="0">
              <a:buNone/>
            </a:pPr>
            <a:r>
              <a:rPr lang="uk-UA" b="1" dirty="0"/>
              <a:t>	                                                       РАЗОМ:         30 859 грн</a:t>
            </a:r>
            <a:endParaRPr lang="ru-RU" dirty="0"/>
          </a:p>
          <a:p>
            <a:endParaRPr lang="uk-UA" b="1" dirty="0"/>
          </a:p>
          <a:p>
            <a:endParaRPr lang="ru-RU" dirty="0"/>
          </a:p>
          <a:p>
            <a:pPr marL="0" indent="0">
              <a:buNone/>
            </a:pPr>
            <a:r>
              <a:rPr lang="uk-UA" b="1" dirty="0"/>
              <a:t> </a:t>
            </a:r>
            <a:endParaRPr lang="ru-RU"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207157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9"/>
            <a:ext cx="8229600" cy="639762"/>
          </a:xfrm>
        </p:spPr>
        <p:txBody>
          <a:bodyPr>
            <a:normAutofit fontScale="90000"/>
          </a:bodyPr>
          <a:lstStyle/>
          <a:p>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фінансовий звіт</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sz="half" idx="1"/>
          </p:nvPr>
        </p:nvSpPr>
        <p:spPr>
          <a:xfrm flipH="1">
            <a:off x="152397" y="1219200"/>
            <a:ext cx="8762999" cy="5486400"/>
          </a:xfrm>
        </p:spPr>
        <p:txBody>
          <a:bodyPr>
            <a:normAutofit fontScale="85000" lnSpcReduction="20000"/>
          </a:bodyPr>
          <a:lstStyle/>
          <a:p>
            <a:r>
              <a:rPr lang="uk-UA" sz="8000" b="1" dirty="0">
                <a:solidFill>
                  <a:srgbClr val="FF0000"/>
                </a:solidFill>
                <a:latin typeface="Times New Roman" pitchFamily="18" charset="0"/>
                <a:cs typeface="Times New Roman" pitchFamily="18" charset="0"/>
              </a:rPr>
              <a:t> </a:t>
            </a:r>
            <a:r>
              <a:rPr lang="uk-UA" b="1" dirty="0"/>
              <a:t>За благодійні внески батьків протягом</a:t>
            </a:r>
            <a:r>
              <a:rPr lang="ru-RU" dirty="0"/>
              <a:t> </a:t>
            </a:r>
            <a:r>
              <a:rPr lang="uk-UA" b="1" dirty="0"/>
              <a:t>2024-2025 навчального року  придбано:</a:t>
            </a:r>
          </a:p>
          <a:p>
            <a:pPr indent="0" algn="just">
              <a:lnSpc>
                <a:spcPct val="107000"/>
              </a:lnSpc>
              <a:spcAft>
                <a:spcPts val="0"/>
              </a:spcAft>
              <a:buNone/>
            </a:pPr>
            <a:r>
              <a:rPr lang="uk-UA" b="1" dirty="0">
                <a:latin typeface="Times New Roman" panose="02020603050405020304" pitchFamily="18" charset="0"/>
                <a:ea typeface="Times New Roman" panose="02020603050405020304" pitchFamily="18" charset="0"/>
                <a:cs typeface="Times New Roman" panose="02020603050405020304" pitchFamily="18" charset="0"/>
              </a:rPr>
              <a:t>Група раннього віку "Соняшник":</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Протягом  2024-2025 навчального року придбано:</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Миючі засоби на суму-                                           6102  грн</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tabLst>
                <a:tab pos="4178300" algn="l"/>
              </a:tabLs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Поточний ремонт з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буд.матеріалами</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7039 грн</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tabLst>
                <a:tab pos="4135755" algn="l"/>
              </a:tabLs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Дитячі меблі                                                            13560грн</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Фарба(надвірний інвентар) на суму                     765 грн</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РАЗОМ:    26701 грн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uk-UA" b="1" dirty="0"/>
          </a:p>
          <a:p>
            <a:endParaRPr lang="ru-RU" dirty="0"/>
          </a:p>
          <a:p>
            <a:pPr marL="0" indent="0">
              <a:buNone/>
            </a:pPr>
            <a:r>
              <a:rPr lang="uk-UA" b="1" dirty="0"/>
              <a:t> </a:t>
            </a:r>
            <a:endParaRPr lang="ru-RU"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60888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9"/>
            <a:ext cx="8229600" cy="639762"/>
          </a:xfrm>
        </p:spPr>
        <p:txBody>
          <a:bodyPr>
            <a:normAutofit fontScale="90000"/>
          </a:bodyPr>
          <a:lstStyle/>
          <a:p>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фінансовий звіт</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sz="half" idx="1"/>
          </p:nvPr>
        </p:nvSpPr>
        <p:spPr>
          <a:xfrm flipH="1">
            <a:off x="152397" y="1219200"/>
            <a:ext cx="8762999" cy="5486400"/>
          </a:xfrm>
        </p:spPr>
        <p:txBody>
          <a:bodyPr>
            <a:normAutofit fontScale="25000" lnSpcReduction="20000"/>
          </a:bodyPr>
          <a:lstStyle/>
          <a:p>
            <a:r>
              <a:rPr lang="uk-UA" sz="7400" b="1" dirty="0">
                <a:solidFill>
                  <a:srgbClr val="FF0000"/>
                </a:solidFill>
                <a:latin typeface="Times New Roman" pitchFamily="18" charset="0"/>
                <a:cs typeface="Times New Roman" pitchFamily="18" charset="0"/>
              </a:rPr>
              <a:t> </a:t>
            </a:r>
            <a:r>
              <a:rPr lang="uk-UA" sz="7400" b="1" dirty="0"/>
              <a:t>Група «Метелики»</a:t>
            </a:r>
            <a:endParaRPr lang="ru-RU" sz="7400" dirty="0"/>
          </a:p>
          <a:p>
            <a:r>
              <a:rPr lang="uk-UA" sz="7400" dirty="0"/>
              <a:t>Протягом 2024  -2025 навчального року придбано:</a:t>
            </a:r>
            <a:endParaRPr lang="ru-RU" sz="7400" dirty="0"/>
          </a:p>
          <a:p>
            <a:r>
              <a:rPr lang="uk-UA" sz="7400" dirty="0"/>
              <a:t>Миючі засоби на суму-                                                   -  4869 грн</a:t>
            </a:r>
            <a:endParaRPr lang="ru-RU" sz="7400" dirty="0"/>
          </a:p>
          <a:p>
            <a:r>
              <a:rPr lang="uk-UA" sz="7400" dirty="0"/>
              <a:t>Пісочниця	                                                                   -500 грн</a:t>
            </a:r>
            <a:endParaRPr lang="ru-RU" sz="7400" dirty="0"/>
          </a:p>
          <a:p>
            <a:r>
              <a:rPr lang="uk-UA" sz="7400" dirty="0"/>
              <a:t>Канцтовари дитячі на суму	                                 -3000 грн</a:t>
            </a:r>
            <a:endParaRPr lang="ru-RU" sz="7400" dirty="0"/>
          </a:p>
          <a:p>
            <a:r>
              <a:rPr lang="uk-UA" sz="7400" dirty="0"/>
              <a:t>Подовжувач	                                                                   -312 грн</a:t>
            </a:r>
            <a:endParaRPr lang="ru-RU" sz="7400" dirty="0"/>
          </a:p>
          <a:p>
            <a:r>
              <a:rPr lang="uk-UA" sz="7400" dirty="0"/>
              <a:t>Піднос	                                                                 -100 грн</a:t>
            </a:r>
            <a:endParaRPr lang="ru-RU" sz="7400" dirty="0"/>
          </a:p>
          <a:p>
            <a:r>
              <a:rPr lang="uk-UA" sz="7400" dirty="0"/>
              <a:t>Іграшки для дітей на суму	                                -2000 грн</a:t>
            </a:r>
            <a:endParaRPr lang="ru-RU" sz="7400" dirty="0"/>
          </a:p>
          <a:p>
            <a:r>
              <a:rPr lang="uk-UA" sz="7400" dirty="0"/>
              <a:t>Канцтовари на суму	                                                 -900 грн</a:t>
            </a:r>
            <a:endParaRPr lang="ru-RU" sz="7400" dirty="0"/>
          </a:p>
          <a:p>
            <a:r>
              <a:rPr lang="uk-UA" sz="7400" dirty="0"/>
              <a:t>Лампа	                                                                 -200 грн</a:t>
            </a:r>
            <a:endParaRPr lang="ru-RU" sz="7400" dirty="0"/>
          </a:p>
          <a:p>
            <a:r>
              <a:rPr lang="uk-UA" sz="7400" dirty="0"/>
              <a:t>Ігровий </a:t>
            </a:r>
            <a:r>
              <a:rPr lang="uk-UA" sz="7400" dirty="0" err="1"/>
              <a:t>коврик</a:t>
            </a:r>
            <a:r>
              <a:rPr lang="uk-UA" sz="7400" dirty="0"/>
              <a:t>	                                               -720 грн</a:t>
            </a:r>
            <a:endParaRPr lang="ru-RU" sz="7400" dirty="0"/>
          </a:p>
          <a:p>
            <a:r>
              <a:rPr lang="uk-UA" sz="7400" dirty="0"/>
              <a:t>Фарба на суму(надвірний інвентар)                  	-440 грн  </a:t>
            </a:r>
            <a:endParaRPr lang="ru-RU" sz="7400" dirty="0"/>
          </a:p>
          <a:p>
            <a:r>
              <a:rPr lang="uk-UA" sz="7400" dirty="0"/>
              <a:t>Футбольна </a:t>
            </a:r>
            <a:r>
              <a:rPr lang="uk-UA" sz="7400" dirty="0" err="1"/>
              <a:t>сітка,м’ячі</a:t>
            </a:r>
            <a:r>
              <a:rPr lang="uk-UA" sz="7400" dirty="0"/>
              <a:t> на суму	                              -885 грн</a:t>
            </a:r>
            <a:endParaRPr lang="ru-RU" sz="7400" dirty="0"/>
          </a:p>
          <a:p>
            <a:r>
              <a:rPr lang="uk-UA" sz="7400" dirty="0"/>
              <a:t>Лійка	-100 грн</a:t>
            </a:r>
            <a:endParaRPr lang="ru-RU" sz="7400" dirty="0"/>
          </a:p>
          <a:p>
            <a:endParaRPr lang="ru-RU" sz="7400" dirty="0"/>
          </a:p>
          <a:p>
            <a:pPr marL="0" indent="0">
              <a:buNone/>
            </a:pPr>
            <a:r>
              <a:rPr lang="uk-UA" sz="7400" b="1" dirty="0"/>
              <a:t>Разом:	                                                  14 026 грн     </a:t>
            </a:r>
            <a:endParaRPr lang="ru-RU" sz="7400" dirty="0"/>
          </a:p>
          <a:p>
            <a:pPr marL="0" indent="0">
              <a:buNone/>
            </a:pPr>
            <a:r>
              <a:rPr lang="uk-UA" dirty="0"/>
              <a:t> </a:t>
            </a:r>
            <a:endParaRPr lang="ru-RU" dirty="0"/>
          </a:p>
          <a:p>
            <a:endParaRPr lang="uk-UA" b="1" dirty="0"/>
          </a:p>
          <a:p>
            <a:endParaRPr lang="ru-RU" dirty="0"/>
          </a:p>
          <a:p>
            <a:pPr marL="0" indent="0">
              <a:buNone/>
            </a:pPr>
            <a:r>
              <a:rPr lang="uk-UA" b="1" dirty="0"/>
              <a:t> </a:t>
            </a:r>
            <a:endParaRPr lang="ru-RU"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537152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9"/>
            <a:ext cx="8229600" cy="639762"/>
          </a:xfrm>
        </p:spPr>
        <p:txBody>
          <a:bodyPr>
            <a:normAutofit fontScale="90000"/>
          </a:bodyPr>
          <a:lstStyle/>
          <a:p>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фінансовий звіт</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sz="half" idx="1"/>
          </p:nvPr>
        </p:nvSpPr>
        <p:spPr>
          <a:xfrm flipH="1">
            <a:off x="152397" y="1219200"/>
            <a:ext cx="8762999" cy="5486400"/>
          </a:xfrm>
        </p:spPr>
        <p:txBody>
          <a:bodyPr>
            <a:normAutofit fontScale="92500" lnSpcReduction="20000"/>
          </a:bodyPr>
          <a:lstStyle/>
          <a:p>
            <a:endParaRPr lang="uk-UA" b="1" dirty="0"/>
          </a:p>
          <a:p>
            <a:endParaRPr lang="ru-RU" dirty="0"/>
          </a:p>
          <a:p>
            <a:pPr marL="0" indent="0">
              <a:buNone/>
            </a:pPr>
            <a:r>
              <a:rPr lang="uk-UA" b="1" dirty="0"/>
              <a:t> </a:t>
            </a:r>
            <a:endParaRPr lang="ru-RU" dirty="0"/>
          </a:p>
          <a:p>
            <a:r>
              <a:rPr lang="uk-UA" b="1" dirty="0"/>
              <a:t>Група "Бджілка»</a:t>
            </a:r>
            <a:endParaRPr lang="ru-RU" dirty="0"/>
          </a:p>
          <a:p>
            <a:r>
              <a:rPr lang="uk-UA" dirty="0"/>
              <a:t>Протягом  2024-2025 навчального року придбано:</a:t>
            </a:r>
            <a:endParaRPr lang="ru-RU" dirty="0"/>
          </a:p>
          <a:p>
            <a:r>
              <a:rPr lang="uk-UA" dirty="0"/>
              <a:t>Миючі засоби на суму-                                                             2 800 грн</a:t>
            </a:r>
            <a:endParaRPr lang="ru-RU" dirty="0"/>
          </a:p>
          <a:p>
            <a:r>
              <a:rPr lang="uk-UA" dirty="0"/>
              <a:t>Ящик для іграшок	 90 грн</a:t>
            </a:r>
            <a:endParaRPr lang="ru-RU" dirty="0"/>
          </a:p>
          <a:p>
            <a:r>
              <a:rPr lang="uk-UA" dirty="0"/>
              <a:t>Тент на пісочницю	    115 грн</a:t>
            </a:r>
            <a:endParaRPr lang="ru-RU" dirty="0"/>
          </a:p>
          <a:p>
            <a:r>
              <a:rPr lang="uk-UA" dirty="0"/>
              <a:t>Фарба(надвірний інвентар) на суму:	  1  315 грн</a:t>
            </a:r>
            <a:endParaRPr lang="ru-RU" dirty="0"/>
          </a:p>
          <a:p>
            <a:r>
              <a:rPr lang="uk-UA" dirty="0"/>
              <a:t> </a:t>
            </a:r>
            <a:endParaRPr lang="ru-RU" dirty="0"/>
          </a:p>
          <a:p>
            <a:r>
              <a:rPr lang="uk-UA" dirty="0"/>
              <a:t>	           </a:t>
            </a:r>
            <a:r>
              <a:rPr lang="uk-UA" b="1" dirty="0"/>
              <a:t>РАЗОМ:            4 320 грн.</a:t>
            </a:r>
            <a:endParaRPr lang="ru-RU" dirty="0"/>
          </a:p>
          <a:p>
            <a:r>
              <a:rPr lang="uk-UA" dirty="0"/>
              <a:t> </a:t>
            </a:r>
            <a:endParaRPr lang="ru-RU"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457579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9"/>
            <a:ext cx="8229600" cy="639762"/>
          </a:xfrm>
        </p:spPr>
        <p:txBody>
          <a:bodyPr>
            <a:normAutofit fontScale="90000"/>
          </a:bodyPr>
          <a:lstStyle/>
          <a:p>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фінансовий звіт</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sz="half" idx="1"/>
          </p:nvPr>
        </p:nvSpPr>
        <p:spPr>
          <a:xfrm flipH="1">
            <a:off x="152396" y="914401"/>
            <a:ext cx="8762999" cy="5791199"/>
          </a:xfrm>
        </p:spPr>
        <p:txBody>
          <a:bodyPr>
            <a:normAutofit fontScale="25000" lnSpcReduction="20000"/>
          </a:bodyPr>
          <a:lstStyle/>
          <a:p>
            <a:pPr marL="0" indent="0">
              <a:buNone/>
            </a:pPr>
            <a:endParaRPr lang="uk-UA" sz="5500" b="1" dirty="0"/>
          </a:p>
          <a:p>
            <a:pPr marL="0" indent="0">
              <a:buNone/>
            </a:pPr>
            <a:r>
              <a:rPr lang="uk-UA" sz="9600" b="1" dirty="0" err="1"/>
              <a:t>Закошти</a:t>
            </a:r>
            <a:r>
              <a:rPr lang="uk-UA" sz="9600" b="1" dirty="0"/>
              <a:t> (благодійні внески батьків та працівників закладу ) придбано:</a:t>
            </a:r>
            <a:endParaRPr lang="ru-RU" sz="9600" dirty="0"/>
          </a:p>
          <a:p>
            <a:r>
              <a:rPr lang="uk-UA" sz="9600" dirty="0" err="1"/>
              <a:t>Картріджі</a:t>
            </a:r>
            <a:r>
              <a:rPr lang="uk-UA" sz="9600" dirty="0"/>
              <a:t> на суму-	       200 грн</a:t>
            </a:r>
            <a:endParaRPr lang="ru-RU" sz="9600" dirty="0"/>
          </a:p>
          <a:p>
            <a:r>
              <a:rPr lang="uk-UA" sz="9600" dirty="0"/>
              <a:t>Лампи(економ.)на суму-	      615 грн</a:t>
            </a:r>
            <a:endParaRPr lang="ru-RU" sz="9600" dirty="0"/>
          </a:p>
          <a:p>
            <a:r>
              <a:rPr lang="uk-UA" sz="9600" dirty="0"/>
              <a:t>Канцтовари на суму-	   4 326 грн</a:t>
            </a:r>
            <a:endParaRPr lang="ru-RU" sz="9600" dirty="0"/>
          </a:p>
          <a:p>
            <a:r>
              <a:rPr lang="uk-UA" sz="9600" dirty="0"/>
              <a:t> </a:t>
            </a:r>
            <a:r>
              <a:rPr lang="uk-UA" sz="9600" dirty="0" err="1"/>
              <a:t>Бензин,масло,ліска</a:t>
            </a:r>
            <a:r>
              <a:rPr lang="uk-UA" sz="9600" dirty="0"/>
              <a:t>(для </a:t>
            </a:r>
            <a:r>
              <a:rPr lang="uk-UA" sz="9600" dirty="0" err="1"/>
              <a:t>газоно-косілки</a:t>
            </a:r>
            <a:r>
              <a:rPr lang="uk-UA" sz="9600" dirty="0"/>
              <a:t>)</a:t>
            </a:r>
            <a:endParaRPr lang="ru-RU" sz="9600" dirty="0"/>
          </a:p>
          <a:p>
            <a:r>
              <a:rPr lang="uk-UA" sz="9600" dirty="0"/>
              <a:t>на суму-	     1355 грн</a:t>
            </a:r>
            <a:endParaRPr lang="ru-RU" sz="9600" dirty="0"/>
          </a:p>
          <a:p>
            <a:r>
              <a:rPr lang="uk-UA" sz="9600" dirty="0"/>
              <a:t> Музичний інвентар	                                                                  -    1 555 грн</a:t>
            </a:r>
            <a:endParaRPr lang="ru-RU" sz="9600" dirty="0"/>
          </a:p>
          <a:p>
            <a:r>
              <a:rPr lang="uk-UA" sz="9600" dirty="0"/>
              <a:t> Замок для вхідних дверей (ворота)		    -970 грн</a:t>
            </a:r>
            <a:endParaRPr lang="ru-RU" sz="9600" dirty="0"/>
          </a:p>
          <a:p>
            <a:r>
              <a:rPr lang="uk-UA" sz="9600" dirty="0"/>
              <a:t>    Замок    (</a:t>
            </a:r>
            <a:r>
              <a:rPr lang="uk-UA" sz="9600" dirty="0" err="1"/>
              <a:t>мед.кабінет</a:t>
            </a:r>
            <a:r>
              <a:rPr lang="uk-UA" sz="9600" dirty="0"/>
              <a:t>)	                                                                       -200 грн</a:t>
            </a:r>
            <a:endParaRPr lang="ru-RU" sz="9600" dirty="0"/>
          </a:p>
          <a:p>
            <a:pPr marL="0" indent="0">
              <a:buNone/>
            </a:pPr>
            <a:r>
              <a:rPr lang="uk-UA" sz="9600" dirty="0"/>
              <a:t> </a:t>
            </a:r>
            <a:endParaRPr lang="ru-RU" sz="9600" dirty="0"/>
          </a:p>
          <a:p>
            <a:pPr marL="0" indent="0">
              <a:buNone/>
            </a:pPr>
            <a:r>
              <a:rPr lang="uk-UA" sz="5500" b="1" dirty="0"/>
              <a:t> </a:t>
            </a:r>
            <a:endParaRPr lang="ru-RU" sz="5500" dirty="0"/>
          </a:p>
          <a:p>
            <a:pPr marL="0" indent="0">
              <a:buNone/>
            </a:pPr>
            <a:r>
              <a:rPr lang="uk-UA" sz="5500" b="1" dirty="0"/>
              <a:t> </a:t>
            </a:r>
            <a:endParaRPr lang="ru-RU" sz="5500" dirty="0"/>
          </a:p>
          <a:p>
            <a:pPr marL="0" indent="0">
              <a:buNone/>
            </a:pPr>
            <a:r>
              <a:rPr lang="uk-UA" sz="5500" b="1" dirty="0"/>
              <a:t>	</a:t>
            </a:r>
            <a:endParaRPr lang="ru-RU" sz="5500" dirty="0"/>
          </a:p>
          <a:p>
            <a:pPr marL="0" indent="0">
              <a:buNone/>
            </a:pPr>
            <a:r>
              <a:rPr lang="uk-UA" sz="5500" b="1" dirty="0"/>
              <a:t> </a:t>
            </a:r>
            <a:endParaRPr lang="ru-RU" sz="5500" dirty="0"/>
          </a:p>
          <a:p>
            <a:endParaRPr lang="uk-UA" b="1" dirty="0"/>
          </a:p>
          <a:p>
            <a:endParaRPr lang="ru-RU" dirty="0"/>
          </a:p>
          <a:p>
            <a:pPr marL="0" indent="0">
              <a:buNone/>
            </a:pPr>
            <a:r>
              <a:rPr lang="uk-UA" b="1" dirty="0"/>
              <a:t> </a:t>
            </a:r>
            <a:endParaRPr lang="ru-RU" dirty="0"/>
          </a:p>
          <a:p>
            <a:pPr marL="0" indent="0">
              <a:buNone/>
            </a:pPr>
            <a:r>
              <a:rPr lang="uk-UA" dirty="0"/>
              <a:t> </a:t>
            </a:r>
            <a:endParaRPr lang="ru-RU"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4186361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9"/>
            <a:ext cx="8229600" cy="639762"/>
          </a:xfrm>
        </p:spPr>
        <p:txBody>
          <a:bodyPr>
            <a:normAutofit fontScale="90000"/>
          </a:bodyPr>
          <a:lstStyle/>
          <a:p>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фінансовий звіт</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sz="half" idx="1"/>
          </p:nvPr>
        </p:nvSpPr>
        <p:spPr>
          <a:xfrm flipH="1">
            <a:off x="152395" y="762001"/>
            <a:ext cx="8762999" cy="5943600"/>
          </a:xfrm>
        </p:spPr>
        <p:txBody>
          <a:bodyPr>
            <a:normAutofit fontScale="25000" lnSpcReduction="20000"/>
          </a:bodyPr>
          <a:lstStyle/>
          <a:p>
            <a:pPr marL="0" indent="0">
              <a:buNone/>
            </a:pPr>
            <a:r>
              <a:rPr lang="uk-UA" sz="7200" b="1" dirty="0" err="1"/>
              <a:t>Закошти</a:t>
            </a:r>
            <a:r>
              <a:rPr lang="uk-UA" sz="7200" b="1" dirty="0"/>
              <a:t> (благодійні внески батьків та працівників закладу ) придбано:</a:t>
            </a:r>
            <a:endParaRPr lang="ru-RU" sz="7200" dirty="0"/>
          </a:p>
          <a:p>
            <a:r>
              <a:rPr lang="uk-UA" sz="7200" dirty="0"/>
              <a:t>Ремонт надвірного </a:t>
            </a:r>
            <a:r>
              <a:rPr lang="uk-UA" sz="7200" dirty="0" err="1"/>
              <a:t>інвентарю,стільців</a:t>
            </a:r>
            <a:endParaRPr lang="ru-RU" sz="7200" dirty="0"/>
          </a:p>
          <a:p>
            <a:r>
              <a:rPr lang="uk-UA" sz="7200" dirty="0"/>
              <a:t> (матеріал)  на суму	                                                     965 грн</a:t>
            </a:r>
            <a:endParaRPr lang="ru-RU" sz="7200" dirty="0"/>
          </a:p>
          <a:p>
            <a:r>
              <a:rPr lang="uk-UA" sz="7200" dirty="0"/>
              <a:t>  Ремонт </a:t>
            </a:r>
            <a:r>
              <a:rPr lang="uk-UA" sz="7200" dirty="0" err="1"/>
              <a:t>комп’ютерів,ноутбука</a:t>
            </a:r>
            <a:r>
              <a:rPr lang="uk-UA" sz="7200" dirty="0"/>
              <a:t>                    	                  4 050 грн</a:t>
            </a:r>
            <a:endParaRPr lang="ru-RU" sz="7200" dirty="0"/>
          </a:p>
          <a:p>
            <a:r>
              <a:rPr lang="uk-UA" sz="7200" dirty="0"/>
              <a:t> Миючі засоби на суму	                                                     620 грн</a:t>
            </a:r>
            <a:endParaRPr lang="ru-RU" sz="7200" dirty="0"/>
          </a:p>
          <a:p>
            <a:r>
              <a:rPr lang="uk-UA" sz="7200" dirty="0"/>
              <a:t> Ремонт пральної машини			                  -3 000 грн</a:t>
            </a:r>
            <a:endParaRPr lang="ru-RU" sz="7200" dirty="0"/>
          </a:p>
          <a:p>
            <a:r>
              <a:rPr lang="uk-UA" sz="7200" dirty="0"/>
              <a:t> Краники (</a:t>
            </a:r>
            <a:r>
              <a:rPr lang="uk-UA" sz="7200" dirty="0" err="1"/>
              <a:t>харчоблок,посудомийна</a:t>
            </a:r>
            <a:r>
              <a:rPr lang="uk-UA" sz="7200" dirty="0"/>
              <a:t>)	                              1 160 грн</a:t>
            </a:r>
            <a:endParaRPr lang="ru-RU" sz="7200" dirty="0"/>
          </a:p>
          <a:p>
            <a:r>
              <a:rPr lang="uk-UA" sz="7200" dirty="0"/>
              <a:t> Керамічні патрони (в накопичувачі для води)	      1 300 грн</a:t>
            </a:r>
            <a:endParaRPr lang="ru-RU" sz="7200" dirty="0"/>
          </a:p>
          <a:p>
            <a:r>
              <a:rPr lang="uk-UA" sz="7200" dirty="0"/>
              <a:t> Інвентар для харчоблоку                                                   1 500 грн</a:t>
            </a:r>
            <a:endParaRPr lang="ru-RU" sz="7200" dirty="0"/>
          </a:p>
          <a:p>
            <a:r>
              <a:rPr lang="uk-UA" sz="7200" dirty="0"/>
              <a:t> Праска                                 	                                            1 000 грн</a:t>
            </a:r>
            <a:endParaRPr lang="ru-RU" sz="7200" dirty="0"/>
          </a:p>
          <a:p>
            <a:r>
              <a:rPr lang="uk-UA" sz="7200" dirty="0"/>
              <a:t> Прапор (3 </a:t>
            </a:r>
            <a:r>
              <a:rPr lang="uk-UA" sz="7200" dirty="0" err="1"/>
              <a:t>шт</a:t>
            </a:r>
            <a:r>
              <a:rPr lang="uk-UA" sz="7200" dirty="0"/>
              <a:t>) на суму	                                                        380 грн</a:t>
            </a:r>
            <a:endParaRPr lang="ru-RU" sz="7200" dirty="0"/>
          </a:p>
          <a:p>
            <a:r>
              <a:rPr lang="uk-UA" sz="7200" dirty="0"/>
              <a:t> Ремонт </a:t>
            </a:r>
            <a:r>
              <a:rPr lang="uk-UA" sz="7200" dirty="0" err="1"/>
              <a:t>ел.плит</a:t>
            </a:r>
            <a:r>
              <a:rPr lang="uk-UA" sz="7200" dirty="0"/>
              <a:t>(</a:t>
            </a:r>
            <a:r>
              <a:rPr lang="uk-UA" sz="7200" dirty="0" err="1"/>
              <a:t>ремкомплекти,робота</a:t>
            </a:r>
            <a:r>
              <a:rPr lang="uk-UA" sz="7200" dirty="0"/>
              <a:t>)                             3 530 грн</a:t>
            </a:r>
            <a:endParaRPr lang="ru-RU" sz="7200" dirty="0"/>
          </a:p>
          <a:p>
            <a:r>
              <a:rPr lang="uk-UA" sz="7200" dirty="0"/>
              <a:t> Стенд                                                                                    1 050 грн</a:t>
            </a:r>
            <a:endParaRPr lang="ru-RU" sz="7200" dirty="0"/>
          </a:p>
          <a:p>
            <a:r>
              <a:rPr lang="uk-UA" sz="7200" dirty="0"/>
              <a:t> Кришки для унітазів		                                           1 000 грн</a:t>
            </a:r>
            <a:endParaRPr lang="ru-RU" sz="7200" dirty="0"/>
          </a:p>
          <a:p>
            <a:r>
              <a:rPr lang="uk-UA" sz="7200" dirty="0"/>
              <a:t> Садовий інвентар                       	                                1 245 грн</a:t>
            </a:r>
            <a:endParaRPr lang="ru-RU" sz="7200" dirty="0"/>
          </a:p>
          <a:p>
            <a:r>
              <a:rPr lang="uk-UA" sz="7200" dirty="0"/>
              <a:t> </a:t>
            </a:r>
            <a:r>
              <a:rPr lang="uk-UA" sz="7200" dirty="0" err="1"/>
              <a:t>Квіти,обробка</a:t>
            </a:r>
            <a:r>
              <a:rPr lang="uk-UA" sz="7200" dirty="0"/>
              <a:t> кущів троянд 	                                          847 грн</a:t>
            </a:r>
            <a:endParaRPr lang="ru-RU" sz="7200" dirty="0"/>
          </a:p>
          <a:p>
            <a:r>
              <a:rPr lang="uk-UA" sz="7200" dirty="0"/>
              <a:t>       </a:t>
            </a:r>
            <a:r>
              <a:rPr lang="uk-UA" sz="7200" dirty="0" err="1"/>
              <a:t>Буд.матеріали</a:t>
            </a:r>
            <a:r>
              <a:rPr lang="uk-UA" sz="7200" dirty="0"/>
              <a:t> (</a:t>
            </a:r>
            <a:r>
              <a:rPr lang="uk-UA" sz="7200" dirty="0" err="1"/>
              <a:t>вапно,фарба</a:t>
            </a:r>
            <a:r>
              <a:rPr lang="uk-UA" sz="7200" dirty="0"/>
              <a:t>) </a:t>
            </a:r>
            <a:endParaRPr lang="ru-RU" sz="7200" dirty="0"/>
          </a:p>
          <a:p>
            <a:r>
              <a:rPr lang="uk-UA" sz="7200" dirty="0"/>
              <a:t> Поточний  ремонт </a:t>
            </a:r>
            <a:r>
              <a:rPr lang="uk-UA" sz="7200" dirty="0" err="1"/>
              <a:t>мед.та</a:t>
            </a:r>
            <a:r>
              <a:rPr lang="uk-UA" sz="7200" dirty="0"/>
              <a:t> </a:t>
            </a:r>
            <a:r>
              <a:rPr lang="uk-UA" sz="7200" dirty="0" err="1"/>
              <a:t>метод.кабінетів</a:t>
            </a:r>
            <a:r>
              <a:rPr lang="uk-UA" sz="7200" dirty="0"/>
              <a:t>                       3 190 грн</a:t>
            </a:r>
            <a:endParaRPr lang="ru-RU" sz="7200" dirty="0"/>
          </a:p>
          <a:p>
            <a:r>
              <a:rPr lang="uk-UA" sz="7200" dirty="0"/>
              <a:t> Інші витрати				                                                2 374 грн</a:t>
            </a:r>
            <a:endParaRPr lang="ru-RU" sz="7200" dirty="0"/>
          </a:p>
          <a:p>
            <a:r>
              <a:rPr lang="uk-UA" sz="7200" dirty="0"/>
              <a:t>  </a:t>
            </a:r>
            <a:r>
              <a:rPr lang="uk-UA" sz="7200" dirty="0" err="1"/>
              <a:t>Ел.ключ</a:t>
            </a:r>
            <a:r>
              <a:rPr lang="uk-UA" sz="7200" dirty="0"/>
              <a:t>		       320 грн</a:t>
            </a:r>
            <a:endParaRPr lang="ru-RU" sz="7200" dirty="0"/>
          </a:p>
          <a:p>
            <a:pPr marL="0" indent="0">
              <a:buNone/>
            </a:pPr>
            <a:r>
              <a:rPr lang="uk-UA" sz="7200" b="1" dirty="0"/>
              <a:t>	                           Разом:	             36 752 грн</a:t>
            </a:r>
            <a:endParaRPr lang="ru-RU" sz="7200" dirty="0"/>
          </a:p>
          <a:p>
            <a:pPr marL="0" indent="0">
              <a:buNone/>
            </a:pPr>
            <a:r>
              <a:rPr lang="uk-UA" sz="7200" b="1" dirty="0"/>
              <a:t> </a:t>
            </a:r>
            <a:endParaRPr lang="ru-RU" sz="7200" dirty="0"/>
          </a:p>
          <a:p>
            <a:endParaRPr lang="uk-UA" b="1" dirty="0"/>
          </a:p>
          <a:p>
            <a:endParaRPr lang="ru-RU" dirty="0"/>
          </a:p>
          <a:p>
            <a:pPr marL="0" indent="0">
              <a:buNone/>
            </a:pPr>
            <a:r>
              <a:rPr lang="uk-UA" b="1" dirty="0"/>
              <a:t> </a:t>
            </a:r>
            <a:endParaRPr lang="ru-RU" dirty="0"/>
          </a:p>
          <a:p>
            <a:pPr marL="0" indent="0">
              <a:buNone/>
            </a:pPr>
            <a:r>
              <a:rPr lang="uk-UA" dirty="0"/>
              <a:t> </a:t>
            </a:r>
            <a:endParaRPr lang="ru-RU"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159358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274639"/>
            <a:ext cx="8229600" cy="639762"/>
          </a:xfrm>
        </p:spPr>
        <p:txBody>
          <a:bodyPr>
            <a:normAutofit fontScale="90000"/>
          </a:bodyPr>
          <a:lstStyle/>
          <a:p>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r>
              <a:rPr lang="uk-UA" sz="3100" b="1" dirty="0">
                <a:latin typeface="Times New Roman" pitchFamily="18" charset="0"/>
                <a:cs typeface="Times New Roman" pitchFamily="18" charset="0"/>
              </a:rPr>
              <a:t>                    </a:t>
            </a: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br>
              <a:rPr lang="uk-UA" sz="3100" b="1" dirty="0">
                <a:latin typeface="Times New Roman" pitchFamily="18" charset="0"/>
                <a:cs typeface="Times New Roman" pitchFamily="18" charset="0"/>
              </a:rPr>
            </a:br>
            <a:endParaRPr lang="ru-RU" dirty="0"/>
          </a:p>
        </p:txBody>
      </p:sp>
      <p:sp>
        <p:nvSpPr>
          <p:cNvPr id="13" name="Содержимое 12"/>
          <p:cNvSpPr>
            <a:spLocks noGrp="1"/>
          </p:cNvSpPr>
          <p:nvPr>
            <p:ph sz="half" idx="1"/>
          </p:nvPr>
        </p:nvSpPr>
        <p:spPr>
          <a:xfrm flipH="1">
            <a:off x="152395" y="762001"/>
            <a:ext cx="8762999" cy="5943600"/>
          </a:xfrm>
        </p:spPr>
        <p:txBody>
          <a:bodyPr>
            <a:normAutofit fontScale="47500" lnSpcReduction="20000"/>
          </a:bodyPr>
          <a:lstStyle/>
          <a:p>
            <a:pPr indent="270510" algn="just">
              <a:spcAft>
                <a:spcPts val="0"/>
              </a:spcAft>
            </a:pPr>
            <a:r>
              <a:rPr lang="uk-UA" sz="7200" b="1" dirty="0"/>
              <a:t> </a:t>
            </a:r>
            <a:r>
              <a:rPr lang="uk-UA" sz="7200" dirty="0">
                <a:solidFill>
                  <a:srgbClr val="000000"/>
                </a:solidFill>
                <a:latin typeface="Times New Roman" panose="02020603050405020304" pitchFamily="18" charset="0"/>
                <a:ea typeface="Lucida Sans Unicode" panose="020B0602030504020204" pitchFamily="34" charset="0"/>
              </a:rPr>
              <a:t> Виходячи із аналізу позитивних, проблемних та не вирішених моментів при розв’язанні завдань поточного навчального року, враховуючи недоліки та досягнення, колектив закладу дошкільної освіти буде </a:t>
            </a:r>
            <a:r>
              <a:rPr lang="uk-UA" sz="8000" b="1" dirty="0">
                <a:solidFill>
                  <a:srgbClr val="000000"/>
                </a:solidFill>
                <a:latin typeface="Times New Roman" panose="02020603050405020304" pitchFamily="18" charset="0"/>
                <a:ea typeface="Lucida Sans Unicode" panose="020B0602030504020204" pitchFamily="34" charset="0"/>
              </a:rPr>
              <a:t>розглядати у 2024/2025 навчальному році наступні завдання:</a:t>
            </a:r>
            <a:endParaRPr lang="ru-RU" sz="5400" dirty="0">
              <a:solidFill>
                <a:srgbClr val="000000"/>
              </a:solidFill>
              <a:latin typeface="Times New Roman" panose="02020603050405020304" pitchFamily="18" charset="0"/>
              <a:ea typeface="Lucida Sans Unicode" panose="020B0602030504020204" pitchFamily="34" charset="0"/>
            </a:endParaRPr>
          </a:p>
          <a:p>
            <a:pPr marL="0" indent="0">
              <a:buNone/>
            </a:pPr>
            <a:endParaRPr lang="ru-RU" sz="7200" dirty="0"/>
          </a:p>
          <a:p>
            <a:endParaRPr lang="uk-UA" b="1" dirty="0"/>
          </a:p>
          <a:p>
            <a:endParaRPr lang="ru-RU" dirty="0"/>
          </a:p>
          <a:p>
            <a:pPr marL="0" indent="0">
              <a:buNone/>
            </a:pPr>
            <a:r>
              <a:rPr lang="uk-UA" b="1" dirty="0"/>
              <a:t> </a:t>
            </a:r>
            <a:endParaRPr lang="ru-RU" dirty="0"/>
          </a:p>
          <a:p>
            <a:pPr marL="0" indent="0">
              <a:buNone/>
            </a:pPr>
            <a:r>
              <a:rPr lang="uk-UA" dirty="0"/>
              <a:t> </a:t>
            </a:r>
            <a:endParaRPr lang="ru-RU" dirty="0"/>
          </a:p>
          <a:p>
            <a:pPr>
              <a:buNone/>
            </a:pPr>
            <a:endParaRPr lang="ru-RU" sz="4800" dirty="0">
              <a:latin typeface="Times New Roman" pitchFamily="18" charset="0"/>
              <a:cs typeface="Times New Roman" pitchFamily="18" charset="0"/>
            </a:endParaRPr>
          </a:p>
        </p:txBody>
      </p:sp>
      <p:sp>
        <p:nvSpPr>
          <p:cNvPr id="14" name="Содержимое 13"/>
          <p:cNvSpPr>
            <a:spLocks noGrp="1"/>
          </p:cNvSpPr>
          <p:nvPr>
            <p:ph sz="half" idx="2"/>
          </p:nvPr>
        </p:nvSpPr>
        <p:spPr>
          <a:xfrm>
            <a:off x="5394593" y="1990835"/>
            <a:ext cx="2845106" cy="3278089"/>
          </a:xfrm>
        </p:spPr>
        <p:txBody>
          <a:bodyPr>
            <a:noAutofit/>
          </a:bodyPr>
          <a:lstStyle/>
          <a:p>
            <a:pPr>
              <a:spcBef>
                <a:spcPts val="0"/>
              </a:spcBef>
              <a:buNone/>
            </a:pPr>
            <a:r>
              <a:rPr lang="ru-RU" sz="1600" dirty="0">
                <a:latin typeface="Times New Roman" pitchFamily="18" charset="0"/>
                <a:cs typeface="Times New Roman" pitchFamily="18" charset="0"/>
              </a:rPr>
              <a:t>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15" name="Прямоугольник 14"/>
          <p:cNvSpPr/>
          <p:nvPr/>
        </p:nvSpPr>
        <p:spPr>
          <a:xfrm>
            <a:off x="685800" y="5791200"/>
            <a:ext cx="7543800" cy="400110"/>
          </a:xfrm>
          <a:prstGeom prst="rect">
            <a:avLst/>
          </a:prstGeom>
        </p:spPr>
        <p:txBody>
          <a:bodyPr wrap="square">
            <a:spAutoFit/>
          </a:bodyPr>
          <a:lstStyle/>
          <a:p>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18211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457200" y="152400"/>
            <a:ext cx="8229600" cy="1265238"/>
          </a:xfrm>
        </p:spPr>
        <p:txBody>
          <a:bodyPr>
            <a:normAutofit fontScale="90000"/>
          </a:bodyPr>
          <a:lstStyle/>
          <a:p>
            <a:br>
              <a:rPr lang="uk-UA" sz="2700" b="1" dirty="0">
                <a:latin typeface="Times New Roman" pitchFamily="18" charset="0"/>
                <a:cs typeface="Times New Roman" pitchFamily="18" charset="0"/>
              </a:rPr>
            </a:br>
            <a:br>
              <a:rPr lang="uk-UA" sz="2700" b="1" dirty="0">
                <a:latin typeface="Times New Roman" pitchFamily="18" charset="0"/>
                <a:cs typeface="Times New Roman" pitchFamily="18" charset="0"/>
              </a:rPr>
            </a:br>
            <a:r>
              <a:rPr lang="uk-UA" sz="2700" b="1" dirty="0">
                <a:latin typeface="Times New Roman" pitchFamily="18" charset="0"/>
                <a:cs typeface="Times New Roman" pitchFamily="18" charset="0"/>
              </a:rPr>
              <a:t>1. Загальна характеристика.</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                         </a:t>
            </a:r>
            <a:r>
              <a:rPr lang="ru-RU" sz="2200" dirty="0">
                <a:latin typeface="Times New Roman" pitchFamily="18" charset="0"/>
                <a:cs typeface="Times New Roman" pitchFamily="18" charset="0"/>
              </a:rPr>
              <a:t>ДНЗ  (</a:t>
            </a:r>
            <a:r>
              <a:rPr lang="ru-RU" sz="2200" dirty="0" err="1">
                <a:latin typeface="Times New Roman" pitchFamily="18" charset="0"/>
                <a:cs typeface="Times New Roman" pitchFamily="18" charset="0"/>
              </a:rPr>
              <a:t>ясла</a:t>
            </a:r>
            <a:r>
              <a:rPr lang="ru-RU" sz="2200" dirty="0">
                <a:latin typeface="Times New Roman" pitchFamily="18" charset="0"/>
                <a:cs typeface="Times New Roman" pitchFamily="18" charset="0"/>
              </a:rPr>
              <a:t>-садок) №8 «</a:t>
            </a:r>
            <a:r>
              <a:rPr lang="ru-RU" sz="2200" dirty="0" err="1">
                <a:latin typeface="Times New Roman" pitchFamily="18" charset="0"/>
                <a:cs typeface="Times New Roman" pitchFamily="18" charset="0"/>
              </a:rPr>
              <a:t>Ялиночка</a:t>
            </a:r>
            <a:r>
              <a:rPr lang="ru-RU" sz="2200" dirty="0">
                <a:latin typeface="Times New Roman" pitchFamily="18" charset="0"/>
                <a:cs typeface="Times New Roman" pitchFamily="18" charset="0"/>
              </a:rPr>
              <a:t>»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розпочав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функціонування</a:t>
            </a:r>
            <a:r>
              <a:rPr lang="ru-RU" sz="2200" dirty="0">
                <a:latin typeface="Times New Roman" pitchFamily="18" charset="0"/>
                <a:cs typeface="Times New Roman" pitchFamily="18" charset="0"/>
              </a:rPr>
              <a:t> у 1965 </a:t>
            </a:r>
            <a:r>
              <a:rPr lang="ru-RU" sz="2200" dirty="0" err="1">
                <a:latin typeface="Times New Roman" pitchFamily="18" charset="0"/>
                <a:cs typeface="Times New Roman" pitchFamily="18" charset="0"/>
              </a:rPr>
              <a:t>році</a:t>
            </a:r>
            <a:r>
              <a:rPr lang="ru-RU" sz="2200" dirty="0">
                <a:latin typeface="Times New Roman" pitchFamily="18" charset="0"/>
                <a:cs typeface="Times New Roman" pitchFamily="18" charset="0"/>
              </a:rPr>
              <a:t>.           </a:t>
            </a:r>
            <a:br>
              <a:rPr lang="ru-RU" dirty="0"/>
            </a:br>
            <a:endParaRPr lang="ru-RU" dirty="0"/>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3780709230"/>
              </p:ext>
            </p:extLst>
          </p:nvPr>
        </p:nvGraphicFramePr>
        <p:xfrm>
          <a:off x="457200" y="1600200"/>
          <a:ext cx="8229600" cy="498856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370840">
                <a:tc>
                  <a:txBody>
                    <a:bodyPr/>
                    <a:lstStyle/>
                    <a:p>
                      <a:pPr algn="ctr"/>
                      <a:r>
                        <a:rPr lang="ru-RU" sz="1800" b="1" kern="1200" dirty="0">
                          <a:solidFill>
                            <a:schemeClr val="lt1"/>
                          </a:solidFill>
                          <a:latin typeface="Times New Roman" pitchFamily="18" charset="0"/>
                          <a:ea typeface="+mn-ea"/>
                          <a:cs typeface="Times New Roman" pitchFamily="18" charset="0"/>
                        </a:rPr>
                        <a:t>№</a:t>
                      </a:r>
                      <a:r>
                        <a:rPr lang="ru-RU" sz="1800" b="1" kern="1200" dirty="0" err="1">
                          <a:solidFill>
                            <a:schemeClr val="lt1"/>
                          </a:solidFill>
                          <a:latin typeface="Times New Roman" pitchFamily="18" charset="0"/>
                          <a:ea typeface="+mn-ea"/>
                          <a:cs typeface="Times New Roman" pitchFamily="18" charset="0"/>
                        </a:rPr>
                        <a:t>з</a:t>
                      </a:r>
                      <a:r>
                        <a:rPr lang="ru-RU" sz="1800" b="1" kern="1200" dirty="0">
                          <a:solidFill>
                            <a:schemeClr val="lt1"/>
                          </a:solidFill>
                          <a:latin typeface="Times New Roman" pitchFamily="18" charset="0"/>
                          <a:ea typeface="+mn-ea"/>
                          <a:cs typeface="Times New Roman" pitchFamily="18" charset="0"/>
                        </a:rPr>
                        <a:t>/</a:t>
                      </a:r>
                      <a:r>
                        <a:rPr lang="ru-RU" sz="1800" b="1" kern="1200" dirty="0" err="1">
                          <a:solidFill>
                            <a:schemeClr val="lt1"/>
                          </a:solidFill>
                          <a:latin typeface="Times New Roman" pitchFamily="18" charset="0"/>
                          <a:ea typeface="+mn-ea"/>
                          <a:cs typeface="Times New Roman" pitchFamily="18" charset="0"/>
                        </a:rPr>
                        <a:t>п</a:t>
                      </a:r>
                      <a:endParaRPr lang="ru-RU" dirty="0">
                        <a:latin typeface="Times New Roman" pitchFamily="18" charset="0"/>
                        <a:cs typeface="Times New Roman" pitchFamily="18" charset="0"/>
                      </a:endParaRPr>
                    </a:p>
                  </a:txBody>
                  <a:tcPr/>
                </a:tc>
                <a:tc>
                  <a:txBody>
                    <a:bodyPr/>
                    <a:lstStyle/>
                    <a:p>
                      <a:pPr algn="ctr"/>
                      <a:r>
                        <a:rPr lang="ru-RU" sz="1800" b="1" kern="1200" dirty="0" err="1">
                          <a:solidFill>
                            <a:schemeClr val="lt1"/>
                          </a:solidFill>
                          <a:latin typeface="Times New Roman" pitchFamily="18" charset="0"/>
                          <a:ea typeface="+mn-ea"/>
                          <a:cs typeface="Times New Roman" pitchFamily="18" charset="0"/>
                        </a:rPr>
                        <a:t>Відомості</a:t>
                      </a:r>
                      <a:endParaRPr lang="ru-RU" dirty="0">
                        <a:latin typeface="Times New Roman" pitchFamily="18" charset="0"/>
                        <a:cs typeface="Times New Roman" pitchFamily="18" charset="0"/>
                      </a:endParaRPr>
                    </a:p>
                  </a:txBody>
                  <a:tcPr/>
                </a:tc>
                <a:tc>
                  <a:txBody>
                    <a:bodyPr/>
                    <a:lstStyle/>
                    <a:p>
                      <a:pPr algn="ctr"/>
                      <a:r>
                        <a:rPr lang="ru-RU" sz="1800" b="1" kern="1200" dirty="0" err="1">
                          <a:solidFill>
                            <a:schemeClr val="lt1"/>
                          </a:solidFill>
                          <a:latin typeface="Times New Roman" pitchFamily="18" charset="0"/>
                          <a:ea typeface="+mn-ea"/>
                          <a:cs typeface="Times New Roman" pitchFamily="18" charset="0"/>
                        </a:rPr>
                        <a:t>Показники</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uk-UA" dirty="0">
                          <a:latin typeface="Times New Roman" pitchFamily="18" charset="0"/>
                          <a:cs typeface="Times New Roman" pitchFamily="18" charset="0"/>
                        </a:rPr>
                        <a:t>1.</a:t>
                      </a:r>
                      <a:endParaRPr lang="ru-RU" dirty="0">
                        <a:latin typeface="Times New Roman" pitchFamily="18" charset="0"/>
                        <a:cs typeface="Times New Roman" pitchFamily="18" charset="0"/>
                      </a:endParaRPr>
                    </a:p>
                  </a:txBody>
                  <a:tcPr/>
                </a:tc>
                <a:tc>
                  <a:txBody>
                    <a:bodyPr/>
                    <a:lstStyle/>
                    <a:p>
                      <a:r>
                        <a:rPr lang="ru-RU" sz="1800" kern="1200" dirty="0">
                          <a:solidFill>
                            <a:schemeClr val="dk1"/>
                          </a:solidFill>
                          <a:latin typeface="Times New Roman" pitchFamily="18" charset="0"/>
                          <a:ea typeface="+mn-ea"/>
                          <a:cs typeface="Times New Roman" pitchFamily="18" charset="0"/>
                        </a:rPr>
                        <a:t>ПІБ </a:t>
                      </a:r>
                      <a:r>
                        <a:rPr lang="uk-UA" sz="1800" kern="1200" dirty="0">
                          <a:solidFill>
                            <a:schemeClr val="dk1"/>
                          </a:solidFill>
                          <a:latin typeface="Times New Roman" pitchFamily="18" charset="0"/>
                          <a:ea typeface="+mn-ea"/>
                          <a:cs typeface="Times New Roman" pitchFamily="18" charset="0"/>
                        </a:rPr>
                        <a:t>керівника</a:t>
                      </a:r>
                      <a:endParaRPr lang="ru-RU" dirty="0">
                        <a:latin typeface="Times New Roman" pitchFamily="18" charset="0"/>
                        <a:cs typeface="Times New Roman" pitchFamily="18" charset="0"/>
                      </a:endParaRPr>
                    </a:p>
                  </a:txBody>
                  <a:tcPr/>
                </a:tc>
                <a:tc>
                  <a:txBody>
                    <a:bodyPr/>
                    <a:lstStyle/>
                    <a:p>
                      <a:r>
                        <a:rPr lang="uk-UA" sz="1800" kern="1200" dirty="0" err="1">
                          <a:solidFill>
                            <a:schemeClr val="dk1"/>
                          </a:solidFill>
                          <a:latin typeface="Times New Roman" pitchFamily="18" charset="0"/>
                          <a:ea typeface="+mn-ea"/>
                          <a:cs typeface="Times New Roman" pitchFamily="18" charset="0"/>
                        </a:rPr>
                        <a:t>Голеня</a:t>
                      </a:r>
                      <a:r>
                        <a:rPr lang="uk-UA" sz="1800" kern="1200" dirty="0">
                          <a:solidFill>
                            <a:schemeClr val="dk1"/>
                          </a:solidFill>
                          <a:latin typeface="Times New Roman" pitchFamily="18" charset="0"/>
                          <a:ea typeface="+mn-ea"/>
                          <a:cs typeface="Times New Roman" pitchFamily="18" charset="0"/>
                        </a:rPr>
                        <a:t> Мар</a:t>
                      </a:r>
                      <a:r>
                        <a:rPr lang="en-US" sz="1800" kern="1200" dirty="0">
                          <a:solidFill>
                            <a:schemeClr val="dk1"/>
                          </a:solidFill>
                          <a:latin typeface="Times New Roman" pitchFamily="18" charset="0"/>
                          <a:ea typeface="+mn-ea"/>
                          <a:cs typeface="Times New Roman" pitchFamily="18" charset="0"/>
                        </a:rPr>
                        <a:t>`</a:t>
                      </a:r>
                      <a:r>
                        <a:rPr lang="uk-UA" sz="1800" kern="1200" dirty="0" err="1">
                          <a:solidFill>
                            <a:schemeClr val="dk1"/>
                          </a:solidFill>
                          <a:latin typeface="Times New Roman" pitchFamily="18" charset="0"/>
                          <a:ea typeface="+mn-ea"/>
                          <a:cs typeface="Times New Roman" pitchFamily="18" charset="0"/>
                        </a:rPr>
                        <a:t>яна</a:t>
                      </a:r>
                      <a:r>
                        <a:rPr lang="uk-UA" sz="1800" kern="1200" dirty="0">
                          <a:solidFill>
                            <a:schemeClr val="dk1"/>
                          </a:solidFill>
                          <a:latin typeface="Times New Roman" pitchFamily="18" charset="0"/>
                          <a:ea typeface="+mn-ea"/>
                          <a:cs typeface="Times New Roman" pitchFamily="18" charset="0"/>
                        </a:rPr>
                        <a:t> Йосипівна</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uk-UA" dirty="0">
                          <a:latin typeface="Times New Roman" pitchFamily="18" charset="0"/>
                          <a:cs typeface="Times New Roman" pitchFamily="18" charset="0"/>
                        </a:rPr>
                        <a:t>2.</a:t>
                      </a:r>
                      <a:endParaRPr lang="ru-RU" dirty="0">
                        <a:latin typeface="Times New Roman" pitchFamily="18" charset="0"/>
                        <a:cs typeface="Times New Roman" pitchFamily="18" charset="0"/>
                      </a:endParaRPr>
                    </a:p>
                  </a:txBody>
                  <a:tcPr/>
                </a:tc>
                <a:tc>
                  <a:txBody>
                    <a:bodyPr/>
                    <a:lstStyle/>
                    <a:p>
                      <a:r>
                        <a:rPr lang="ru-RU" sz="1800" kern="1200" dirty="0" err="1">
                          <a:solidFill>
                            <a:schemeClr val="dk1"/>
                          </a:solidFill>
                          <a:latin typeface="Times New Roman" pitchFamily="18" charset="0"/>
                          <a:ea typeface="+mn-ea"/>
                          <a:cs typeface="Times New Roman" pitchFamily="18" charset="0"/>
                        </a:rPr>
                        <a:t>Державна</a:t>
                      </a:r>
                      <a:r>
                        <a:rPr lang="ru-RU" sz="1800" kern="1200" dirty="0">
                          <a:solidFill>
                            <a:schemeClr val="dk1"/>
                          </a:solidFill>
                          <a:latin typeface="Times New Roman" pitchFamily="18" charset="0"/>
                          <a:ea typeface="+mn-ea"/>
                          <a:cs typeface="Times New Roman" pitchFamily="18" charset="0"/>
                        </a:rPr>
                        <a:t> </a:t>
                      </a:r>
                      <a:r>
                        <a:rPr lang="ru-RU" sz="1800" kern="1200" dirty="0" err="1">
                          <a:solidFill>
                            <a:schemeClr val="dk1"/>
                          </a:solidFill>
                          <a:latin typeface="Times New Roman" pitchFamily="18" charset="0"/>
                          <a:ea typeface="+mn-ea"/>
                          <a:cs typeface="Times New Roman" pitchFamily="18" charset="0"/>
                        </a:rPr>
                        <a:t>атестація</a:t>
                      </a:r>
                      <a:r>
                        <a:rPr lang="ru-RU" sz="1800" kern="1200" dirty="0">
                          <a:solidFill>
                            <a:schemeClr val="dk1"/>
                          </a:solidFill>
                          <a:latin typeface="Times New Roman" pitchFamily="18" charset="0"/>
                          <a:ea typeface="+mn-ea"/>
                          <a:cs typeface="Times New Roman" pitchFamily="18" charset="0"/>
                        </a:rPr>
                        <a:t> </a:t>
                      </a:r>
                      <a:endParaRPr lang="ru-RU" dirty="0">
                        <a:latin typeface="Times New Roman" pitchFamily="18" charset="0"/>
                        <a:cs typeface="Times New Roman" pitchFamily="18" charset="0"/>
                      </a:endParaRPr>
                    </a:p>
                  </a:txBody>
                  <a:tcPr/>
                </a:tc>
                <a:tc>
                  <a:txBody>
                    <a:bodyPr/>
                    <a:lstStyle/>
                    <a:p>
                      <a:r>
                        <a:rPr lang="ru-RU" sz="1800" kern="1200" dirty="0">
                          <a:solidFill>
                            <a:schemeClr val="dk1"/>
                          </a:solidFill>
                          <a:latin typeface="Times New Roman" pitchFamily="18" charset="0"/>
                          <a:ea typeface="+mn-ea"/>
                          <a:cs typeface="Times New Roman" pitchFamily="18" charset="0"/>
                        </a:rPr>
                        <a:t>2017</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uk-UA" dirty="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tc>
                <a:tc>
                  <a:txBody>
                    <a:bodyPr/>
                    <a:lstStyle/>
                    <a:p>
                      <a:r>
                        <a:rPr lang="ru-RU" sz="1800" kern="1200" dirty="0" err="1">
                          <a:solidFill>
                            <a:schemeClr val="dk1"/>
                          </a:solidFill>
                          <a:latin typeface="Times New Roman" pitchFamily="18" charset="0"/>
                          <a:ea typeface="+mn-ea"/>
                          <a:cs typeface="Times New Roman" pitchFamily="18" charset="0"/>
                        </a:rPr>
                        <a:t>Кількість</a:t>
                      </a:r>
                      <a:r>
                        <a:rPr lang="ru-RU" sz="1800" kern="1200" dirty="0">
                          <a:solidFill>
                            <a:schemeClr val="dk1"/>
                          </a:solidFill>
                          <a:latin typeface="Times New Roman" pitchFamily="18" charset="0"/>
                          <a:ea typeface="+mn-ea"/>
                          <a:cs typeface="Times New Roman" pitchFamily="18" charset="0"/>
                        </a:rPr>
                        <a:t> </a:t>
                      </a:r>
                      <a:r>
                        <a:rPr lang="ru-RU" sz="1800" kern="1200" dirty="0" err="1">
                          <a:solidFill>
                            <a:schemeClr val="dk1"/>
                          </a:solidFill>
                          <a:latin typeface="Times New Roman" pitchFamily="18" charset="0"/>
                          <a:ea typeface="+mn-ea"/>
                          <a:cs typeface="Times New Roman" pitchFamily="18" charset="0"/>
                        </a:rPr>
                        <a:t>вихованців</a:t>
                      </a:r>
                      <a:r>
                        <a:rPr lang="ru-RU" sz="1800" kern="1200" dirty="0">
                          <a:solidFill>
                            <a:schemeClr val="dk1"/>
                          </a:solidFill>
                          <a:latin typeface="Times New Roman" pitchFamily="18" charset="0"/>
                          <a:ea typeface="+mn-ea"/>
                          <a:cs typeface="Times New Roman" pitchFamily="18" charset="0"/>
                        </a:rPr>
                        <a:t> </a:t>
                      </a:r>
                      <a:endParaRPr lang="ru-RU" dirty="0">
                        <a:latin typeface="Times New Roman" pitchFamily="18" charset="0"/>
                        <a:cs typeface="Times New Roman" pitchFamily="18" charset="0"/>
                      </a:endParaRPr>
                    </a:p>
                  </a:txBody>
                  <a:tcPr/>
                </a:tc>
                <a:tc>
                  <a:txBody>
                    <a:bodyPr/>
                    <a:lstStyle/>
                    <a:p>
                      <a:r>
                        <a:rPr lang="uk-UA" sz="1800" kern="1200" dirty="0">
                          <a:solidFill>
                            <a:schemeClr val="tx1"/>
                          </a:solidFill>
                          <a:latin typeface="Times New Roman" pitchFamily="18" charset="0"/>
                          <a:ea typeface="+mn-ea"/>
                          <a:cs typeface="Times New Roman" pitchFamily="18" charset="0"/>
                        </a:rPr>
                        <a:t>96</a:t>
                      </a:r>
                      <a:endParaRPr lang="ru-RU"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ctr"/>
                      <a:r>
                        <a:rPr lang="uk-UA" dirty="0">
                          <a:latin typeface="Times New Roman" pitchFamily="18" charset="0"/>
                          <a:cs typeface="Times New Roman" pitchFamily="18" charset="0"/>
                        </a:rPr>
                        <a:t>4.</a:t>
                      </a:r>
                      <a:endParaRPr lang="ru-RU" dirty="0">
                        <a:latin typeface="Times New Roman" pitchFamily="18" charset="0"/>
                        <a:cs typeface="Times New Roman" pitchFamily="18" charset="0"/>
                      </a:endParaRPr>
                    </a:p>
                  </a:txBody>
                  <a:tcPr/>
                </a:tc>
                <a:tc>
                  <a:txBody>
                    <a:bodyPr/>
                    <a:lstStyle/>
                    <a:p>
                      <a:r>
                        <a:rPr lang="ru-RU" sz="1800" kern="1200" dirty="0" err="1">
                          <a:solidFill>
                            <a:schemeClr val="dk1"/>
                          </a:solidFill>
                          <a:latin typeface="Times New Roman" pitchFamily="18" charset="0"/>
                          <a:ea typeface="+mn-ea"/>
                          <a:cs typeface="Times New Roman" pitchFamily="18" charset="0"/>
                        </a:rPr>
                        <a:t>Кількість</a:t>
                      </a:r>
                      <a:r>
                        <a:rPr lang="ru-RU" sz="1800" kern="1200" dirty="0">
                          <a:solidFill>
                            <a:schemeClr val="dk1"/>
                          </a:solidFill>
                          <a:latin typeface="Times New Roman" pitchFamily="18" charset="0"/>
                          <a:ea typeface="+mn-ea"/>
                          <a:cs typeface="Times New Roman" pitchFamily="18" charset="0"/>
                        </a:rPr>
                        <a:t> </a:t>
                      </a:r>
                      <a:r>
                        <a:rPr lang="ru-RU" sz="1800" kern="1200" dirty="0" err="1">
                          <a:solidFill>
                            <a:schemeClr val="dk1"/>
                          </a:solidFill>
                          <a:latin typeface="Times New Roman" pitchFamily="18" charset="0"/>
                          <a:ea typeface="+mn-ea"/>
                          <a:cs typeface="Times New Roman" pitchFamily="18" charset="0"/>
                        </a:rPr>
                        <a:t>груп</a:t>
                      </a:r>
                      <a:br>
                        <a:rPr lang="uk-UA" sz="1800" kern="1200" dirty="0">
                          <a:solidFill>
                            <a:schemeClr val="dk1"/>
                          </a:solidFill>
                          <a:latin typeface="Times New Roman" pitchFamily="18" charset="0"/>
                          <a:ea typeface="+mn-ea"/>
                          <a:cs typeface="Times New Roman" pitchFamily="18" charset="0"/>
                        </a:rPr>
                      </a:br>
                      <a:r>
                        <a:rPr lang="ru-RU" sz="1800" kern="1200" dirty="0" err="1">
                          <a:solidFill>
                            <a:schemeClr val="dk1"/>
                          </a:solidFill>
                          <a:latin typeface="Times New Roman" pitchFamily="18" charset="0"/>
                          <a:ea typeface="+mn-ea"/>
                          <a:cs typeface="Times New Roman" pitchFamily="18" charset="0"/>
                        </a:rPr>
                        <a:t>Із</a:t>
                      </a:r>
                      <a:r>
                        <a:rPr lang="ru-RU" sz="1800" kern="1200" dirty="0">
                          <a:solidFill>
                            <a:schemeClr val="dk1"/>
                          </a:solidFill>
                          <a:latin typeface="Times New Roman" pitchFamily="18" charset="0"/>
                          <a:ea typeface="+mn-ea"/>
                          <a:cs typeface="Times New Roman" pitchFamily="18" charset="0"/>
                        </a:rPr>
                        <a:t> них:</a:t>
                      </a:r>
                      <a:endParaRPr lang="ru-RU" dirty="0">
                        <a:latin typeface="Times New Roman" pitchFamily="18" charset="0"/>
                        <a:cs typeface="Times New Roman" pitchFamily="18" charset="0"/>
                      </a:endParaRPr>
                    </a:p>
                  </a:txBody>
                  <a:tcPr/>
                </a:tc>
                <a:tc>
                  <a:txBody>
                    <a:bodyPr/>
                    <a:lstStyle/>
                    <a:p>
                      <a:r>
                        <a:rPr lang="uk-UA" dirty="0">
                          <a:solidFill>
                            <a:schemeClr val="tx1"/>
                          </a:solidFill>
                          <a:latin typeface="Times New Roman" pitchFamily="18" charset="0"/>
                          <a:cs typeface="Times New Roman" pitchFamily="18" charset="0"/>
                        </a:rPr>
                        <a:t>5</a:t>
                      </a:r>
                      <a:endParaRPr lang="ru-RU"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gn="ctr"/>
                      <a:endParaRPr lang="ru-RU" dirty="0">
                        <a:latin typeface="Times New Roman" pitchFamily="18" charset="0"/>
                        <a:cs typeface="Times New Roman" pitchFamily="18" charset="0"/>
                      </a:endParaRPr>
                    </a:p>
                  </a:txBody>
                  <a:tcPr/>
                </a:tc>
                <a:tc>
                  <a:txBody>
                    <a:bodyPr/>
                    <a:lstStyle/>
                    <a:p>
                      <a:r>
                        <a:rPr lang="ru-RU" sz="1800" kern="1200" dirty="0" err="1">
                          <a:solidFill>
                            <a:schemeClr val="dk1"/>
                          </a:solidFill>
                          <a:latin typeface="Times New Roman" pitchFamily="18" charset="0"/>
                          <a:ea typeface="+mn-ea"/>
                          <a:cs typeface="Times New Roman" pitchFamily="18" charset="0"/>
                        </a:rPr>
                        <a:t>Раннього</a:t>
                      </a:r>
                      <a:r>
                        <a:rPr lang="ru-RU" sz="1800" kern="1200" dirty="0">
                          <a:solidFill>
                            <a:schemeClr val="dk1"/>
                          </a:solidFill>
                          <a:latin typeface="Times New Roman" pitchFamily="18" charset="0"/>
                          <a:ea typeface="+mn-ea"/>
                          <a:cs typeface="Times New Roman" pitchFamily="18" charset="0"/>
                        </a:rPr>
                        <a:t> </a:t>
                      </a:r>
                      <a:r>
                        <a:rPr lang="ru-RU" sz="1800" kern="1200" dirty="0" err="1">
                          <a:solidFill>
                            <a:schemeClr val="dk1"/>
                          </a:solidFill>
                          <a:latin typeface="Times New Roman" pitchFamily="18" charset="0"/>
                          <a:ea typeface="+mn-ea"/>
                          <a:cs typeface="Times New Roman" pitchFamily="18" charset="0"/>
                        </a:rPr>
                        <a:t>віку</a:t>
                      </a:r>
                      <a:r>
                        <a:rPr lang="ru-RU" sz="1800" kern="1200" dirty="0">
                          <a:solidFill>
                            <a:schemeClr val="dk1"/>
                          </a:solidFill>
                          <a:latin typeface="Times New Roman" pitchFamily="18" charset="0"/>
                          <a:ea typeface="+mn-ea"/>
                          <a:cs typeface="Times New Roman" pitchFamily="18" charset="0"/>
                        </a:rPr>
                        <a:t> </a:t>
                      </a:r>
                      <a:endParaRPr lang="ru-RU" dirty="0">
                        <a:latin typeface="Times New Roman" pitchFamily="18" charset="0"/>
                        <a:cs typeface="Times New Roman" pitchFamily="18" charset="0"/>
                      </a:endParaRPr>
                    </a:p>
                  </a:txBody>
                  <a:tcPr/>
                </a:tc>
                <a:tc>
                  <a:txBody>
                    <a:bodyPr/>
                    <a:lstStyle/>
                    <a:p>
                      <a:r>
                        <a:rPr lang="uk-UA" dirty="0">
                          <a:solidFill>
                            <a:schemeClr val="tx1"/>
                          </a:solidFill>
                          <a:latin typeface="Times New Roman" pitchFamily="18" charset="0"/>
                          <a:cs typeface="Times New Roman" pitchFamily="18" charset="0"/>
                        </a:rPr>
                        <a:t>1</a:t>
                      </a:r>
                      <a:endParaRPr lang="ru-RU"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algn="ctr"/>
                      <a:endParaRPr lang="ru-RU" dirty="0">
                        <a:latin typeface="Times New Roman" pitchFamily="18" charset="0"/>
                        <a:cs typeface="Times New Roman" pitchFamily="18" charset="0"/>
                      </a:endParaRPr>
                    </a:p>
                  </a:txBody>
                  <a:tcPr/>
                </a:tc>
                <a:tc>
                  <a:txBody>
                    <a:bodyPr/>
                    <a:lstStyle/>
                    <a:p>
                      <a:r>
                        <a:rPr lang="ru-RU" sz="1800" kern="1200" dirty="0" err="1">
                          <a:solidFill>
                            <a:schemeClr val="dk1"/>
                          </a:solidFill>
                          <a:latin typeface="Times New Roman" pitchFamily="18" charset="0"/>
                          <a:ea typeface="+mn-ea"/>
                          <a:cs typeface="Times New Roman" pitchFamily="18" charset="0"/>
                        </a:rPr>
                        <a:t>Дошкільного</a:t>
                      </a:r>
                      <a:r>
                        <a:rPr lang="ru-RU" sz="1800" kern="1200" dirty="0">
                          <a:solidFill>
                            <a:schemeClr val="dk1"/>
                          </a:solidFill>
                          <a:latin typeface="Times New Roman" pitchFamily="18" charset="0"/>
                          <a:ea typeface="+mn-ea"/>
                          <a:cs typeface="Times New Roman" pitchFamily="18" charset="0"/>
                        </a:rPr>
                        <a:t> </a:t>
                      </a:r>
                      <a:r>
                        <a:rPr lang="ru-RU" sz="1800" kern="1200" dirty="0" err="1">
                          <a:solidFill>
                            <a:schemeClr val="dk1"/>
                          </a:solidFill>
                          <a:latin typeface="Times New Roman" pitchFamily="18" charset="0"/>
                          <a:ea typeface="+mn-ea"/>
                          <a:cs typeface="Times New Roman" pitchFamily="18" charset="0"/>
                        </a:rPr>
                        <a:t>віку</a:t>
                      </a:r>
                      <a:endParaRPr lang="ru-RU" dirty="0">
                        <a:latin typeface="Times New Roman" pitchFamily="18" charset="0"/>
                        <a:cs typeface="Times New Roman" pitchFamily="18" charset="0"/>
                      </a:endParaRPr>
                    </a:p>
                  </a:txBody>
                  <a:tcPr/>
                </a:tc>
                <a:tc>
                  <a:txBody>
                    <a:bodyPr/>
                    <a:lstStyle/>
                    <a:p>
                      <a:r>
                        <a:rPr lang="uk-UA" dirty="0">
                          <a:solidFill>
                            <a:schemeClr val="tx1"/>
                          </a:solidFill>
                          <a:latin typeface="Times New Roman" pitchFamily="18" charset="0"/>
                          <a:cs typeface="Times New Roman" pitchFamily="18" charset="0"/>
                        </a:rPr>
                        <a:t>4 (2 інклюзивні)</a:t>
                      </a:r>
                      <a:endParaRPr lang="ru-RU"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70840">
                <a:tc>
                  <a:txBody>
                    <a:bodyPr/>
                    <a:lstStyle/>
                    <a:p>
                      <a:pPr algn="ctr"/>
                      <a:r>
                        <a:rPr lang="uk-UA" dirty="0">
                          <a:latin typeface="Times New Roman" pitchFamily="18" charset="0"/>
                          <a:cs typeface="Times New Roman" pitchFamily="18" charset="0"/>
                        </a:rPr>
                        <a:t>5.</a:t>
                      </a:r>
                      <a:endParaRPr lang="ru-RU" dirty="0">
                        <a:latin typeface="Times New Roman" pitchFamily="18" charset="0"/>
                        <a:cs typeface="Times New Roman" pitchFamily="18" charset="0"/>
                      </a:endParaRPr>
                    </a:p>
                  </a:txBody>
                  <a:tcPr/>
                </a:tc>
                <a:tc>
                  <a:txBody>
                    <a:bodyPr/>
                    <a:lstStyle/>
                    <a:p>
                      <a:r>
                        <a:rPr lang="ru-RU" sz="1800" kern="1200" dirty="0">
                          <a:solidFill>
                            <a:schemeClr val="dk1"/>
                          </a:solidFill>
                          <a:latin typeface="Times New Roman" pitchFamily="18" charset="0"/>
                          <a:ea typeface="+mn-ea"/>
                          <a:cs typeface="Times New Roman" pitchFamily="18" charset="0"/>
                        </a:rPr>
                        <a:t>Режим </a:t>
                      </a:r>
                      <a:r>
                        <a:rPr lang="ru-RU" sz="1800" kern="1200" dirty="0" err="1">
                          <a:solidFill>
                            <a:schemeClr val="dk1"/>
                          </a:solidFill>
                          <a:latin typeface="Times New Roman" pitchFamily="18" charset="0"/>
                          <a:ea typeface="+mn-ea"/>
                          <a:cs typeface="Times New Roman" pitchFamily="18" charset="0"/>
                        </a:rPr>
                        <a:t>роботи</a:t>
                      </a:r>
                      <a:r>
                        <a:rPr lang="ru-RU" sz="1800" kern="1200" dirty="0">
                          <a:solidFill>
                            <a:schemeClr val="dk1"/>
                          </a:solidFill>
                          <a:latin typeface="Times New Roman" pitchFamily="18" charset="0"/>
                          <a:ea typeface="+mn-ea"/>
                          <a:cs typeface="Times New Roman" pitchFamily="18" charset="0"/>
                        </a:rPr>
                        <a:t> </a:t>
                      </a:r>
                      <a:r>
                        <a:rPr lang="ru-RU" sz="1800" kern="1200" dirty="0" err="1">
                          <a:solidFill>
                            <a:schemeClr val="dk1"/>
                          </a:solidFill>
                          <a:latin typeface="Times New Roman" pitchFamily="18" charset="0"/>
                          <a:ea typeface="+mn-ea"/>
                          <a:cs typeface="Times New Roman" pitchFamily="18" charset="0"/>
                        </a:rPr>
                        <a:t>груп</a:t>
                      </a:r>
                      <a:r>
                        <a:rPr lang="ru-RU" sz="1800" kern="1200" dirty="0">
                          <a:solidFill>
                            <a:schemeClr val="dk1"/>
                          </a:solidFill>
                          <a:latin typeface="Times New Roman" pitchFamily="18" charset="0"/>
                          <a:ea typeface="+mn-ea"/>
                          <a:cs typeface="Times New Roman" pitchFamily="18" charset="0"/>
                        </a:rPr>
                        <a:t> : </a:t>
                      </a:r>
                      <a:endParaRPr lang="ru-RU" dirty="0">
                        <a:latin typeface="Times New Roman" pitchFamily="18" charset="0"/>
                        <a:cs typeface="Times New Roman" pitchFamily="18" charset="0"/>
                      </a:endParaRPr>
                    </a:p>
                  </a:txBody>
                  <a:tcPr/>
                </a:tc>
                <a:tc>
                  <a:txBody>
                    <a:bodyPr/>
                    <a:lstStyle/>
                    <a:p>
                      <a:r>
                        <a:rPr lang="uk-UA" dirty="0">
                          <a:solidFill>
                            <a:schemeClr val="tx1"/>
                          </a:solidFill>
                          <a:latin typeface="Times New Roman" pitchFamily="18" charset="0"/>
                          <a:cs typeface="Times New Roman" pitchFamily="18" charset="0"/>
                        </a:rPr>
                        <a:t>12 годин</a:t>
                      </a:r>
                      <a:endParaRPr lang="ru-RU"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70840">
                <a:tc>
                  <a:txBody>
                    <a:bodyPr/>
                    <a:lstStyle/>
                    <a:p>
                      <a:pPr algn="ctr"/>
                      <a:r>
                        <a:rPr lang="uk-UA" dirty="0">
                          <a:latin typeface="Times New Roman" pitchFamily="18" charset="0"/>
                          <a:cs typeface="Times New Roman" pitchFamily="18" charset="0"/>
                        </a:rPr>
                        <a:t>6.</a:t>
                      </a:r>
                      <a:endParaRPr lang="ru-RU" dirty="0">
                        <a:latin typeface="Times New Roman" pitchFamily="18" charset="0"/>
                        <a:cs typeface="Times New Roman" pitchFamily="18" charset="0"/>
                      </a:endParaRPr>
                    </a:p>
                  </a:txBody>
                  <a:tcPr/>
                </a:tc>
                <a:tc>
                  <a:txBody>
                    <a:bodyPr/>
                    <a:lstStyle/>
                    <a:p>
                      <a:r>
                        <a:rPr lang="ru-RU" sz="1800" kern="1200" dirty="0" err="1">
                          <a:solidFill>
                            <a:schemeClr val="dk1"/>
                          </a:solidFill>
                          <a:latin typeface="Times New Roman" pitchFamily="18" charset="0"/>
                          <a:ea typeface="+mn-ea"/>
                          <a:cs typeface="Times New Roman" pitchFamily="18" charset="0"/>
                        </a:rPr>
                        <a:t>Мова</a:t>
                      </a:r>
                      <a:r>
                        <a:rPr lang="ru-RU" sz="1800" kern="1200" dirty="0">
                          <a:solidFill>
                            <a:schemeClr val="dk1"/>
                          </a:solidFill>
                          <a:latin typeface="Times New Roman" pitchFamily="18" charset="0"/>
                          <a:ea typeface="+mn-ea"/>
                          <a:cs typeface="Times New Roman" pitchFamily="18" charset="0"/>
                        </a:rPr>
                        <a:t> </a:t>
                      </a:r>
                      <a:r>
                        <a:rPr lang="ru-RU" sz="1800" kern="1200" dirty="0" err="1">
                          <a:solidFill>
                            <a:schemeClr val="dk1"/>
                          </a:solidFill>
                          <a:latin typeface="Times New Roman" pitchFamily="18" charset="0"/>
                          <a:ea typeface="+mn-ea"/>
                          <a:cs typeface="Times New Roman" pitchFamily="18" charset="0"/>
                        </a:rPr>
                        <a:t>навчання</a:t>
                      </a:r>
                      <a:r>
                        <a:rPr lang="ru-RU" sz="1800" kern="1200" dirty="0">
                          <a:solidFill>
                            <a:schemeClr val="dk1"/>
                          </a:solidFill>
                          <a:latin typeface="Times New Roman" pitchFamily="18" charset="0"/>
                          <a:ea typeface="+mn-ea"/>
                          <a:cs typeface="Times New Roman" pitchFamily="18" charset="0"/>
                        </a:rPr>
                        <a:t> </a:t>
                      </a:r>
                      <a:endParaRPr lang="ru-RU" dirty="0">
                        <a:latin typeface="Times New Roman" pitchFamily="18" charset="0"/>
                        <a:cs typeface="Times New Roman" pitchFamily="18" charset="0"/>
                      </a:endParaRPr>
                    </a:p>
                  </a:txBody>
                  <a:tcPr/>
                </a:tc>
                <a:tc>
                  <a:txBody>
                    <a:bodyPr/>
                    <a:lstStyle/>
                    <a:p>
                      <a:r>
                        <a:rPr lang="uk-UA" dirty="0">
                          <a:latin typeface="Times New Roman" pitchFamily="18" charset="0"/>
                          <a:cs typeface="Times New Roman" pitchFamily="18" charset="0"/>
                        </a:rPr>
                        <a:t>Українська</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370840">
                <a:tc>
                  <a:txBody>
                    <a:bodyPr/>
                    <a:lstStyle/>
                    <a:p>
                      <a:pPr algn="ctr"/>
                      <a:r>
                        <a:rPr lang="uk-UA" dirty="0">
                          <a:latin typeface="Times New Roman" pitchFamily="18" charset="0"/>
                          <a:cs typeface="Times New Roman" pitchFamily="18" charset="0"/>
                        </a:rPr>
                        <a:t>7.</a:t>
                      </a:r>
                      <a:endParaRPr lang="ru-RU" dirty="0">
                        <a:latin typeface="Times New Roman" pitchFamily="18" charset="0"/>
                        <a:cs typeface="Times New Roman" pitchFamily="18" charset="0"/>
                      </a:endParaRPr>
                    </a:p>
                  </a:txBody>
                  <a:tcPr/>
                </a:tc>
                <a:tc>
                  <a:txBody>
                    <a:bodyPr/>
                    <a:lstStyle/>
                    <a:p>
                      <a:r>
                        <a:rPr lang="ru-RU" sz="1800" kern="1200" dirty="0" err="1">
                          <a:solidFill>
                            <a:schemeClr val="dk1"/>
                          </a:solidFill>
                          <a:latin typeface="Times New Roman" pitchFamily="18" charset="0"/>
                          <a:ea typeface="+mn-ea"/>
                          <a:cs typeface="Times New Roman" pitchFamily="18" charset="0"/>
                        </a:rPr>
                        <a:t>Всього</a:t>
                      </a:r>
                      <a:r>
                        <a:rPr lang="ru-RU" sz="1800" kern="1200" dirty="0">
                          <a:solidFill>
                            <a:schemeClr val="dk1"/>
                          </a:solidFill>
                          <a:latin typeface="Times New Roman" pitchFamily="18" charset="0"/>
                          <a:ea typeface="+mn-ea"/>
                          <a:cs typeface="Times New Roman" pitchFamily="18" charset="0"/>
                        </a:rPr>
                        <a:t> </a:t>
                      </a:r>
                      <a:r>
                        <a:rPr lang="ru-RU" sz="1800" kern="1200" dirty="0" err="1">
                          <a:solidFill>
                            <a:schemeClr val="dk1"/>
                          </a:solidFill>
                          <a:latin typeface="Times New Roman" pitchFamily="18" charset="0"/>
                          <a:ea typeface="+mn-ea"/>
                          <a:cs typeface="Times New Roman" pitchFamily="18" charset="0"/>
                        </a:rPr>
                        <a:t>працівників</a:t>
                      </a:r>
                      <a:r>
                        <a:rPr lang="ru-RU" sz="1800" kern="1200" dirty="0">
                          <a:solidFill>
                            <a:schemeClr val="dk1"/>
                          </a:solidFill>
                          <a:latin typeface="Times New Roman" pitchFamily="18" charset="0"/>
                          <a:ea typeface="+mn-ea"/>
                          <a:cs typeface="Times New Roman" pitchFamily="18" charset="0"/>
                        </a:rPr>
                        <a:t> </a:t>
                      </a:r>
                    </a:p>
                    <a:p>
                      <a:r>
                        <a:rPr lang="ru-RU" sz="1800" kern="1200" dirty="0">
                          <a:solidFill>
                            <a:schemeClr val="dk1"/>
                          </a:solidFill>
                          <a:latin typeface="Times New Roman" pitchFamily="18" charset="0"/>
                          <a:ea typeface="+mn-ea"/>
                          <a:cs typeface="Times New Roman" pitchFamily="18" charset="0"/>
                        </a:rPr>
                        <a:t> </a:t>
                      </a:r>
                      <a:r>
                        <a:rPr lang="ru-RU" sz="1800" kern="1200" dirty="0" err="1">
                          <a:solidFill>
                            <a:schemeClr val="dk1"/>
                          </a:solidFill>
                          <a:latin typeface="Times New Roman" pitchFamily="18" charset="0"/>
                          <a:ea typeface="+mn-ea"/>
                          <a:cs typeface="Times New Roman" pitchFamily="18" charset="0"/>
                        </a:rPr>
                        <a:t>Із</a:t>
                      </a:r>
                      <a:r>
                        <a:rPr lang="ru-RU" sz="1800" kern="1200" dirty="0">
                          <a:solidFill>
                            <a:schemeClr val="dk1"/>
                          </a:solidFill>
                          <a:latin typeface="Times New Roman" pitchFamily="18" charset="0"/>
                          <a:ea typeface="+mn-ea"/>
                          <a:cs typeface="Times New Roman" pitchFamily="18" charset="0"/>
                        </a:rPr>
                        <a:t> них:</a:t>
                      </a:r>
                      <a:endParaRPr lang="ru-RU" dirty="0">
                        <a:latin typeface="Times New Roman" pitchFamily="18" charset="0"/>
                        <a:cs typeface="Times New Roman" pitchFamily="18" charset="0"/>
                      </a:endParaRPr>
                    </a:p>
                  </a:txBody>
                  <a:tcPr/>
                </a:tc>
                <a:tc>
                  <a:txBody>
                    <a:bodyPr/>
                    <a:lstStyle/>
                    <a:p>
                      <a:r>
                        <a:rPr lang="uk-UA" sz="1800" kern="1200" dirty="0">
                          <a:solidFill>
                            <a:schemeClr val="tx1"/>
                          </a:solidFill>
                          <a:latin typeface="Times New Roman" pitchFamily="18" charset="0"/>
                          <a:ea typeface="+mn-ea"/>
                          <a:cs typeface="Times New Roman" pitchFamily="18" charset="0"/>
                        </a:rPr>
                        <a:t>32</a:t>
                      </a:r>
                      <a:endParaRPr lang="ru-RU"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9"/>
                  </a:ext>
                </a:extLst>
              </a:tr>
              <a:tr h="370840">
                <a:tc>
                  <a:txBody>
                    <a:bodyPr/>
                    <a:lstStyle/>
                    <a:p>
                      <a:endParaRPr lang="ru-RU">
                        <a:latin typeface="Times New Roman" pitchFamily="18" charset="0"/>
                        <a:cs typeface="Times New Roman" pitchFamily="18" charset="0"/>
                      </a:endParaRPr>
                    </a:p>
                  </a:txBody>
                  <a:tcPr/>
                </a:tc>
                <a:tc>
                  <a:txBody>
                    <a:bodyPr/>
                    <a:lstStyle/>
                    <a:p>
                      <a:r>
                        <a:rPr lang="ru-RU" sz="1800" kern="1200" dirty="0" err="1">
                          <a:solidFill>
                            <a:schemeClr val="dk1"/>
                          </a:solidFill>
                          <a:latin typeface="Times New Roman" pitchFamily="18" charset="0"/>
                          <a:ea typeface="+mn-ea"/>
                          <a:cs typeface="Times New Roman" pitchFamily="18" charset="0"/>
                        </a:rPr>
                        <a:t>Педагогічний</a:t>
                      </a:r>
                      <a:r>
                        <a:rPr lang="ru-RU" sz="1800" kern="1200" dirty="0">
                          <a:solidFill>
                            <a:schemeClr val="dk1"/>
                          </a:solidFill>
                          <a:latin typeface="Times New Roman" pitchFamily="18" charset="0"/>
                          <a:ea typeface="+mn-ea"/>
                          <a:cs typeface="Times New Roman" pitchFamily="18" charset="0"/>
                        </a:rPr>
                        <a:t> персонал</a:t>
                      </a:r>
                      <a:endParaRPr lang="ru-RU" dirty="0">
                        <a:latin typeface="Times New Roman" pitchFamily="18" charset="0"/>
                        <a:cs typeface="Times New Roman" pitchFamily="18" charset="0"/>
                      </a:endParaRPr>
                    </a:p>
                  </a:txBody>
                  <a:tcPr/>
                </a:tc>
                <a:tc>
                  <a:txBody>
                    <a:bodyPr/>
                    <a:lstStyle/>
                    <a:p>
                      <a:r>
                        <a:rPr lang="uk-UA" dirty="0">
                          <a:solidFill>
                            <a:schemeClr val="tx1"/>
                          </a:solidFill>
                          <a:latin typeface="Times New Roman" pitchFamily="18" charset="0"/>
                          <a:cs typeface="Times New Roman" pitchFamily="18" charset="0"/>
                        </a:rPr>
                        <a:t>14</a:t>
                      </a:r>
                      <a:r>
                        <a:rPr lang="uk-UA" baseline="-25000" dirty="0">
                          <a:solidFill>
                            <a:schemeClr val="tx1"/>
                          </a:solidFill>
                          <a:latin typeface="Times New Roman" pitchFamily="18" charset="0"/>
                          <a:cs typeface="Times New Roman" pitchFamily="18" charset="0"/>
                        </a:rPr>
                        <a:t>+1</a:t>
                      </a:r>
                      <a:endParaRPr lang="ru-RU"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10"/>
                  </a:ext>
                </a:extLst>
              </a:tr>
              <a:tr h="370840">
                <a:tc>
                  <a:txBody>
                    <a:bodyPr/>
                    <a:lstStyle/>
                    <a:p>
                      <a:endParaRPr lang="ru-RU">
                        <a:latin typeface="Times New Roman" pitchFamily="18" charset="0"/>
                        <a:cs typeface="Times New Roman" pitchFamily="18" charset="0"/>
                      </a:endParaRPr>
                    </a:p>
                  </a:txBody>
                  <a:tcPr/>
                </a:tc>
                <a:tc>
                  <a:txBody>
                    <a:bodyPr/>
                    <a:lstStyle/>
                    <a:p>
                      <a:r>
                        <a:rPr lang="ru-RU" sz="1800" kern="1200" dirty="0" err="1">
                          <a:solidFill>
                            <a:schemeClr val="dk1"/>
                          </a:solidFill>
                          <a:latin typeface="Times New Roman" pitchFamily="18" charset="0"/>
                          <a:ea typeface="+mn-ea"/>
                          <a:cs typeface="Times New Roman" pitchFamily="18" charset="0"/>
                        </a:rPr>
                        <a:t>Обслуговуючий</a:t>
                      </a:r>
                      <a:r>
                        <a:rPr lang="ru-RU" sz="1800" kern="1200" dirty="0">
                          <a:solidFill>
                            <a:schemeClr val="dk1"/>
                          </a:solidFill>
                          <a:latin typeface="Times New Roman" pitchFamily="18" charset="0"/>
                          <a:ea typeface="+mn-ea"/>
                          <a:cs typeface="Times New Roman" pitchFamily="18" charset="0"/>
                        </a:rPr>
                        <a:t> персонал</a:t>
                      </a:r>
                      <a:endParaRPr lang="ru-RU" dirty="0">
                        <a:latin typeface="Times New Roman" pitchFamily="18" charset="0"/>
                        <a:cs typeface="Times New Roman" pitchFamily="18" charset="0"/>
                      </a:endParaRPr>
                    </a:p>
                  </a:txBody>
                  <a:tcPr/>
                </a:tc>
                <a:tc>
                  <a:txBody>
                    <a:bodyPr/>
                    <a:lstStyle/>
                    <a:p>
                      <a:r>
                        <a:rPr lang="uk-UA" dirty="0">
                          <a:solidFill>
                            <a:schemeClr val="tx1"/>
                          </a:solidFill>
                          <a:latin typeface="Times New Roman" pitchFamily="18" charset="0"/>
                          <a:cs typeface="Times New Roman" pitchFamily="18" charset="0"/>
                        </a:rPr>
                        <a:t>17</a:t>
                      </a:r>
                      <a:endParaRPr lang="ru-RU"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p:txBody>
          <a:bodyPr/>
          <a:lstStyle/>
          <a:p>
            <a:endParaRPr lang="ru-RU" dirty="0"/>
          </a:p>
        </p:txBody>
      </p:sp>
      <p:sp>
        <p:nvSpPr>
          <p:cNvPr id="6" name="Содержимое 5"/>
          <p:cNvSpPr>
            <a:spLocks noGrp="1"/>
          </p:cNvSpPr>
          <p:nvPr>
            <p:ph idx="1"/>
          </p:nvPr>
        </p:nvSpPr>
        <p:spPr>
          <a:xfrm>
            <a:off x="481070" y="1902800"/>
            <a:ext cx="8205730" cy="4525963"/>
          </a:xfrm>
        </p:spPr>
        <p:txBody>
          <a:bodyPr/>
          <a:lstStyle/>
          <a:p>
            <a:pPr marL="0" indent="342900" algn="just">
              <a:spcBef>
                <a:spcPts val="0"/>
              </a:spcBef>
              <a:buNone/>
            </a:pPr>
            <a:r>
              <a:rPr lang="uk-UA" dirty="0">
                <a:latin typeface="Times New Roman" pitchFamily="18" charset="0"/>
                <a:cs typeface="Times New Roman" pitchFamily="18" charset="0"/>
              </a:rPr>
              <a:t>Я, як  керівник  ДНЗ №8 «Ялиночка»,  буду продовжувати робити все що залежить від мене для забезпечення належних умов життя і виховання дітей, які відвідують заклад, для підтримання належного іміджу</a:t>
            </a:r>
            <a:r>
              <a:rPr lang="ru-RU" dirty="0">
                <a:latin typeface="Times New Roman" pitchFamily="18" charset="0"/>
                <a:cs typeface="Times New Roman" pitchFamily="18" charset="0"/>
              </a:rPr>
              <a:t> </a:t>
            </a:r>
            <a:r>
              <a:rPr lang="uk-UA" dirty="0">
                <a:latin typeface="Times New Roman" pitchFamily="18" charset="0"/>
                <a:cs typeface="Times New Roman" pitchFamily="18" charset="0"/>
              </a:rPr>
              <a:t> та збільшення потенційних можливостей.</a:t>
            </a:r>
            <a:endParaRPr lang="ru-RU" dirty="0">
              <a:latin typeface="Times New Roman" pitchFamily="18" charset="0"/>
              <a:cs typeface="Times New Roman" pitchFamily="18" charset="0"/>
            </a:endParaRPr>
          </a:p>
          <a:p>
            <a:pPr>
              <a:buNone/>
            </a:pP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762000" y="609600"/>
            <a:ext cx="8229600" cy="3001962"/>
          </a:xfrm>
        </p:spPr>
        <p:txBody>
          <a:bodyPr>
            <a:normAutofit fontScale="90000"/>
          </a:bodyPr>
          <a:lstStyle/>
          <a:p>
            <a:r>
              <a:rPr lang="uk-UA" dirty="0">
                <a:latin typeface="Times New Roman" pitchFamily="18" charset="0"/>
                <a:cs typeface="Times New Roman" pitchFamily="18" charset="0"/>
              </a:rPr>
              <a:t>      </a:t>
            </a:r>
            <a:br>
              <a:rPr lang="uk-UA" dirty="0">
                <a:latin typeface="Times New Roman" pitchFamily="18" charset="0"/>
                <a:cs typeface="Times New Roman" pitchFamily="18" charset="0"/>
              </a:rPr>
            </a:br>
            <a:br>
              <a:rPr lang="uk-UA" dirty="0">
                <a:latin typeface="Times New Roman" pitchFamily="18" charset="0"/>
                <a:cs typeface="Times New Roman" pitchFamily="18" charset="0"/>
              </a:rPr>
            </a:br>
            <a:r>
              <a:rPr lang="uk-UA" dirty="0">
                <a:latin typeface="Times New Roman" pitchFamily="18" charset="0"/>
                <a:cs typeface="Times New Roman" pitchFamily="18" charset="0"/>
              </a:rPr>
              <a:t>Діти повинні жити у світі   гри, казки, музики, малюнка, </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фантазії, творчості.</a:t>
            </a:r>
            <a:br>
              <a:rPr lang="ru-RU" dirty="0"/>
            </a:br>
            <a:endParaRPr lang="ru-RU" dirty="0"/>
          </a:p>
        </p:txBody>
      </p:sp>
      <p:pic>
        <p:nvPicPr>
          <p:cNvPr id="7" name="Содержимое 6" descr="D:\Documents and Settings\User\Рабочий стол\Звіт керівника 2020\Фото\FB_IMG_1588762711848.jpg"/>
          <p:cNvPicPr>
            <a:picLocks noGrp="1"/>
          </p:cNvPicPr>
          <p:nvPr>
            <p:ph idx="1"/>
          </p:nvPr>
        </p:nvPicPr>
        <p:blipFill>
          <a:blip r:embed="rId3"/>
          <a:srcRect/>
          <a:stretch>
            <a:fillRect/>
          </a:stretch>
        </p:blipFill>
        <p:spPr bwMode="auto">
          <a:xfrm flipH="1">
            <a:off x="609600" y="3435350"/>
            <a:ext cx="3535892" cy="2971800"/>
          </a:xfrm>
          <a:prstGeom prst="rect">
            <a:avLst/>
          </a:prstGeom>
          <a:ln>
            <a:noFill/>
          </a:ln>
          <a:effectLst>
            <a:softEdge rad="112500"/>
          </a:effectLst>
        </p:spPr>
      </p:pic>
      <p:sp>
        <p:nvSpPr>
          <p:cNvPr id="8" name="Прямоугольник 7"/>
          <p:cNvSpPr/>
          <p:nvPr/>
        </p:nvSpPr>
        <p:spPr>
          <a:xfrm>
            <a:off x="4267200" y="4800600"/>
            <a:ext cx="4419600" cy="369332"/>
          </a:xfrm>
          <a:prstGeom prst="rect">
            <a:avLst/>
          </a:prstGeom>
        </p:spPr>
        <p:txBody>
          <a:bodyPr wrap="square">
            <a:spAutoFit/>
          </a:bodyPr>
          <a:lstStyle/>
          <a:p>
            <a:r>
              <a:rPr lang="uk-UA" dirty="0">
                <a:latin typeface="Times New Roman" pitchFamily="18" charset="0"/>
                <a:cs typeface="Times New Roman" pitchFamily="18" charset="0"/>
              </a:rPr>
              <a:t>Василь Олександрович Сухомлинський</a:t>
            </a:r>
            <a:endParaRPr lang="ru-RU"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p:txBody>
          <a:bodyPr>
            <a:normAutofit fontScale="90000"/>
          </a:bodyPr>
          <a:lstStyle/>
          <a:p>
            <a:r>
              <a:rPr lang="uk-UA" dirty="0">
                <a:latin typeface="Times New Roman" pitchFamily="18" charset="0"/>
                <a:cs typeface="Times New Roman" pitchFamily="18" charset="0"/>
              </a:rPr>
              <a:t>      </a:t>
            </a:r>
            <a:br>
              <a:rPr lang="uk-UA" dirty="0">
                <a:latin typeface="Times New Roman" pitchFamily="18" charset="0"/>
                <a:cs typeface="Times New Roman" pitchFamily="18" charset="0"/>
              </a:rPr>
            </a:br>
            <a:br>
              <a:rPr lang="uk-UA" dirty="0">
                <a:latin typeface="Times New Roman" pitchFamily="18" charset="0"/>
                <a:cs typeface="Times New Roman" pitchFamily="18" charset="0"/>
              </a:rPr>
            </a:br>
            <a:r>
              <a:rPr lang="uk-UA" dirty="0">
                <a:latin typeface="Times New Roman" pitchFamily="18" charset="0"/>
                <a:cs typeface="Times New Roman" pitchFamily="18" charset="0"/>
              </a:rPr>
              <a:t> </a:t>
            </a:r>
            <a:endParaRPr lang="ru-RU" dirty="0"/>
          </a:p>
        </p:txBody>
      </p:sp>
      <p:sp>
        <p:nvSpPr>
          <p:cNvPr id="3" name="Объект 2"/>
          <p:cNvSpPr>
            <a:spLocks noGrp="1"/>
          </p:cNvSpPr>
          <p:nvPr>
            <p:ph idx="1"/>
          </p:nvPr>
        </p:nvSpPr>
        <p:spPr>
          <a:xfrm>
            <a:off x="2209800" y="1600200"/>
            <a:ext cx="6477000" cy="4525963"/>
          </a:xfrm>
        </p:spPr>
        <p:txBody>
          <a:bodyPr>
            <a:normAutofit/>
          </a:bodyPr>
          <a:lstStyle/>
          <a:p>
            <a:pPr marL="0" indent="0">
              <a:buNone/>
            </a:pPr>
            <a:r>
              <a:rPr lang="uk-UA" sz="4800" dirty="0">
                <a:latin typeface="Times New Roman" panose="02020603050405020304" pitchFamily="18" charset="0"/>
                <a:cs typeface="Times New Roman" panose="02020603050405020304" pitchFamily="18" charset="0"/>
              </a:rPr>
              <a:t>Дякую за увагу!</a:t>
            </a:r>
          </a:p>
          <a:p>
            <a:pPr marL="0" indent="0">
              <a:buNone/>
            </a:pPr>
            <a:endParaRPr lang="uk-UA" sz="4800" dirty="0">
              <a:latin typeface="Times New Roman" panose="02020603050405020304" pitchFamily="18" charset="0"/>
              <a:cs typeface="Times New Roman" panose="02020603050405020304" pitchFamily="18" charset="0"/>
            </a:endParaRPr>
          </a:p>
          <a:p>
            <a:pPr marL="0" indent="0" algn="r">
              <a:buNone/>
            </a:pPr>
            <a:r>
              <a:rPr lang="uk-UA" sz="4800" dirty="0">
                <a:latin typeface="Times New Roman" panose="02020603050405020304" pitchFamily="18" charset="0"/>
                <a:cs typeface="Times New Roman" panose="02020603050405020304" pitchFamily="18" charset="0"/>
              </a:rPr>
              <a:t>  Разом до Перемоги!         </a:t>
            </a:r>
          </a:p>
          <a:p>
            <a:pPr marL="0" indent="0" algn="r">
              <a:buNone/>
            </a:pPr>
            <a:r>
              <a:rPr lang="uk-UA" sz="4800" dirty="0">
                <a:latin typeface="Times New Roman" panose="02020603050405020304" pitchFamily="18" charset="0"/>
                <a:cs typeface="Times New Roman" panose="02020603050405020304" pitchFamily="18" charset="0"/>
              </a:rPr>
              <a:t>Все буде Україна!</a:t>
            </a:r>
          </a:p>
          <a:p>
            <a:pPr marL="0" indent="0">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53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p:txBody>
          <a:bodyPr>
            <a:normAutofit fontScale="90000"/>
          </a:bodyPr>
          <a:lstStyle/>
          <a:p>
            <a:pPr indent="228600" algn="just">
              <a:lnSpc>
                <a:spcPct val="107000"/>
              </a:lnSpc>
              <a:spcAft>
                <a:spcPts val="0"/>
              </a:spcAft>
            </a:pPr>
            <a:br>
              <a:rPr lang="ru-RU" sz="3600" b="1" dirty="0">
                <a:latin typeface="Times New Roman" pitchFamily="18" charset="0"/>
                <a:cs typeface="Times New Roman" pitchFamily="18" charset="0"/>
              </a:rPr>
            </a:br>
            <a:br>
              <a:rPr lang="ru-RU" sz="3600" b="1" dirty="0">
                <a:latin typeface="Times New Roman" pitchFamily="18" charset="0"/>
                <a:cs typeface="Times New Roman" pitchFamily="18" charset="0"/>
              </a:rPr>
            </a:br>
            <a:r>
              <a:rPr lang="uk-UA" sz="2700" b="1" dirty="0">
                <a:latin typeface="Times New Roman" panose="02020603050405020304" pitchFamily="18" charset="0"/>
                <a:ea typeface="Times New Roman" panose="02020603050405020304" pitchFamily="18" charset="0"/>
                <a:cs typeface="Times New Roman" panose="02020603050405020304" pitchFamily="18" charset="0"/>
              </a:rPr>
              <a:t>Якісний склад педагогічного колективу</a:t>
            </a:r>
            <a:br>
              <a:rPr lang="uk-UA" sz="2700" b="1" dirty="0">
                <a:latin typeface="Times New Roman" panose="02020603050405020304" pitchFamily="18" charset="0"/>
                <a:ea typeface="Times New Roman" panose="02020603050405020304" pitchFamily="18" charset="0"/>
                <a:cs typeface="Times New Roman" panose="02020603050405020304" pitchFamily="18" charset="0"/>
              </a:rPr>
            </a:br>
            <a:r>
              <a:rPr lang="uk-UA" sz="2700" b="1" dirty="0">
                <a:latin typeface="Times New Roman" panose="02020603050405020304" pitchFamily="18" charset="0"/>
                <a:ea typeface="Times New Roman" panose="02020603050405020304" pitchFamily="18" charset="0"/>
                <a:cs typeface="Times New Roman" panose="02020603050405020304" pitchFamily="18" charset="0"/>
              </a:rPr>
              <a:t> закладу у 2024-2025 навчальному році</a:t>
            </a:r>
            <a:br>
              <a:rPr lang="ru-RU" sz="3600" dirty="0">
                <a:latin typeface="Calibri" panose="020F0502020204030204" pitchFamily="34" charset="0"/>
                <a:ea typeface="Calibri" panose="020F0502020204030204" pitchFamily="34" charset="0"/>
                <a:cs typeface="Times New Roman" panose="02020603050405020304" pitchFamily="18" charset="0"/>
              </a:rPr>
            </a:br>
            <a:br>
              <a:rPr lang="ru-RU" dirty="0"/>
            </a:br>
            <a:endParaRPr lang="ru-RU" dirty="0"/>
          </a:p>
        </p:txBody>
      </p:sp>
      <p:sp>
        <p:nvSpPr>
          <p:cNvPr id="7" name="Содержимое 6"/>
          <p:cNvSpPr>
            <a:spLocks noGrp="1"/>
          </p:cNvSpPr>
          <p:nvPr>
            <p:ph sz="half" idx="2"/>
          </p:nvPr>
        </p:nvSpPr>
        <p:spPr>
          <a:xfrm>
            <a:off x="4343400" y="1444782"/>
            <a:ext cx="4495800" cy="2819399"/>
          </a:xfrm>
        </p:spPr>
        <p:txBody>
          <a:bodyPr>
            <a:normAutofit/>
          </a:bodyPr>
          <a:lstStyle/>
          <a:p>
            <a:pPr marL="0" indent="0">
              <a:buNone/>
            </a:pPr>
            <a:r>
              <a:rPr lang="ru-RU" sz="1800" dirty="0">
                <a:latin typeface="Times New Roman" pitchFamily="18" charset="0"/>
                <a:cs typeface="Times New Roman" pitchFamily="18" charset="0"/>
              </a:rPr>
              <a:t>    </a:t>
            </a:r>
            <a:endParaRPr lang="ru-RU" dirty="0">
              <a:latin typeface="Times New Roman" pitchFamily="18" charset="0"/>
              <a:cs typeface="Times New Roman" pitchFamily="18" charset="0"/>
            </a:endParaRPr>
          </a:p>
          <a:p>
            <a:endParaRPr lang="uk-UA" dirty="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a:p>
            <a:endParaRPr lang="ru-RU" dirty="0"/>
          </a:p>
        </p:txBody>
      </p:sp>
      <p:sp>
        <p:nvSpPr>
          <p:cNvPr id="2" name="Объект 1">
            <a:extLst>
              <a:ext uri="{FF2B5EF4-FFF2-40B4-BE49-F238E27FC236}">
                <a16:creationId xmlns:a16="http://schemas.microsoft.com/office/drawing/2014/main" id="{D0BFE64E-9956-481D-823E-E105ED8E9DBF}"/>
              </a:ext>
            </a:extLst>
          </p:cNvPr>
          <p:cNvSpPr>
            <a:spLocks noGrp="1"/>
          </p:cNvSpPr>
          <p:nvPr>
            <p:ph sz="half" idx="1"/>
          </p:nvPr>
        </p:nvSpPr>
        <p:spPr/>
        <p:txBody>
          <a:bodyPr/>
          <a:lstStyle/>
          <a:p>
            <a:pPr marL="228600" indent="-228600" algn="just">
              <a:lnSpc>
                <a:spcPct val="107000"/>
              </a:lnSpc>
              <a:spcAft>
                <a:spcPts val="0"/>
              </a:spcAft>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Базова вища -  4 (29 %)</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07000"/>
              </a:lnSpc>
              <a:spcAft>
                <a:spcPts val="0"/>
              </a:spcAft>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Педагогічна вища – 3 (21%)</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07000"/>
              </a:lnSpc>
              <a:spcAft>
                <a:spcPts val="0"/>
              </a:spcAft>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Фахова вища – 7 (50%)</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uk-UA"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graphicFrame>
        <p:nvGraphicFramePr>
          <p:cNvPr id="8" name="Диаграмма 7">
            <a:extLst>
              <a:ext uri="{FF2B5EF4-FFF2-40B4-BE49-F238E27FC236}">
                <a16:creationId xmlns:a16="http://schemas.microsoft.com/office/drawing/2014/main" id="{897FBE89-3ECF-4CC5-ADDF-D4E943431B64}"/>
              </a:ext>
            </a:extLst>
          </p:cNvPr>
          <p:cNvGraphicFramePr/>
          <p:nvPr>
            <p:extLst>
              <p:ext uri="{D42A27DB-BD31-4B8C-83A1-F6EECF244321}">
                <p14:modId xmlns:p14="http://schemas.microsoft.com/office/powerpoint/2010/main" val="2257061358"/>
              </p:ext>
            </p:extLst>
          </p:nvPr>
        </p:nvGraphicFramePr>
        <p:xfrm>
          <a:off x="3657600" y="2856070"/>
          <a:ext cx="4844955" cy="339867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p:txBody>
          <a:bodyPr>
            <a:normAutofit fontScale="90000"/>
          </a:bodyPr>
          <a:lstStyle/>
          <a:p>
            <a:pPr indent="228600" algn="just">
              <a:lnSpc>
                <a:spcPct val="107000"/>
              </a:lnSpc>
              <a:spcAft>
                <a:spcPts val="0"/>
              </a:spcAft>
            </a:pPr>
            <a:br>
              <a:rPr lang="ru-RU" sz="3600" b="1" dirty="0">
                <a:latin typeface="Times New Roman" pitchFamily="18" charset="0"/>
                <a:cs typeface="Times New Roman" pitchFamily="18" charset="0"/>
              </a:rPr>
            </a:br>
            <a:br>
              <a:rPr lang="ru-RU" sz="3600" b="1" dirty="0">
                <a:latin typeface="Times New Roman" pitchFamily="18" charset="0"/>
                <a:cs typeface="Times New Roman" pitchFamily="18" charset="0"/>
              </a:rPr>
            </a:br>
            <a:r>
              <a:rPr lang="ru-RU" sz="3100" b="1" dirty="0" err="1"/>
              <a:t>Кваліфікаційна</a:t>
            </a:r>
            <a:r>
              <a:rPr lang="ru-RU" sz="3100" b="1" dirty="0"/>
              <a:t> характеристика </a:t>
            </a:r>
            <a:r>
              <a:rPr lang="ru-RU" sz="3100" b="1" dirty="0" err="1"/>
              <a:t>педагогічного</a:t>
            </a:r>
            <a:r>
              <a:rPr lang="ru-RU" sz="3100" b="1" dirty="0"/>
              <a:t>  </a:t>
            </a:r>
            <a:r>
              <a:rPr lang="ru-RU" sz="3100" b="1" dirty="0" err="1"/>
              <a:t>колективу</a:t>
            </a:r>
            <a:br>
              <a:rPr lang="ru-RU" sz="3600" dirty="0">
                <a:latin typeface="Calibri" panose="020F0502020204030204" pitchFamily="34" charset="0"/>
                <a:ea typeface="Calibri" panose="020F0502020204030204" pitchFamily="34" charset="0"/>
                <a:cs typeface="Times New Roman" panose="02020603050405020304" pitchFamily="18" charset="0"/>
              </a:rPr>
            </a:br>
            <a:br>
              <a:rPr lang="ru-RU" dirty="0"/>
            </a:br>
            <a:endParaRPr lang="ru-RU" dirty="0"/>
          </a:p>
        </p:txBody>
      </p:sp>
      <p:sp>
        <p:nvSpPr>
          <p:cNvPr id="7" name="Содержимое 6"/>
          <p:cNvSpPr>
            <a:spLocks noGrp="1"/>
          </p:cNvSpPr>
          <p:nvPr>
            <p:ph sz="half" idx="2"/>
          </p:nvPr>
        </p:nvSpPr>
        <p:spPr>
          <a:xfrm>
            <a:off x="4343400" y="1444782"/>
            <a:ext cx="4495800" cy="2819399"/>
          </a:xfrm>
        </p:spPr>
        <p:txBody>
          <a:bodyPr>
            <a:normAutofit fontScale="77500" lnSpcReduction="20000"/>
          </a:bodyPr>
          <a:lstStyle/>
          <a:p>
            <a:pPr marL="0" indent="0">
              <a:buNone/>
            </a:pPr>
            <a:r>
              <a:rPr lang="ru-RU" sz="1800" dirty="0">
                <a:latin typeface="Times New Roman" pitchFamily="18" charset="0"/>
                <a:cs typeface="Times New Roman" pitchFamily="18" charset="0"/>
              </a:rPr>
              <a:t>    </a:t>
            </a:r>
            <a:endParaRPr lang="ru-RU" dirty="0">
              <a:latin typeface="Times New Roman" pitchFamily="18" charset="0"/>
              <a:cs typeface="Times New Roman" pitchFamily="18" charset="0"/>
            </a:endParaRPr>
          </a:p>
          <a:p>
            <a:endParaRPr lang="uk-UA" dirty="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a:p>
            <a:endParaRPr lang="ru-RU" dirty="0"/>
          </a:p>
        </p:txBody>
      </p:sp>
      <p:sp>
        <p:nvSpPr>
          <p:cNvPr id="2" name="Объект 1">
            <a:extLst>
              <a:ext uri="{FF2B5EF4-FFF2-40B4-BE49-F238E27FC236}">
                <a16:creationId xmlns:a16="http://schemas.microsoft.com/office/drawing/2014/main" id="{D0BFE64E-9956-481D-823E-E105ED8E9DBF}"/>
              </a:ext>
            </a:extLst>
          </p:cNvPr>
          <p:cNvSpPr>
            <a:spLocks noGrp="1"/>
          </p:cNvSpPr>
          <p:nvPr>
            <p:ph sz="half" idx="1"/>
          </p:nvPr>
        </p:nvSpPr>
        <p:spPr/>
        <p:txBody>
          <a:bodyPr>
            <a:normAutofit fontScale="77500" lnSpcReduction="20000"/>
          </a:bodyPr>
          <a:lstStyle/>
          <a:p>
            <a:pPr lvl="0" fontAlgn="base">
              <a:buFont typeface="Times New Roman" panose="02020603050405020304" pitchFamily="18" charset="0"/>
              <a:buChar char="-"/>
              <a:tabLst>
                <a:tab pos="228600" algn="l"/>
              </a:tabLst>
            </a:pPr>
            <a:r>
              <a:rPr lang="uk-UA"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uk-UA" sz="2400" dirty="0">
                <a:latin typeface="Times New Roman" panose="02020603050405020304" pitchFamily="18" charset="0"/>
                <a:ea typeface="Calibri" panose="020F0502020204030204" pitchFamily="34" charset="0"/>
              </a:rPr>
              <a:t>с</a:t>
            </a:r>
            <a:r>
              <a:rPr lang="ru-RU" sz="2400" dirty="0" err="1">
                <a:latin typeface="Times New Roman" panose="02020603050405020304" pitchFamily="18" charset="0"/>
                <a:ea typeface="Calibri" panose="020F0502020204030204" pitchFamily="34" charset="0"/>
              </a:rPr>
              <a:t>пеціалістів</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вищої</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категорії</a:t>
            </a:r>
            <a:r>
              <a:rPr lang="ru-RU" sz="2400" dirty="0">
                <a:latin typeface="Times New Roman" panose="02020603050405020304" pitchFamily="18" charset="0"/>
                <a:ea typeface="Calibri" panose="020F0502020204030204" pitchFamily="34" charset="0"/>
              </a:rPr>
              <a:t>   -  </a:t>
            </a:r>
            <a:r>
              <a:rPr lang="uk-UA" sz="2400" dirty="0">
                <a:latin typeface="Times New Roman" panose="02020603050405020304" pitchFamily="18" charset="0"/>
                <a:ea typeface="Calibri" panose="020F0502020204030204" pitchFamily="34" charset="0"/>
              </a:rPr>
              <a:t>6: завідувач </a:t>
            </a:r>
            <a:r>
              <a:rPr lang="uk-UA" sz="2400" dirty="0" err="1">
                <a:latin typeface="Times New Roman" panose="02020603050405020304" pitchFamily="18" charset="0"/>
                <a:ea typeface="Calibri" panose="020F0502020204030204" pitchFamily="34" charset="0"/>
              </a:rPr>
              <a:t>Голеня</a:t>
            </a:r>
            <a:r>
              <a:rPr lang="ru-RU" sz="2400" dirty="0">
                <a:latin typeface="Times New Roman" panose="02020603050405020304" pitchFamily="18" charset="0"/>
                <a:ea typeface="Calibri" panose="020F0502020204030204" pitchFamily="34" charset="0"/>
              </a:rPr>
              <a:t> М.Й.,     </a:t>
            </a:r>
            <a:r>
              <a:rPr lang="ru-RU" sz="2400" dirty="0" err="1">
                <a:latin typeface="Times New Roman" panose="02020603050405020304" pitchFamily="18" charset="0"/>
                <a:ea typeface="Calibri" panose="020F0502020204030204" pitchFamily="34" charset="0"/>
              </a:rPr>
              <a:t>виховател</a:t>
            </a:r>
            <a:r>
              <a:rPr lang="uk-UA" sz="2400" dirty="0">
                <a:latin typeface="Times New Roman" panose="02020603050405020304" pitchFamily="18" charset="0"/>
                <a:ea typeface="Calibri" panose="020F0502020204030204" pitchFamily="34" charset="0"/>
              </a:rPr>
              <a:t>і</a:t>
            </a:r>
            <a:r>
              <a:rPr lang="ru-RU" sz="2400" dirty="0">
                <a:latin typeface="Times New Roman" panose="02020603050405020304" pitchFamily="18" charset="0"/>
                <a:ea typeface="Calibri" panose="020F0502020204030204" pitchFamily="34" charset="0"/>
              </a:rPr>
              <a:t> </a:t>
            </a:r>
            <a:r>
              <a:rPr lang="ru-RU" sz="2400" dirty="0" err="1">
                <a:latin typeface="Times New Roman" panose="02020603050405020304" pitchFamily="18" charset="0"/>
                <a:ea typeface="Calibri" panose="020F0502020204030204" pitchFamily="34" charset="0"/>
              </a:rPr>
              <a:t>Дідух</a:t>
            </a:r>
            <a:r>
              <a:rPr lang="ru-RU" sz="2400" dirty="0">
                <a:latin typeface="Times New Roman" panose="02020603050405020304" pitchFamily="18" charset="0"/>
                <a:ea typeface="Calibri" panose="020F0502020204030204" pitchFamily="34" charset="0"/>
              </a:rPr>
              <a:t> В.С.</a:t>
            </a:r>
            <a:r>
              <a:rPr lang="uk-UA" sz="2400" dirty="0">
                <a:latin typeface="Times New Roman" panose="02020603050405020304" pitchFamily="18" charset="0"/>
                <a:ea typeface="Calibri" panose="020F0502020204030204" pitchFamily="34" charset="0"/>
              </a:rPr>
              <a:t>, </a:t>
            </a:r>
            <a:r>
              <a:rPr lang="uk-UA" sz="2400" dirty="0" err="1">
                <a:latin typeface="Times New Roman" panose="02020603050405020304" pitchFamily="18" charset="0"/>
                <a:ea typeface="Calibri" panose="020F0502020204030204" pitchFamily="34" charset="0"/>
              </a:rPr>
              <a:t>Погоріляк</a:t>
            </a:r>
            <a:r>
              <a:rPr lang="uk-UA" sz="2400" dirty="0">
                <a:latin typeface="Times New Roman" panose="02020603050405020304" pitchFamily="18" charset="0"/>
                <a:ea typeface="Calibri" panose="020F0502020204030204" pitchFamily="34" charset="0"/>
              </a:rPr>
              <a:t> А.І., Волос М.А., вихователь-методист </a:t>
            </a:r>
            <a:r>
              <a:rPr lang="uk-UA" sz="2400" dirty="0" err="1">
                <a:latin typeface="Times New Roman" panose="02020603050405020304" pitchFamily="18" charset="0"/>
                <a:ea typeface="Calibri" panose="020F0502020204030204" pitchFamily="34" charset="0"/>
              </a:rPr>
              <a:t>Барзул</a:t>
            </a:r>
            <a:r>
              <a:rPr lang="uk-UA" sz="2400" dirty="0">
                <a:latin typeface="Times New Roman" panose="02020603050405020304" pitchFamily="18" charset="0"/>
                <a:ea typeface="Calibri" panose="020F0502020204030204" pitchFamily="34" charset="0"/>
              </a:rPr>
              <a:t> А.М., </a:t>
            </a:r>
            <a:r>
              <a:rPr lang="uk-UA" sz="2400" dirty="0" err="1">
                <a:latin typeface="Times New Roman" panose="02020603050405020304" pitchFamily="18" charset="0"/>
                <a:ea typeface="Calibri" panose="020F0502020204030204" pitchFamily="34" charset="0"/>
              </a:rPr>
              <a:t>практ.психолог</a:t>
            </a:r>
            <a:r>
              <a:rPr lang="uk-UA" sz="2400" dirty="0">
                <a:latin typeface="Times New Roman" panose="02020603050405020304" pitchFamily="18" charset="0"/>
                <a:ea typeface="Calibri" panose="020F0502020204030204" pitchFamily="34" charset="0"/>
              </a:rPr>
              <a:t> </a:t>
            </a:r>
            <a:r>
              <a:rPr lang="uk-UA" sz="2400" dirty="0" err="1">
                <a:latin typeface="Times New Roman" panose="02020603050405020304" pitchFamily="18" charset="0"/>
                <a:ea typeface="Calibri" panose="020F0502020204030204" pitchFamily="34" charset="0"/>
              </a:rPr>
              <a:t>Косик</a:t>
            </a:r>
            <a:r>
              <a:rPr lang="uk-UA" sz="2400" dirty="0">
                <a:latin typeface="Times New Roman" panose="02020603050405020304" pitchFamily="18" charset="0"/>
                <a:ea typeface="Calibri" panose="020F0502020204030204" pitchFamily="34" charset="0"/>
              </a:rPr>
              <a:t> Т.М.</a:t>
            </a:r>
            <a:r>
              <a:rPr lang="ru-RU" sz="2400" dirty="0">
                <a:latin typeface="Times New Roman" panose="02020603050405020304" pitchFamily="18" charset="0"/>
                <a:ea typeface="Calibri" panose="020F0502020204030204" pitchFamily="34" charset="0"/>
              </a:rPr>
              <a:t>) –</a:t>
            </a:r>
            <a:r>
              <a:rPr lang="ru-RU" sz="2400" b="1" dirty="0">
                <a:latin typeface="Times New Roman" panose="02020603050405020304" pitchFamily="18" charset="0"/>
                <a:ea typeface="Calibri" panose="020F0502020204030204" pitchFamily="34" charset="0"/>
              </a:rPr>
              <a:t>40%;</a:t>
            </a:r>
            <a:endParaRPr lang="ru-RU" sz="2400" dirty="0">
              <a:ea typeface="Times New Roman" panose="02020603050405020304" pitchFamily="18" charset="0"/>
            </a:endParaRPr>
          </a:p>
          <a:p>
            <a:pPr lvl="0" fontAlgn="base">
              <a:buFont typeface="Times New Roman" panose="02020603050405020304" pitchFamily="18" charset="0"/>
              <a:buChar char="-"/>
              <a:tabLst>
                <a:tab pos="228600" algn="l"/>
              </a:tabLst>
            </a:pPr>
            <a:r>
              <a:rPr lang="ru-RU" sz="2400" dirty="0">
                <a:latin typeface="Times New Roman" panose="02020603050405020304" pitchFamily="18" charset="0"/>
                <a:ea typeface="Calibri" panose="020F0502020204030204" pitchFamily="34" charset="0"/>
              </a:rPr>
              <a:t> </a:t>
            </a:r>
            <a:r>
              <a:rPr lang="uk-UA" sz="2400" dirty="0">
                <a:latin typeface="Times New Roman" panose="02020603050405020304" pitchFamily="18" charset="0"/>
                <a:ea typeface="Calibri" panose="020F0502020204030204" pitchFamily="34" charset="0"/>
              </a:rPr>
              <a:t>с</a:t>
            </a:r>
            <a:r>
              <a:rPr lang="ru-RU" sz="2400" dirty="0" err="1">
                <a:latin typeface="Times New Roman" panose="02020603050405020304" pitchFamily="18" charset="0"/>
                <a:ea typeface="Calibri" panose="020F0502020204030204" pitchFamily="34" charset="0"/>
              </a:rPr>
              <a:t>пеціалістів</a:t>
            </a:r>
            <a:r>
              <a:rPr lang="ru-RU" sz="2400" dirty="0">
                <a:latin typeface="Times New Roman" panose="02020603050405020304" pitchFamily="18" charset="0"/>
                <a:ea typeface="Calibri" panose="020F0502020204030204" pitchFamily="34" charset="0"/>
              </a:rPr>
              <a:t> І </a:t>
            </a:r>
            <a:r>
              <a:rPr lang="ru-RU" sz="2400" dirty="0" err="1">
                <a:latin typeface="Times New Roman" panose="02020603050405020304" pitchFamily="18" charset="0"/>
                <a:ea typeface="Calibri" panose="020F0502020204030204" pitchFamily="34" charset="0"/>
              </a:rPr>
              <a:t>категорії</a:t>
            </a:r>
            <a:r>
              <a:rPr lang="ru-RU" sz="2400" dirty="0">
                <a:latin typeface="Times New Roman" panose="02020603050405020304" pitchFamily="18" charset="0"/>
                <a:ea typeface="Calibri" panose="020F0502020204030204" pitchFamily="34" charset="0"/>
              </a:rPr>
              <a:t> -    </a:t>
            </a:r>
            <a:r>
              <a:rPr lang="uk-UA" sz="2400" dirty="0">
                <a:latin typeface="Times New Roman" panose="02020603050405020304" pitchFamily="18" charset="0"/>
                <a:ea typeface="Calibri" panose="020F0502020204030204" pitchFamily="34" charset="0"/>
              </a:rPr>
              <a:t>2</a:t>
            </a:r>
            <a:r>
              <a:rPr lang="ru-RU" sz="2400" dirty="0">
                <a:latin typeface="Times New Roman" panose="02020603050405020304" pitchFamily="18" charset="0"/>
                <a:ea typeface="Calibri" panose="020F0502020204030204" pitchFamily="34" charset="0"/>
              </a:rPr>
              <a:t> ( </a:t>
            </a:r>
            <a:r>
              <a:rPr lang="uk-UA" sz="2400" dirty="0">
                <a:latin typeface="Times New Roman" panose="02020603050405020304" pitchFamily="18" charset="0"/>
                <a:ea typeface="Calibri" panose="020F0502020204030204" pitchFamily="34" charset="0"/>
              </a:rPr>
              <a:t>вихователі: </a:t>
            </a:r>
            <a:r>
              <a:rPr lang="uk-UA" sz="2400" dirty="0" err="1">
                <a:latin typeface="Times New Roman" panose="02020603050405020304" pitchFamily="18" charset="0"/>
                <a:ea typeface="Calibri" panose="020F0502020204030204" pitchFamily="34" charset="0"/>
              </a:rPr>
              <a:t>Бабурнич</a:t>
            </a:r>
            <a:r>
              <a:rPr lang="uk-UA" sz="2400" dirty="0">
                <a:latin typeface="Times New Roman" panose="02020603050405020304" pitchFamily="18" charset="0"/>
                <a:ea typeface="Calibri" panose="020F0502020204030204" pitchFamily="34" charset="0"/>
              </a:rPr>
              <a:t> Н.І., </a:t>
            </a:r>
            <a:r>
              <a:rPr lang="uk-UA" sz="2400" dirty="0" err="1">
                <a:latin typeface="Times New Roman" panose="02020603050405020304" pitchFamily="18" charset="0"/>
                <a:ea typeface="Calibri" panose="020F0502020204030204" pitchFamily="34" charset="0"/>
              </a:rPr>
              <a:t>Кошан</a:t>
            </a:r>
            <a:r>
              <a:rPr lang="uk-UA" sz="2400" dirty="0">
                <a:latin typeface="Times New Roman" panose="02020603050405020304" pitchFamily="18" charset="0"/>
                <a:ea typeface="Calibri" panose="020F0502020204030204" pitchFamily="34" charset="0"/>
              </a:rPr>
              <a:t> Д.О, ) – </a:t>
            </a:r>
            <a:r>
              <a:rPr lang="uk-UA" sz="2400" b="1" dirty="0">
                <a:latin typeface="Times New Roman" panose="02020603050405020304" pitchFamily="18" charset="0"/>
                <a:ea typeface="Calibri" panose="020F0502020204030204" pitchFamily="34" charset="0"/>
              </a:rPr>
              <a:t>13 %</a:t>
            </a:r>
            <a:endParaRPr lang="ru-RU" sz="2400" dirty="0">
              <a:ea typeface="Times New Roman" panose="02020603050405020304" pitchFamily="18" charset="0"/>
            </a:endParaRPr>
          </a:p>
          <a:p>
            <a:pPr lvl="0" fontAlgn="base">
              <a:buFont typeface="Times New Roman" panose="02020603050405020304" pitchFamily="18" charset="0"/>
              <a:buChar char="-"/>
              <a:tabLst>
                <a:tab pos="228600" algn="l"/>
              </a:tabLst>
            </a:pPr>
            <a:r>
              <a:rPr lang="uk-UA" sz="2400" dirty="0">
                <a:latin typeface="Times New Roman" panose="02020603050405020304" pitchFamily="18" charset="0"/>
                <a:ea typeface="Calibri" panose="020F0502020204030204" pitchFamily="34" charset="0"/>
              </a:rPr>
              <a:t> спеціалістів ІІ категорії - 1 ( </a:t>
            </a:r>
            <a:r>
              <a:rPr lang="uk-UA" sz="2400" dirty="0" err="1">
                <a:latin typeface="Times New Roman" panose="02020603050405020304" pitchFamily="18" charset="0"/>
                <a:ea typeface="Calibri" panose="020F0502020204030204" pitchFamily="34" charset="0"/>
              </a:rPr>
              <a:t>музкерівник</a:t>
            </a:r>
            <a:r>
              <a:rPr lang="uk-UA" sz="2400" dirty="0">
                <a:latin typeface="Times New Roman" panose="02020603050405020304" pitchFamily="18" charset="0"/>
                <a:ea typeface="Calibri" panose="020F0502020204030204" pitchFamily="34" charset="0"/>
              </a:rPr>
              <a:t> </a:t>
            </a:r>
            <a:r>
              <a:rPr lang="uk-UA" sz="2400" dirty="0" err="1">
                <a:latin typeface="Times New Roman" panose="02020603050405020304" pitchFamily="18" charset="0"/>
                <a:ea typeface="Calibri" panose="020F0502020204030204" pitchFamily="34" charset="0"/>
              </a:rPr>
              <a:t>Щадей</a:t>
            </a:r>
            <a:r>
              <a:rPr lang="uk-UA" sz="2400" dirty="0">
                <a:latin typeface="Times New Roman" panose="02020603050405020304" pitchFamily="18" charset="0"/>
                <a:ea typeface="Calibri" panose="020F0502020204030204" pitchFamily="34" charset="0"/>
              </a:rPr>
              <a:t> М.Д.) – </a:t>
            </a:r>
            <a:r>
              <a:rPr lang="uk-UA" sz="2400" b="1" dirty="0">
                <a:latin typeface="Times New Roman" panose="02020603050405020304" pitchFamily="18" charset="0"/>
                <a:ea typeface="Calibri" panose="020F0502020204030204" pitchFamily="34" charset="0"/>
              </a:rPr>
              <a:t>7 %;</a:t>
            </a:r>
            <a:endParaRPr lang="ru-RU" sz="2400" dirty="0">
              <a:ea typeface="Times New Roman" panose="02020603050405020304" pitchFamily="18" charset="0"/>
            </a:endParaRPr>
          </a:p>
          <a:p>
            <a:pPr lvl="0" fontAlgn="base">
              <a:buFont typeface="Times New Roman" panose="02020603050405020304" pitchFamily="18" charset="0"/>
              <a:buChar char="-"/>
              <a:tabLst>
                <a:tab pos="228600" algn="l"/>
              </a:tabLst>
            </a:pPr>
            <a:r>
              <a:rPr lang="uk-UA" sz="2400" dirty="0">
                <a:latin typeface="Times New Roman" panose="02020603050405020304" pitchFamily="18" charset="0"/>
                <a:ea typeface="Calibri" panose="020F0502020204030204" pitchFamily="34" charset="0"/>
              </a:rPr>
              <a:t> встановлено найвищий посадовий оклад - 1 (вихователь </a:t>
            </a:r>
            <a:r>
              <a:rPr lang="uk-UA" sz="2400" dirty="0" err="1">
                <a:latin typeface="Times New Roman" panose="02020603050405020304" pitchFamily="18" charset="0"/>
                <a:ea typeface="Calibri" panose="020F0502020204030204" pitchFamily="34" charset="0"/>
              </a:rPr>
              <a:t>Бехтерева</a:t>
            </a:r>
            <a:r>
              <a:rPr lang="uk-UA" sz="2400" dirty="0">
                <a:latin typeface="Times New Roman" panose="02020603050405020304" pitchFamily="18" charset="0"/>
                <a:ea typeface="Calibri" panose="020F0502020204030204" pitchFamily="34" charset="0"/>
              </a:rPr>
              <a:t> Н.Ю)  7</a:t>
            </a:r>
            <a:r>
              <a:rPr lang="uk-UA" sz="2400" b="1" dirty="0">
                <a:latin typeface="Times New Roman" panose="02020603050405020304" pitchFamily="18" charset="0"/>
                <a:ea typeface="Calibri" panose="020F0502020204030204" pitchFamily="34" charset="0"/>
              </a:rPr>
              <a:t> %;</a:t>
            </a:r>
            <a:endParaRPr lang="ru-RU" sz="2400" dirty="0">
              <a:ea typeface="Times New Roman" panose="02020603050405020304" pitchFamily="18" charset="0"/>
            </a:endParaRPr>
          </a:p>
          <a:p>
            <a:pPr lvl="0" fontAlgn="base">
              <a:buFont typeface="Times New Roman" panose="02020603050405020304" pitchFamily="18" charset="0"/>
              <a:buChar char="-"/>
              <a:tabLst>
                <a:tab pos="228600" algn="l"/>
              </a:tabLst>
            </a:pPr>
            <a:r>
              <a:rPr lang="uk-UA" sz="2400" dirty="0">
                <a:latin typeface="Times New Roman" panose="02020603050405020304" pitchFamily="18" charset="0"/>
                <a:ea typeface="Calibri" panose="020F0502020204030204" pitchFamily="34" charset="0"/>
              </a:rPr>
              <a:t> не атестовано –  4 педагогічних працівників –</a:t>
            </a:r>
            <a:r>
              <a:rPr lang="uk-UA" sz="2400" b="1" dirty="0">
                <a:latin typeface="Times New Roman" panose="02020603050405020304" pitchFamily="18" charset="0"/>
                <a:ea typeface="Calibri" panose="020F0502020204030204" pitchFamily="34" charset="0"/>
              </a:rPr>
              <a:t> 33 %.</a:t>
            </a:r>
            <a:endParaRPr lang="ru-RU" sz="2400" dirty="0">
              <a:ea typeface="Times New Roman" panose="02020603050405020304" pitchFamily="18" charset="0"/>
            </a:endParaRPr>
          </a:p>
          <a:p>
            <a:pPr marL="0" indent="0" algn="just">
              <a:lnSpc>
                <a:spcPct val="107000"/>
              </a:lnSpc>
              <a:spcAft>
                <a:spcPts val="0"/>
              </a:spcAft>
              <a:buNone/>
            </a:pP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1800" dirty="0"/>
          </a:p>
        </p:txBody>
      </p:sp>
      <p:graphicFrame>
        <p:nvGraphicFramePr>
          <p:cNvPr id="9" name="Диаграмма 8">
            <a:extLst>
              <a:ext uri="{FF2B5EF4-FFF2-40B4-BE49-F238E27FC236}">
                <a16:creationId xmlns:a16="http://schemas.microsoft.com/office/drawing/2014/main" id="{2A68BC22-51ED-4FF4-B022-1279B3CB7FBF}"/>
              </a:ext>
            </a:extLst>
          </p:cNvPr>
          <p:cNvGraphicFramePr/>
          <p:nvPr>
            <p:extLst>
              <p:ext uri="{D42A27DB-BD31-4B8C-83A1-F6EECF244321}">
                <p14:modId xmlns:p14="http://schemas.microsoft.com/office/powerpoint/2010/main" val="2859770535"/>
              </p:ext>
            </p:extLst>
          </p:nvPr>
        </p:nvGraphicFramePr>
        <p:xfrm>
          <a:off x="4724400" y="1417638"/>
          <a:ext cx="4191000" cy="41449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23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828800" y="274638"/>
            <a:ext cx="6858000" cy="1325562"/>
          </a:xfrm>
        </p:spPr>
        <p:txBody>
          <a:bodyPr>
            <a:normAutofit fontScale="90000"/>
          </a:bodyPr>
          <a:lstStyle/>
          <a:p>
            <a:pPr indent="228600" algn="just"/>
            <a:br>
              <a:rPr lang="ru-RU" sz="3600" b="1" dirty="0">
                <a:latin typeface="Times New Roman" pitchFamily="18" charset="0"/>
                <a:cs typeface="Times New Roman" pitchFamily="18" charset="0"/>
              </a:rPr>
            </a:br>
            <a:br>
              <a:rPr lang="ru-RU" sz="3600" b="1" dirty="0">
                <a:latin typeface="Times New Roman" pitchFamily="18" charset="0"/>
                <a:cs typeface="Times New Roman" pitchFamily="18" charset="0"/>
              </a:rPr>
            </a:br>
            <a:br>
              <a:rPr lang="ru-RU" sz="3600" b="1" dirty="0">
                <a:latin typeface="Times New Roman" pitchFamily="18" charset="0"/>
                <a:cs typeface="Times New Roman" pitchFamily="18" charset="0"/>
              </a:rPr>
            </a:br>
            <a:r>
              <a:rPr lang="ru-RU" sz="3600" b="1" dirty="0" err="1">
                <a:latin typeface="Times New Roman" pitchFamily="18" charset="0"/>
                <a:cs typeface="Times New Roman" pitchFamily="18" charset="0"/>
              </a:rPr>
              <a:t>Підвищення</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професійного</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рівня</a:t>
            </a:r>
            <a:r>
              <a:rPr lang="ru-RU" sz="3600" b="1" dirty="0">
                <a:latin typeface="Times New Roman" pitchFamily="18" charset="0"/>
                <a:cs typeface="Times New Roman" pitchFamily="18" charset="0"/>
              </a:rPr>
              <a:t> </a:t>
            </a:r>
            <a:r>
              <a:rPr lang="ru-RU" sz="3600" b="1" dirty="0" err="1">
                <a:latin typeface="Times New Roman" pitchFamily="18" charset="0"/>
                <a:cs typeface="Times New Roman" pitchFamily="18" charset="0"/>
              </a:rPr>
              <a:t>педагогів</a:t>
            </a:r>
            <a:r>
              <a:rPr lang="ru-RU" sz="3600" b="1" dirty="0">
                <a:latin typeface="Times New Roman" pitchFamily="18" charset="0"/>
                <a:cs typeface="Times New Roman" pitchFamily="18" charset="0"/>
              </a:rPr>
              <a:t>:</a:t>
            </a:r>
            <a:br>
              <a:rPr lang="ru-RU" sz="3600" b="1" dirty="0">
                <a:latin typeface="Times New Roman" pitchFamily="18" charset="0"/>
                <a:cs typeface="Times New Roman" pitchFamily="18" charset="0"/>
              </a:rPr>
            </a:br>
            <a:r>
              <a:rPr lang="ru-RU" sz="2700" b="1" dirty="0" err="1">
                <a:latin typeface="+mn-lt"/>
              </a:rPr>
              <a:t>свідоцтва</a:t>
            </a:r>
            <a:r>
              <a:rPr lang="ru-RU" sz="2700" b="1" dirty="0">
                <a:latin typeface="+mn-lt"/>
              </a:rPr>
              <a:t> та </a:t>
            </a:r>
            <a:r>
              <a:rPr lang="ru-RU" sz="2700" b="1" dirty="0" err="1">
                <a:latin typeface="+mn-lt"/>
              </a:rPr>
              <a:t>сертифікати</a:t>
            </a:r>
            <a:r>
              <a:rPr lang="ru-RU" sz="2700" b="1" dirty="0">
                <a:latin typeface="+mn-lt"/>
              </a:rPr>
              <a:t> у </a:t>
            </a:r>
            <a:r>
              <a:rPr lang="ru-RU" sz="2700" b="1" dirty="0" err="1">
                <a:latin typeface="+mn-lt"/>
              </a:rPr>
              <a:t>період</a:t>
            </a:r>
            <a:r>
              <a:rPr lang="uk-UA" sz="2700" b="1" dirty="0">
                <a:latin typeface="+mn-lt"/>
              </a:rPr>
              <a:t> 2024-2025 н. р. :</a:t>
            </a:r>
            <a:br>
              <a:rPr lang="ru-RU" sz="2700" b="1" dirty="0">
                <a:latin typeface="+mn-lt"/>
              </a:rPr>
            </a:br>
            <a:br>
              <a:rPr lang="ru-RU" sz="2000" b="1" dirty="0">
                <a:latin typeface="+mn-lt"/>
                <a:ea typeface="Calibri" panose="020F0502020204030204" pitchFamily="34" charset="0"/>
                <a:cs typeface="Times New Roman" panose="02020603050405020304" pitchFamily="18" charset="0"/>
              </a:rPr>
            </a:br>
            <a:br>
              <a:rPr lang="ru-RU" dirty="0"/>
            </a:br>
            <a:endParaRPr lang="ru-RU" dirty="0"/>
          </a:p>
        </p:txBody>
      </p:sp>
      <p:sp>
        <p:nvSpPr>
          <p:cNvPr id="7" name="Содержимое 6"/>
          <p:cNvSpPr>
            <a:spLocks noGrp="1"/>
          </p:cNvSpPr>
          <p:nvPr>
            <p:ph sz="half" idx="2"/>
          </p:nvPr>
        </p:nvSpPr>
        <p:spPr>
          <a:xfrm>
            <a:off x="4343400" y="1444782"/>
            <a:ext cx="4495800" cy="2819399"/>
          </a:xfrm>
        </p:spPr>
        <p:txBody>
          <a:bodyPr>
            <a:normAutofit fontScale="85000" lnSpcReduction="20000"/>
          </a:bodyPr>
          <a:lstStyle/>
          <a:p>
            <a:pPr marL="0" indent="0">
              <a:buNone/>
            </a:pPr>
            <a:r>
              <a:rPr lang="ru-RU" sz="1800" dirty="0">
                <a:latin typeface="Times New Roman" pitchFamily="18" charset="0"/>
                <a:cs typeface="Times New Roman" pitchFamily="18" charset="0"/>
              </a:rPr>
              <a:t>    </a:t>
            </a:r>
            <a:endParaRPr lang="ru-RU" dirty="0">
              <a:latin typeface="Times New Roman" pitchFamily="18" charset="0"/>
              <a:cs typeface="Times New Roman" pitchFamily="18" charset="0"/>
            </a:endParaRPr>
          </a:p>
          <a:p>
            <a:endParaRPr lang="uk-UA" dirty="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a:p>
            <a:endParaRPr lang="ru-RU" dirty="0"/>
          </a:p>
        </p:txBody>
      </p:sp>
      <p:sp>
        <p:nvSpPr>
          <p:cNvPr id="2" name="Объект 1">
            <a:extLst>
              <a:ext uri="{FF2B5EF4-FFF2-40B4-BE49-F238E27FC236}">
                <a16:creationId xmlns:a16="http://schemas.microsoft.com/office/drawing/2014/main" id="{D0BFE64E-9956-481D-823E-E105ED8E9DBF}"/>
              </a:ext>
            </a:extLst>
          </p:cNvPr>
          <p:cNvSpPr>
            <a:spLocks noGrp="1"/>
          </p:cNvSpPr>
          <p:nvPr>
            <p:ph sz="half" idx="1"/>
          </p:nvPr>
        </p:nvSpPr>
        <p:spPr>
          <a:xfrm>
            <a:off x="457200" y="1600200"/>
            <a:ext cx="8229600" cy="4525963"/>
          </a:xfrm>
        </p:spPr>
        <p:txBody>
          <a:bodyPr>
            <a:normAutofit fontScale="85000" lnSpcReduction="20000"/>
          </a:bodyPr>
          <a:lstStyle/>
          <a:p>
            <a:pPr lvl="0" algn="just">
              <a:lnSpc>
                <a:spcPct val="107000"/>
              </a:lnSpc>
              <a:buFont typeface="Times New Roman" panose="02020603050405020304" pitchFamily="18" charset="0"/>
              <a:buChar char="-"/>
              <a:tabLst>
                <a:tab pos="228600" algn="l"/>
              </a:tabLst>
            </a:pPr>
            <a:r>
              <a:rPr lang="uk-UA" sz="1800" dirty="0">
                <a:latin typeface="Times New Roman" panose="02020603050405020304" pitchFamily="18" charset="0"/>
                <a:ea typeface="Calibri" panose="020F0502020204030204" pitchFamily="34" charset="0"/>
                <a:cs typeface="Times New Roman" panose="02020603050405020304" pitchFamily="18" charset="0"/>
              </a:rPr>
              <a:t>Сертифікат, що засвідчує підвищення кваліфікації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Погоріляк</a:t>
            </a:r>
            <a:r>
              <a:rPr lang="uk-UA" sz="1800" dirty="0">
                <a:latin typeface="Times New Roman" panose="02020603050405020304" pitchFamily="18" charset="0"/>
                <a:ea typeface="Calibri" panose="020F0502020204030204" pitchFamily="34" charset="0"/>
                <a:cs typeface="Times New Roman" panose="02020603050405020304" pitchFamily="18" charset="0"/>
              </a:rPr>
              <a:t> А.І. під час обласної науково-педагогічної конференції, приуроченої до Всеукраїнського дня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дошкілля</a:t>
            </a:r>
            <a:r>
              <a:rPr lang="uk-UA" sz="1800" dirty="0">
                <a:latin typeface="Times New Roman" panose="02020603050405020304" pitchFamily="18" charset="0"/>
                <a:ea typeface="Calibri" panose="020F0502020204030204" pitchFamily="34" charset="0"/>
                <a:cs typeface="Times New Roman" panose="02020603050405020304" pitchFamily="18" charset="0"/>
              </a:rPr>
              <a:t> «Дошкільна освіта під крилами захисту»;</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buFont typeface="Times New Roman" panose="02020603050405020304" pitchFamily="18" charset="0"/>
              <a:buChar char="-"/>
              <a:tabLst>
                <a:tab pos="228600" algn="l"/>
              </a:tabLst>
            </a:pPr>
            <a:r>
              <a:rPr lang="uk-UA" sz="1800" dirty="0">
                <a:latin typeface="Times New Roman" panose="02020603050405020304" pitchFamily="18" charset="0"/>
                <a:ea typeface="Calibri" panose="020F0502020204030204" pitchFamily="34" charset="0"/>
                <a:cs typeface="Times New Roman" panose="02020603050405020304" pitchFamily="18" charset="0"/>
              </a:rPr>
              <a:t>Сертифікат, що засвідчує підвищення кваліфікації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Кошан</a:t>
            </a:r>
            <a:r>
              <a:rPr lang="uk-UA" sz="1800" dirty="0">
                <a:latin typeface="Times New Roman" panose="02020603050405020304" pitchFamily="18" charset="0"/>
                <a:ea typeface="Calibri" panose="020F0502020204030204" pitchFamily="34" charset="0"/>
                <a:cs typeface="Times New Roman" panose="02020603050405020304" pitchFamily="18" charset="0"/>
              </a:rPr>
              <a:t> Д.О. під час обласної науково-педагогічної конференції, приуроченої до Всеукраїнського дня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дошкілля</a:t>
            </a:r>
            <a:r>
              <a:rPr lang="uk-UA" sz="1800" dirty="0">
                <a:latin typeface="Times New Roman" panose="02020603050405020304" pitchFamily="18" charset="0"/>
                <a:ea typeface="Calibri" panose="020F0502020204030204" pitchFamily="34" charset="0"/>
                <a:cs typeface="Times New Roman" panose="02020603050405020304" pitchFamily="18" charset="0"/>
              </a:rPr>
              <a:t> «Дошкільна освіта під крилами захисту»;</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buFont typeface="Times New Roman" panose="02020603050405020304" pitchFamily="18" charset="0"/>
              <a:buChar char="-"/>
              <a:tabLst>
                <a:tab pos="228600" algn="l"/>
              </a:tabLst>
            </a:pPr>
            <a:r>
              <a:rPr lang="uk-UA" sz="1800" dirty="0">
                <a:latin typeface="Times New Roman" panose="02020603050405020304" pitchFamily="18" charset="0"/>
                <a:ea typeface="Calibri" panose="020F0502020204030204" pitchFamily="34" charset="0"/>
                <a:cs typeface="Times New Roman" panose="02020603050405020304" pitchFamily="18" charset="0"/>
              </a:rPr>
              <a:t>Сертифікат, що засвідчує підвищення кваліфікації </a:t>
            </a:r>
            <a:r>
              <a:rPr lang="uk-UA" sz="1800" dirty="0" err="1">
                <a:latin typeface="Times New Roman" panose="02020603050405020304" pitchFamily="18" charset="0"/>
                <a:ea typeface="Calibri" panose="020F0502020204030204" pitchFamily="34" charset="0"/>
                <a:cs typeface="Times New Roman" panose="02020603050405020304" pitchFamily="18" charset="0"/>
              </a:rPr>
              <a:t>Щадей</a:t>
            </a:r>
            <a:r>
              <a:rPr lang="uk-UA" sz="1800" dirty="0">
                <a:latin typeface="Times New Roman" panose="02020603050405020304" pitchFamily="18" charset="0"/>
                <a:ea typeface="Calibri" panose="020F0502020204030204" pitchFamily="34" charset="0"/>
                <a:cs typeface="Times New Roman" panose="02020603050405020304" pitchFamily="18" charset="0"/>
              </a:rPr>
              <a:t> М.Д. під час обласної науково-педагогічної конференції, приуроченої до Всеукраїнського дня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дошкілля</a:t>
            </a:r>
            <a:r>
              <a:rPr lang="uk-UA" sz="1800" dirty="0">
                <a:latin typeface="Times New Roman" panose="02020603050405020304" pitchFamily="18" charset="0"/>
                <a:ea typeface="Calibri" panose="020F0502020204030204" pitchFamily="34" charset="0"/>
                <a:cs typeface="Times New Roman" panose="02020603050405020304" pitchFamily="18" charset="0"/>
              </a:rPr>
              <a:t> «Дошкільна освіта під крилами захисту»;</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buFont typeface="Times New Roman" panose="02020603050405020304" pitchFamily="18" charset="0"/>
              <a:buChar char="-"/>
              <a:tabLst>
                <a:tab pos="228600" algn="l"/>
              </a:tabLst>
            </a:pPr>
            <a:r>
              <a:rPr lang="uk-UA" sz="1800" dirty="0">
                <a:latin typeface="Times New Roman" panose="02020603050405020304" pitchFamily="18" charset="0"/>
                <a:ea typeface="Calibri" panose="020F0502020204030204" pitchFamily="34" charset="0"/>
                <a:cs typeface="Times New Roman" panose="02020603050405020304" pitchFamily="18" charset="0"/>
              </a:rPr>
              <a:t>Сертифікат, що засвідчує про участь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Барзул</a:t>
            </a:r>
            <a:r>
              <a:rPr lang="uk-UA" sz="1800" dirty="0">
                <a:latin typeface="Times New Roman" panose="02020603050405020304" pitchFamily="18" charset="0"/>
                <a:ea typeface="Calibri" panose="020F0502020204030204" pitchFamily="34" charset="0"/>
                <a:cs typeface="Times New Roman" panose="02020603050405020304" pitchFamily="18" charset="0"/>
              </a:rPr>
              <a:t> А.М. У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обласнІЙ</a:t>
            </a:r>
            <a:r>
              <a:rPr lang="uk-UA" sz="1800" dirty="0">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науково-педагогічнІЙ</a:t>
            </a:r>
            <a:r>
              <a:rPr lang="uk-UA" sz="1800" dirty="0">
                <a:latin typeface="Times New Roman" panose="02020603050405020304" pitchFamily="18" charset="0"/>
                <a:ea typeface="Calibri" panose="020F0502020204030204" pitchFamily="34" charset="0"/>
                <a:cs typeface="Times New Roman" panose="02020603050405020304" pitchFamily="18" charset="0"/>
              </a:rPr>
              <a:t> конференції, приуроченої до Всеукраїнського дня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дошкілля</a:t>
            </a:r>
            <a:r>
              <a:rPr lang="uk-UA" sz="1800" dirty="0">
                <a:latin typeface="Times New Roman" panose="02020603050405020304" pitchFamily="18" charset="0"/>
                <a:ea typeface="Calibri" panose="020F0502020204030204" pitchFamily="34" charset="0"/>
                <a:cs typeface="Times New Roman" panose="02020603050405020304" pitchFamily="18" charset="0"/>
              </a:rPr>
              <a:t> «Дошкільна освіта під крилами захисту»;</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buFont typeface="Times New Roman" panose="02020603050405020304" pitchFamily="18" charset="0"/>
              <a:buChar char="-"/>
              <a:tabLst>
                <a:tab pos="228600" algn="l"/>
              </a:tabLst>
            </a:pPr>
            <a:r>
              <a:rPr lang="uk-UA" sz="1800" dirty="0">
                <a:latin typeface="Times New Roman" panose="02020603050405020304" pitchFamily="18" charset="0"/>
                <a:ea typeface="Calibri" panose="020F0502020204030204" pitchFamily="34" charset="0"/>
                <a:cs typeface="Times New Roman" panose="02020603050405020304" pitchFamily="18" charset="0"/>
              </a:rPr>
              <a:t>Сертифікат, що засвідчує про підвищення кваліфікації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Барзул</a:t>
            </a:r>
            <a:r>
              <a:rPr lang="uk-UA" sz="1800" dirty="0">
                <a:latin typeface="Times New Roman" panose="02020603050405020304" pitchFamily="18" charset="0"/>
                <a:ea typeface="Calibri" panose="020F0502020204030204" pitchFamily="34" charset="0"/>
                <a:cs typeface="Times New Roman" panose="02020603050405020304" pitchFamily="18" charset="0"/>
              </a:rPr>
              <a:t> А.М на семінарі «Модернізація освітнього процесу за допомогою штучного інтелекту; трансформація цифрового навчального середовища для загальної середньої освіти»;</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buFont typeface="Times New Roman" panose="02020603050405020304" pitchFamily="18" charset="0"/>
              <a:buChar char="-"/>
              <a:tabLst>
                <a:tab pos="228600" algn="l"/>
              </a:tabLst>
            </a:pPr>
            <a:r>
              <a:rPr lang="uk-UA" sz="1800" dirty="0">
                <a:latin typeface="Times New Roman" panose="02020603050405020304" pitchFamily="18" charset="0"/>
                <a:ea typeface="Calibri" panose="020F0502020204030204" pitchFamily="34" charset="0"/>
                <a:cs typeface="Times New Roman" panose="02020603050405020304" pitchFamily="18" charset="0"/>
              </a:rPr>
              <a:t> Сертифікат, що засвідчує підвищення кваліфікації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Кошан</a:t>
            </a:r>
            <a:r>
              <a:rPr lang="uk-UA" sz="1800" dirty="0">
                <a:latin typeface="Times New Roman" panose="02020603050405020304" pitchFamily="18" charset="0"/>
                <a:ea typeface="Calibri" panose="020F0502020204030204" pitchFamily="34" charset="0"/>
                <a:cs typeface="Times New Roman" panose="02020603050405020304" pitchFamily="18" charset="0"/>
              </a:rPr>
              <a:t> Д.О. під час обласної науково-педагогічної конференції, приуроченої до Всеукраїнського дня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дошкілля</a:t>
            </a:r>
            <a:r>
              <a:rPr lang="uk-UA" sz="1800" dirty="0">
                <a:latin typeface="Times New Roman" panose="02020603050405020304" pitchFamily="18" charset="0"/>
                <a:ea typeface="Calibri" panose="020F0502020204030204" pitchFamily="34" charset="0"/>
                <a:cs typeface="Times New Roman" panose="02020603050405020304" pitchFamily="18" charset="0"/>
              </a:rPr>
              <a:t> «Дошкільна освіта під крилами захисту»;</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buFont typeface="Times New Roman" panose="02020603050405020304" pitchFamily="18" charset="0"/>
              <a:buChar char="-"/>
              <a:tabLst>
                <a:tab pos="228600" algn="l"/>
              </a:tabLst>
            </a:pPr>
            <a:r>
              <a:rPr lang="uk-UA" sz="1800" dirty="0" err="1">
                <a:latin typeface="Times New Roman" panose="02020603050405020304" pitchFamily="18" charset="0"/>
                <a:ea typeface="Calibri" panose="020F0502020204030204" pitchFamily="34" charset="0"/>
                <a:cs typeface="Times New Roman" panose="02020603050405020304" pitchFamily="18" charset="0"/>
              </a:rPr>
              <a:t>Повідчення</a:t>
            </a:r>
            <a:r>
              <a:rPr lang="uk-UA" sz="1800" dirty="0">
                <a:latin typeface="Times New Roman" panose="02020603050405020304" pitchFamily="18" charset="0"/>
                <a:ea typeface="Calibri" panose="020F0502020204030204" pitchFamily="34" charset="0"/>
                <a:cs typeface="Times New Roman" panose="02020603050405020304" pitchFamily="18" charset="0"/>
              </a:rPr>
              <a:t> про проходження курсової перепідготовки сестрою медичною Савою П.І. за тематичним циклом « Фахові компетентності сестри медичної ЗО та ЗДО»</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RU" sz="1800" dirty="0"/>
          </a:p>
        </p:txBody>
      </p:sp>
    </p:spTree>
    <p:extLst>
      <p:ext uri="{BB962C8B-B14F-4D97-AF65-F5344CB8AC3E}">
        <p14:creationId xmlns:p14="http://schemas.microsoft.com/office/powerpoint/2010/main" val="304730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a:effectLst/>
        </p:spPr>
      </p:pic>
      <p:sp>
        <p:nvSpPr>
          <p:cNvPr id="5" name="Заголовок 4"/>
          <p:cNvSpPr>
            <a:spLocks noGrp="1"/>
          </p:cNvSpPr>
          <p:nvPr>
            <p:ph type="title"/>
          </p:nvPr>
        </p:nvSpPr>
        <p:spPr>
          <a:xfrm>
            <a:off x="1295400" y="346075"/>
            <a:ext cx="8001000" cy="1676400"/>
          </a:xfrm>
        </p:spPr>
        <p:txBody>
          <a:bodyPr>
            <a:normAutofit/>
          </a:bodyPr>
          <a:lstStyle/>
          <a:p>
            <a:r>
              <a:rPr lang="ru-RU" sz="3600" dirty="0">
                <a:latin typeface="Times New Roman" pitchFamily="18" charset="0"/>
                <a:cs typeface="Times New Roman" pitchFamily="18" charset="0"/>
              </a:rPr>
              <a:t>       </a:t>
            </a:r>
            <a:r>
              <a:rPr lang="ru-RU" sz="3200" b="1" dirty="0" err="1">
                <a:latin typeface="Times New Roman" pitchFamily="18" charset="0"/>
                <a:cs typeface="Times New Roman" pitchFamily="18" charset="0"/>
              </a:rPr>
              <a:t>Персональний</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внесок</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керівника</a:t>
            </a:r>
            <a:br>
              <a:rPr lang="ru-RU" sz="2200" dirty="0">
                <a:latin typeface="Times New Roman" pitchFamily="18" charset="0"/>
                <a:cs typeface="Times New Roman" pitchFamily="18" charset="0"/>
              </a:rPr>
            </a:br>
            <a:r>
              <a:rPr lang="ru-RU" sz="3100" b="1" dirty="0"/>
              <a:t>у </a:t>
            </a:r>
            <a:r>
              <a:rPr lang="ru-RU" sz="3100" b="1" dirty="0" err="1"/>
              <a:t>підвищення</a:t>
            </a:r>
            <a:r>
              <a:rPr lang="ru-RU" sz="3100" b="1" dirty="0"/>
              <a:t>  </a:t>
            </a:r>
            <a:r>
              <a:rPr lang="ru-RU" sz="3100" b="1" dirty="0" err="1"/>
              <a:t>рівня</a:t>
            </a:r>
            <a:r>
              <a:rPr lang="ru-RU" sz="3100" b="1" dirty="0"/>
              <a:t> </a:t>
            </a:r>
            <a:r>
              <a:rPr lang="ru-RU" sz="3100" b="1" dirty="0" err="1"/>
              <a:t>організації</a:t>
            </a:r>
            <a:r>
              <a:rPr lang="ru-RU" sz="3100" b="1" dirty="0"/>
              <a:t> </a:t>
            </a:r>
            <a:r>
              <a:rPr lang="ru-RU" sz="3100" b="1" dirty="0" err="1"/>
              <a:t>навчально-виховного</a:t>
            </a:r>
            <a:r>
              <a:rPr lang="ru-RU" sz="3100" b="1" dirty="0"/>
              <a:t> </a:t>
            </a:r>
            <a:r>
              <a:rPr lang="ru-RU" sz="3100" b="1" dirty="0" err="1"/>
              <a:t>процесу</a:t>
            </a:r>
            <a:r>
              <a:rPr lang="ru-RU" sz="3100" b="1" dirty="0"/>
              <a:t> в </a:t>
            </a:r>
            <a:r>
              <a:rPr lang="ru-RU" sz="3100" b="1" dirty="0" err="1"/>
              <a:t>в</a:t>
            </a:r>
            <a:r>
              <a:rPr lang="ru-RU" sz="3100" b="1" dirty="0"/>
              <a:t> </a:t>
            </a:r>
            <a:r>
              <a:rPr lang="ru-RU" sz="3100" b="1" dirty="0" err="1"/>
              <a:t>закладі</a:t>
            </a:r>
            <a:endParaRPr lang="ru-RU" sz="2400" b="1" dirty="0">
              <a:latin typeface="Times New Roman" pitchFamily="18" charset="0"/>
              <a:cs typeface="Times New Roman" pitchFamily="18" charset="0"/>
            </a:endParaRPr>
          </a:p>
        </p:txBody>
      </p:sp>
      <p:sp>
        <p:nvSpPr>
          <p:cNvPr id="6" name="Содержимое 5"/>
          <p:cNvSpPr>
            <a:spLocks noGrp="1"/>
          </p:cNvSpPr>
          <p:nvPr>
            <p:ph idx="1"/>
          </p:nvPr>
        </p:nvSpPr>
        <p:spPr>
          <a:xfrm>
            <a:off x="465463" y="2362200"/>
            <a:ext cx="8229600" cy="3535363"/>
          </a:xfrm>
        </p:spPr>
        <p:txBody>
          <a:bodyPr>
            <a:normAutofit lnSpcReduction="10000"/>
          </a:bodyPr>
          <a:lstStyle/>
          <a:p>
            <a:pPr marL="800100" indent="-457200" algn="just">
              <a:lnSpc>
                <a:spcPct val="115000"/>
              </a:lnSpc>
              <a:spcAft>
                <a:spcPts val="0"/>
              </a:spcAft>
              <a:buFontTx/>
              <a:buChar char="-"/>
            </a:pPr>
            <a:r>
              <a:rPr lang="uk-UA" sz="2400" dirty="0">
                <a:latin typeface="Times New Roman" panose="02020603050405020304" pitchFamily="18" charset="0"/>
                <a:ea typeface="Calibri" panose="020F0502020204030204" pitchFamily="34" charset="0"/>
              </a:rPr>
              <a:t>Навчально - виховна робота з дітьми здійснювалась з урахуванням запитів батьків, заходи, які проводилися в закладі, спрямовувались на виконання пріоритетних завдань: </a:t>
            </a:r>
            <a:r>
              <a:rPr lang="uk-UA" sz="2400" dirty="0">
                <a:solidFill>
                  <a:srgbClr val="000000"/>
                </a:solidFill>
                <a:latin typeface="Times New Roman" panose="02020603050405020304" pitchFamily="18" charset="0"/>
                <a:ea typeface="Calibri" panose="020F0502020204030204" pitchFamily="34" charset="0"/>
              </a:rPr>
              <a:t>забезпечення сприятливих умов для здобуття дошкільної освіти дітьми дошкільного віку, дотримання державного освітнього стандарту, надання фахової медико-психолого-педагогічної допомоги родинам у вихованні й розвитку дітей дошкільного віку. </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2780</TotalTime>
  <Words>4164</Words>
  <Application>Microsoft Office PowerPoint</Application>
  <PresentationFormat>Экран (4:3)</PresentationFormat>
  <Paragraphs>469</Paragraphs>
  <Slides>52</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Calibri</vt:lpstr>
      <vt:lpstr>Times New Roman</vt:lpstr>
      <vt:lpstr>Wingdings</vt:lpstr>
      <vt:lpstr>Office Theme</vt:lpstr>
      <vt:lpstr> </vt:lpstr>
      <vt:lpstr>Презентация PowerPoint</vt:lpstr>
      <vt:lpstr> Я, як директор, забезпечую: </vt:lpstr>
      <vt:lpstr> А також: </vt:lpstr>
      <vt:lpstr>  1. Загальна характеристика.                          ДНЗ  (ясла-садок) №8 «Ялиночка»                      розпочав функціонування у 1965 році.            </vt:lpstr>
      <vt:lpstr>  Якісний склад педагогічного колективу  закладу у 2024-2025 навчальному році  </vt:lpstr>
      <vt:lpstr>  Кваліфікаційна характеристика педагогічного  колективу  </vt:lpstr>
      <vt:lpstr>   Підвищення професійного рівня педагогів: свідоцтва та сертифікати у період 2024-2025 н. р. :   </vt:lpstr>
      <vt:lpstr>       Персональний внесок керівника у підвищення  рівня організації навчально-виховного процесу в в закладі</vt:lpstr>
      <vt:lpstr>       Річні завдання на 2024-2025 н.р.: </vt:lpstr>
      <vt:lpstr>  З метою підвищення педагогічної  майстерності педагогів,  протягом навчального року  були сплановані та проведені такі форми методичної роботи: </vt:lpstr>
      <vt:lpstr>  Колективні перегляди:</vt:lpstr>
      <vt:lpstr>Тематичні дні та тижні:</vt:lpstr>
      <vt:lpstr>Тематичні дні та тижні:</vt:lpstr>
      <vt:lpstr>  </vt:lpstr>
      <vt:lpstr> </vt:lpstr>
      <vt:lpstr> </vt:lpstr>
      <vt:lpstr>Зведена результати рівня досягнень дітей за освітніми напрямами у межах базового компонента дошкільної освіти за 2024 – 2025 н.р. у дошкільному навчальному закладі (яслах – садку) № 8 «Ялиночка» </vt:lpstr>
      <vt:lpstr>Досягнення ДНЗ №8 «Ялиночка» у 2024-2025 н.р.  </vt:lpstr>
      <vt:lpstr> Робота психолога  </vt:lpstr>
      <vt:lpstr> Робота психолога  </vt:lpstr>
      <vt:lpstr> Робота психолога  </vt:lpstr>
      <vt:lpstr> Робота психолога  </vt:lpstr>
      <vt:lpstr> Робота психолога  </vt:lpstr>
      <vt:lpstr> </vt:lpstr>
      <vt:lpstr> Робота психолога  </vt:lpstr>
      <vt:lpstr> Робота психолога  </vt:lpstr>
      <vt:lpstr>                         Соціальний захист, збереження та зміцнення здоров’я дітей та працівників  </vt:lpstr>
      <vt:lpstr>      Медичне обслуговування в  дошкільному    закладі  здійснює медична сестра Сава П.І.  (освіта середня спеціальна, вища категорія). </vt:lpstr>
      <vt:lpstr>      Медичне обслуговування</vt:lpstr>
      <vt:lpstr>      Медичне обслуговування</vt:lpstr>
      <vt:lpstr>      Медичне обслуговування</vt:lpstr>
      <vt:lpstr>      Медичне обслуговування</vt:lpstr>
      <vt:lpstr>      Медичне обслуговування</vt:lpstr>
      <vt:lpstr>          Виконання  норм по основним  продуктам  харчування  за 2024-2025 навчальний рік  становить:                </vt:lpstr>
      <vt:lpstr>           Контроль за безпечністю харчування в закладі ведеться у відповідності до розробленої та валідованої системи ХАССП. Аналіз харчування дітей показав, що старшою медичною сестрою Сава П.І.  та завідувачем господарства Янчик О.В. контролюється якість, безпечність, наявність асортименту продуктів. Систематично проводиться контроль за прийняттям від постачальників продуктів харчування і продовольчої сировини гарантованої якості з супровідними документами, які свідчать про їх походження та якість (накладні, сертифікати відповідності, висновки санітарно-епідеміологічної експертизи). Вчасно  один раз на тиждень надаються замовлення та заявки до постачальників.                    </vt:lpstr>
      <vt:lpstr>                             </vt:lpstr>
      <vt:lpstr>                      Організація роботи з сім’ями вихованців Педагогічний колектив сприяє підвищенню педагогічної та психологічної компетентності батьків, залучає їх до  участі у роботі закладу та групи, покращенню розвивального та ігрового середовища.  Моніторинг взаємодії дитячого садка і сім’ї полягає у  - складанні соціального паспорту сім’ї,  - вивченні виховної системи в сім’ї,  - визначення ступеня задоволеності сім’ї діяльністю ДНЗ через анкетування, результати якого розглядаються на педагогічних радах та інших методичних заходах. - проведено батьківські збори з дотриманням всіх карантинних обмежень, консультації, підготовлено наочно - інформаційні повідомлення на теми, що актуальні для певної вікової групи, систематично оновлюються та розміщуються матеріали в батьківських куточках, на інтернет сторінках, вайбер групах, папках-пересувках.                 </vt:lpstr>
      <vt:lpstr>                                   Організація виставок               Виставки спільних поробок дітей з батьками                        </vt:lpstr>
      <vt:lpstr>      МАТЕРІАЛЬНО – ТЕХНІЧНИЙ РОЗВИТОК ДНЗ                           </vt:lpstr>
      <vt:lpstr>                                              фінансовий звіт       </vt:lpstr>
      <vt:lpstr>                                              фінансовий звіт       </vt:lpstr>
      <vt:lpstr>                                              фінансовий звіт       </vt:lpstr>
      <vt:lpstr>                                              фінансовий звіт       </vt:lpstr>
      <vt:lpstr>                                              фінансовий звіт       </vt:lpstr>
      <vt:lpstr>                                              фінансовий звіт       </vt:lpstr>
      <vt:lpstr>                                              фінансовий звіт       </vt:lpstr>
      <vt:lpstr>                                              фінансовий звіт       </vt:lpstr>
      <vt:lpstr>                                              </vt:lpstr>
      <vt:lpstr>Презентация PowerPoint</vt:lpstr>
      <vt:lpstr>        Діти повинні жити у світі   гри, казки, музики, малюнка,  фантазії, творчості.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Admin</cp:lastModifiedBy>
  <cp:revision>227</cp:revision>
  <dcterms:modified xsi:type="dcterms:W3CDTF">2025-06-26T07:21:35Z</dcterms:modified>
</cp:coreProperties>
</file>