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1" r:id="rId10"/>
    <p:sldId id="264" r:id="rId11"/>
    <p:sldId id="267" r:id="rId12"/>
    <p:sldId id="266" r:id="rId13"/>
    <p:sldId id="271" r:id="rId14"/>
    <p:sldId id="272" r:id="rId15"/>
    <p:sldId id="269" r:id="rId16"/>
    <p:sldId id="270" r:id="rId17"/>
    <p:sldId id="268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5" autoAdjust="0"/>
    <p:restoredTop sz="94660"/>
  </p:normalViewPr>
  <p:slideViewPr>
    <p:cSldViewPr>
      <p:cViewPr varScale="1">
        <p:scale>
          <a:sx n="110" d="100"/>
          <a:sy n="110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за </a:t>
            </a:r>
          </a:p>
          <a:p>
            <a:pPr>
              <a:defRPr/>
            </a:pPr>
            <a:r>
              <a:rPr lang="ru-RU" dirty="0"/>
              <a:t>2023 - 2024н.р.</a:t>
            </a:r>
          </a:p>
        </c:rich>
      </c:tx>
      <c:layout>
        <c:manualLayout>
          <c:xMode val="edge"/>
          <c:yMode val="edge"/>
          <c:x val="0.38087185282395258"/>
          <c:y val="5.61206532178897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34052687858467E-2"/>
          <c:y val="0.19376362555328006"/>
          <c:w val="0.90467458928745015"/>
          <c:h val="0.52029479693050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25E-4CCE-9971-4FED355886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25E-4CCE-9971-4FED355886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25E-4CCE-9971-4FED355886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25E-4CCE-9971-4FED35588635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225E-4CCE-9971-4FED3558863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225E-4CCE-9971-4FED3558863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225E-4CCE-9971-4FED35588635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225E-4CCE-9971-4FED35588635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225E-4CCE-9971-4FED35588635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225E-4CCE-9971-4FED35588635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225E-4CCE-9971-4FED3558863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225E-4CCE-9971-4FED3558863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225E-4CCE-9971-4FED3558863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225E-4CCE-9971-4FED3558863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225E-4CCE-9971-4FED35588635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225E-4CCE-9971-4FED3558863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М'ясо куряче</c:v>
                </c:pt>
                <c:pt idx="1">
                  <c:v>М'ясо (яловичина, свинина)</c:v>
                </c:pt>
                <c:pt idx="2">
                  <c:v>Молоко й молочні продукти</c:v>
                </c:pt>
                <c:pt idx="3">
                  <c:v>Сметана</c:v>
                </c:pt>
                <c:pt idx="4">
                  <c:v>Масло вершкове</c:v>
                </c:pt>
                <c:pt idx="5">
                  <c:v>Яйце</c:v>
                </c:pt>
                <c:pt idx="6">
                  <c:v>Олія</c:v>
                </c:pt>
                <c:pt idx="7">
                  <c:v>Хліб</c:v>
                </c:pt>
                <c:pt idx="8">
                  <c:v>Овочі</c:v>
                </c:pt>
                <c:pt idx="9">
                  <c:v>Фрукти</c:v>
                </c:pt>
                <c:pt idx="10">
                  <c:v>Сир твердий</c:v>
                </c:pt>
                <c:pt idx="11">
                  <c:v>Цукор</c:v>
                </c:pt>
                <c:pt idx="12">
                  <c:v>Картопля</c:v>
                </c:pt>
                <c:pt idx="13">
                  <c:v>Крупи</c:v>
                </c:pt>
                <c:pt idx="14">
                  <c:v>Макарони</c:v>
                </c:pt>
                <c:pt idx="15">
                  <c:v>Борошно</c:v>
                </c:pt>
                <c:pt idx="16">
                  <c:v>Риба</c:v>
                </c:pt>
                <c:pt idx="17">
                  <c:v>Соки</c:v>
                </c:pt>
              </c:strCache>
            </c:strRef>
          </c:cat>
          <c:val>
            <c:numRef>
              <c:f>Лист1!$B$2:$B$19</c:f>
              <c:numCache>
                <c:formatCode>0.00%</c:formatCode>
                <c:ptCount val="18"/>
                <c:pt idx="0">
                  <c:v>0.98880000000000001</c:v>
                </c:pt>
                <c:pt idx="1">
                  <c:v>0.98670000000000002</c:v>
                </c:pt>
                <c:pt idx="2">
                  <c:v>0.84599999999999997</c:v>
                </c:pt>
                <c:pt idx="3">
                  <c:v>0.83460000000000001</c:v>
                </c:pt>
                <c:pt idx="4">
                  <c:v>0.86399999999999999</c:v>
                </c:pt>
                <c:pt idx="5">
                  <c:v>0.69489999999999996</c:v>
                </c:pt>
                <c:pt idx="6">
                  <c:v>0.86150000000000004</c:v>
                </c:pt>
                <c:pt idx="7" formatCode="0%">
                  <c:v>1</c:v>
                </c:pt>
                <c:pt idx="8">
                  <c:v>0.88739999999999997</c:v>
                </c:pt>
                <c:pt idx="9">
                  <c:v>0.74509999999999998</c:v>
                </c:pt>
                <c:pt idx="10">
                  <c:v>0.86570000000000003</c:v>
                </c:pt>
                <c:pt idx="11">
                  <c:v>0.9859</c:v>
                </c:pt>
                <c:pt idx="12">
                  <c:v>0.80700000000000005</c:v>
                </c:pt>
                <c:pt idx="13">
                  <c:v>0.89700000000000002</c:v>
                </c:pt>
                <c:pt idx="14">
                  <c:v>0.88859999999999995</c:v>
                </c:pt>
                <c:pt idx="15">
                  <c:v>0.92600000000000005</c:v>
                </c:pt>
                <c:pt idx="16">
                  <c:v>0.91959999999999997</c:v>
                </c:pt>
                <c:pt idx="17">
                  <c:v>0.89600000000000002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25E-4CCE-9971-4FED35588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32352"/>
        <c:axId val="26933888"/>
        <c:axId val="0"/>
      </c:bar3DChart>
      <c:catAx>
        <c:axId val="269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33888"/>
        <c:crosses val="autoZero"/>
        <c:auto val="1"/>
        <c:lblAlgn val="ctr"/>
        <c:lblOffset val="100"/>
        <c:noMultiLvlLbl val="0"/>
      </c:catAx>
      <c:valAx>
        <c:axId val="26933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6932352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за 2022-2023 та</a:t>
            </a:r>
            <a:r>
              <a:rPr lang="ru-RU" baseline="0" dirty="0"/>
              <a:t> 2023-2024 </a:t>
            </a:r>
            <a:r>
              <a:rPr lang="ru-RU" baseline="0" dirty="0" err="1"/>
              <a:t>навчальний</a:t>
            </a:r>
            <a:r>
              <a:rPr lang="ru-RU" baseline="0" dirty="0"/>
              <a:t> </a:t>
            </a:r>
            <a:r>
              <a:rPr lang="ru-RU" baseline="0" dirty="0" err="1"/>
              <a:t>рік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2022-2023н.р.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100% дітоднів</c:v>
                </c:pt>
                <c:pt idx="1">
                  <c:v>Всього відвідування</c:v>
                </c:pt>
                <c:pt idx="2">
                  <c:v>Пропущено по хворобі</c:v>
                </c:pt>
                <c:pt idx="3">
                  <c:v>Інші причини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18746</c:v>
                </c:pt>
                <c:pt idx="1">
                  <c:v>10160</c:v>
                </c:pt>
                <c:pt idx="2">
                  <c:v>1679</c:v>
                </c:pt>
                <c:pt idx="3">
                  <c:v>17067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B-4689-A345-AE2F7C58EE6D}"/>
            </c:ext>
          </c:extLst>
        </c:ser>
        <c:ser>
          <c:idx val="1"/>
          <c:order val="1"/>
          <c:tx>
            <c:strRef>
              <c:f>Лист1!$C$1:$C$2</c:f>
              <c:strCache>
                <c:ptCount val="1"/>
                <c:pt idx="0">
                  <c:v>2023-2024н.р.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BB-4689-A345-AE2F7C58EE6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BB-4689-A345-AE2F7C58EE6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BB-4689-A345-AE2F7C58EE6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BB-4689-A345-AE2F7C58E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100% дітоднів</c:v>
                </c:pt>
                <c:pt idx="1">
                  <c:v>Всього відвідування</c:v>
                </c:pt>
                <c:pt idx="2">
                  <c:v>Пропущено по хворобі</c:v>
                </c:pt>
                <c:pt idx="3">
                  <c:v>Інші причини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19760</c:v>
                </c:pt>
                <c:pt idx="1">
                  <c:v>11817</c:v>
                </c:pt>
                <c:pt idx="2">
                  <c:v>1659</c:v>
                </c:pt>
                <c:pt idx="3">
                  <c:v>6284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BB-4689-A345-AE2F7C58E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878720"/>
        <c:axId val="112880256"/>
        <c:axId val="0"/>
      </c:bar3DChart>
      <c:catAx>
        <c:axId val="11287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880256"/>
        <c:crosses val="autoZero"/>
        <c:auto val="1"/>
        <c:lblAlgn val="ctr"/>
        <c:lblOffset val="100"/>
        <c:noMultiLvlLbl val="0"/>
      </c:catAx>
      <c:valAx>
        <c:axId val="11288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87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66873-EB73-45AE-9ECF-76DF10462C8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09D55-8D48-4CFC-A68B-197397AEE19D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ПРОВЕДЕНА АТЕСТАЦІЯ ПЕДАГОГІЧНИХ ПРАЦІВНИКІВ 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08A76-B984-4D58-8F36-66BC2644025F}" type="parTrans" cxnId="{F3AC9356-6059-415D-BF33-14D99130719B}">
      <dgm:prSet/>
      <dgm:spPr/>
      <dgm:t>
        <a:bodyPr/>
        <a:lstStyle/>
        <a:p>
          <a:endParaRPr lang="ru-RU"/>
        </a:p>
      </dgm:t>
    </dgm:pt>
    <dgm:pt modelId="{A842753B-2083-4E52-B101-1076EB68D37D}" type="sibTrans" cxnId="{F3AC9356-6059-415D-BF33-14D99130719B}">
      <dgm:prSet/>
      <dgm:spPr/>
      <dgm:t>
        <a:bodyPr/>
        <a:lstStyle/>
        <a:p>
          <a:endParaRPr lang="ru-RU"/>
        </a:p>
      </dgm:t>
    </dgm:pt>
    <dgm:pt modelId="{51A047CF-9F8A-4BB8-BA6A-8F64E1CC3F3D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uk-UA" sz="2800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Барзул</a:t>
          </a:r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А.М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6B29E-72DE-4BA1-9DF0-10EC5D4B921C}" type="parTrans" cxnId="{9F87025C-624C-4D63-B4CB-E904689545DE}">
      <dgm:prSet/>
      <dgm:spPr/>
      <dgm:t>
        <a:bodyPr/>
        <a:lstStyle/>
        <a:p>
          <a:endParaRPr lang="ru-RU"/>
        </a:p>
      </dgm:t>
    </dgm:pt>
    <dgm:pt modelId="{4F21A6EF-1646-4B78-8140-A03362D2B34A}" type="sibTrans" cxnId="{9F87025C-624C-4D63-B4CB-E904689545DE}">
      <dgm:prSet/>
      <dgm:spPr/>
      <dgm:t>
        <a:bodyPr/>
        <a:lstStyle/>
        <a:p>
          <a:endParaRPr lang="ru-RU"/>
        </a:p>
      </dgm:t>
    </dgm:pt>
    <dgm:pt modelId="{8E2FBE38-2D08-4F9E-9674-CC56A9C14A17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uk-UA" sz="2800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Щадей</a:t>
          </a:r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</a:rPr>
            <a:t> М.Д</a:t>
          </a:r>
        </a:p>
      </dgm:t>
    </dgm:pt>
    <dgm:pt modelId="{AE82FE7F-1974-40BC-824C-66FBB5B83BF1}" type="parTrans" cxnId="{FFAE7C4E-92A9-4C15-9B08-875FC4E6FD09}">
      <dgm:prSet/>
      <dgm:spPr/>
      <dgm:t>
        <a:bodyPr/>
        <a:lstStyle/>
        <a:p>
          <a:endParaRPr lang="ru-RU"/>
        </a:p>
      </dgm:t>
    </dgm:pt>
    <dgm:pt modelId="{092DB95B-1ADD-4F84-829A-C38F22262353}" type="sibTrans" cxnId="{FFAE7C4E-92A9-4C15-9B08-875FC4E6FD09}">
      <dgm:prSet/>
      <dgm:spPr/>
      <dgm:t>
        <a:bodyPr/>
        <a:lstStyle/>
        <a:p>
          <a:endParaRPr lang="ru-RU"/>
        </a:p>
      </dgm:t>
    </dgm:pt>
    <dgm:pt modelId="{B32E3C2B-312F-4835-836D-F5CC9C8AD9D8}">
      <dgm:prSet custT="1"/>
      <dgm:spPr>
        <a:solidFill>
          <a:schemeClr val="accent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Дідух</a:t>
          </a:r>
          <a:r>
            <a: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В.С</a:t>
          </a:r>
        </a:p>
      </dgm:t>
    </dgm:pt>
    <dgm:pt modelId="{65F93A3C-F216-4F63-B646-5346F99F87E6}" type="parTrans" cxnId="{78BD7AF3-026E-4B95-A817-CD72C3352D07}">
      <dgm:prSet/>
      <dgm:spPr/>
      <dgm:t>
        <a:bodyPr/>
        <a:lstStyle/>
        <a:p>
          <a:endParaRPr lang="ru-RU"/>
        </a:p>
      </dgm:t>
    </dgm:pt>
    <dgm:pt modelId="{33ECAD05-1678-45B1-8B15-1EC18473052D}" type="sibTrans" cxnId="{78BD7AF3-026E-4B95-A817-CD72C3352D07}">
      <dgm:prSet/>
      <dgm:spPr/>
      <dgm:t>
        <a:bodyPr/>
        <a:lstStyle/>
        <a:p>
          <a:endParaRPr lang="ru-RU"/>
        </a:p>
      </dgm:t>
    </dgm:pt>
    <dgm:pt modelId="{8970E508-A616-4BAF-9ACC-43C0D5DCE1EE}" type="pres">
      <dgm:prSet presAssocID="{50266873-EB73-45AE-9ECF-76DF10462C8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28E71E2-64FD-4485-AEF7-0D475DBDD1AF}" type="pres">
      <dgm:prSet presAssocID="{5A909D55-8D48-4CFC-A68B-197397AEE19D}" presName="root" presStyleCnt="0">
        <dgm:presLayoutVars>
          <dgm:chMax/>
          <dgm:chPref val="4"/>
        </dgm:presLayoutVars>
      </dgm:prSet>
      <dgm:spPr/>
    </dgm:pt>
    <dgm:pt modelId="{AF6F822C-0A60-48EA-8EDF-ABE98A983DF2}" type="pres">
      <dgm:prSet presAssocID="{5A909D55-8D48-4CFC-A68B-197397AEE19D}" presName="rootComposite" presStyleCnt="0">
        <dgm:presLayoutVars/>
      </dgm:prSet>
      <dgm:spPr/>
    </dgm:pt>
    <dgm:pt modelId="{ADC6CB2F-97F4-447C-B245-211253DC0CA8}" type="pres">
      <dgm:prSet presAssocID="{5A909D55-8D48-4CFC-A68B-197397AEE19D}" presName="rootText" presStyleLbl="node0" presStyleIdx="0" presStyleCnt="2" custScaleX="197424" custScaleY="150259" custLinFactY="-100000" custLinFactNeighborX="84053" custLinFactNeighborY="-175812">
        <dgm:presLayoutVars>
          <dgm:chMax/>
          <dgm:chPref val="4"/>
        </dgm:presLayoutVars>
      </dgm:prSet>
      <dgm:spPr/>
    </dgm:pt>
    <dgm:pt modelId="{71DD108E-89B7-4FAD-A206-807BFABF313A}" type="pres">
      <dgm:prSet presAssocID="{5A909D55-8D48-4CFC-A68B-197397AEE19D}" presName="childShape" presStyleCnt="0">
        <dgm:presLayoutVars>
          <dgm:chMax val="0"/>
          <dgm:chPref val="0"/>
        </dgm:presLayoutVars>
      </dgm:prSet>
      <dgm:spPr/>
    </dgm:pt>
    <dgm:pt modelId="{C08E7465-9DB0-4012-B41A-8C65C3A9E080}" type="pres">
      <dgm:prSet presAssocID="{51A047CF-9F8A-4BB8-BA6A-8F64E1CC3F3D}" presName="root" presStyleCnt="0">
        <dgm:presLayoutVars>
          <dgm:chMax/>
          <dgm:chPref val="4"/>
        </dgm:presLayoutVars>
      </dgm:prSet>
      <dgm:spPr/>
    </dgm:pt>
    <dgm:pt modelId="{B6FE7F28-E104-494A-8088-F3052F9237B7}" type="pres">
      <dgm:prSet presAssocID="{51A047CF-9F8A-4BB8-BA6A-8F64E1CC3F3D}" presName="rootComposite" presStyleCnt="0">
        <dgm:presLayoutVars/>
      </dgm:prSet>
      <dgm:spPr/>
    </dgm:pt>
    <dgm:pt modelId="{B9CF7851-F993-42A9-95FB-6656A8D4E88A}" type="pres">
      <dgm:prSet presAssocID="{51A047CF-9F8A-4BB8-BA6A-8F64E1CC3F3D}" presName="rootText" presStyleLbl="node0" presStyleIdx="1" presStyleCnt="2" custScaleX="83112" custLinFactNeighborX="-81537" custLinFactNeighborY="-80019">
        <dgm:presLayoutVars>
          <dgm:chMax/>
          <dgm:chPref val="4"/>
        </dgm:presLayoutVars>
      </dgm:prSet>
      <dgm:spPr/>
    </dgm:pt>
    <dgm:pt modelId="{2A610331-4116-4C0A-A594-35098C51C33D}" type="pres">
      <dgm:prSet presAssocID="{51A047CF-9F8A-4BB8-BA6A-8F64E1CC3F3D}" presName="childShape" presStyleCnt="0">
        <dgm:presLayoutVars>
          <dgm:chMax val="0"/>
          <dgm:chPref val="0"/>
        </dgm:presLayoutVars>
      </dgm:prSet>
      <dgm:spPr/>
    </dgm:pt>
    <dgm:pt modelId="{519EBE19-9511-4720-AACB-C0264159A3E9}" type="pres">
      <dgm:prSet presAssocID="{B32E3C2B-312F-4835-836D-F5CC9C8AD9D8}" presName="childComposite" presStyleCnt="0">
        <dgm:presLayoutVars>
          <dgm:chMax val="0"/>
          <dgm:chPref val="0"/>
        </dgm:presLayoutVars>
      </dgm:prSet>
      <dgm:spPr/>
    </dgm:pt>
    <dgm:pt modelId="{26BCFED2-2E10-415A-8DBC-123E10005620}" type="pres">
      <dgm:prSet presAssocID="{B32E3C2B-312F-4835-836D-F5CC9C8AD9D8}" presName="Image" presStyleLbl="node1" presStyleIdx="0" presStyleCnt="2" custFlipVert="1" custFlipHor="1" custScaleX="6675" custScaleY="7695" custLinFactX="-500000" custLinFactY="223225" custLinFactNeighborX="-556381" custLinFactNeighborY="300000"/>
      <dgm:spPr/>
    </dgm:pt>
    <dgm:pt modelId="{D28ECC12-4ADA-4C83-827D-282EB017B176}" type="pres">
      <dgm:prSet presAssocID="{B32E3C2B-312F-4835-836D-F5CC9C8AD9D8}" presName="childText" presStyleLbl="lnNode1" presStyleIdx="0" presStyleCnt="2" custScaleX="113280" custLinFactNeighborX="-80785" custLinFactNeighborY="-61359">
        <dgm:presLayoutVars>
          <dgm:chMax val="0"/>
          <dgm:chPref val="0"/>
          <dgm:bulletEnabled val="1"/>
        </dgm:presLayoutVars>
      </dgm:prSet>
      <dgm:spPr/>
    </dgm:pt>
    <dgm:pt modelId="{418ECD4D-E996-4C68-806E-5530A3E444D7}" type="pres">
      <dgm:prSet presAssocID="{8E2FBE38-2D08-4F9E-9674-CC56A9C14A17}" presName="childComposite" presStyleCnt="0">
        <dgm:presLayoutVars>
          <dgm:chMax val="0"/>
          <dgm:chPref val="0"/>
        </dgm:presLayoutVars>
      </dgm:prSet>
      <dgm:spPr/>
    </dgm:pt>
    <dgm:pt modelId="{55C41CE9-4791-419A-AA2E-557DFAA027CF}" type="pres">
      <dgm:prSet presAssocID="{8E2FBE38-2D08-4F9E-9674-CC56A9C14A17}" presName="Image" presStyleLbl="node1" presStyleIdx="1" presStyleCnt="2" custScaleY="54490"/>
      <dgm:spPr/>
    </dgm:pt>
    <dgm:pt modelId="{717CC66B-5777-44DA-9126-DEE4AB9FA27D}" type="pres">
      <dgm:prSet presAssocID="{8E2FBE38-2D08-4F9E-9674-CC56A9C14A17}" presName="childText" presStyleLbl="lnNode1" presStyleIdx="1" presStyleCnt="2" custScaleX="112610" custScaleY="114551" custLinFactNeighborX="-43035" custLinFactNeighborY="-26188">
        <dgm:presLayoutVars>
          <dgm:chMax val="0"/>
          <dgm:chPref val="0"/>
          <dgm:bulletEnabled val="1"/>
        </dgm:presLayoutVars>
      </dgm:prSet>
      <dgm:spPr/>
    </dgm:pt>
  </dgm:ptLst>
  <dgm:cxnLst>
    <dgm:cxn modelId="{9F87025C-624C-4D63-B4CB-E904689545DE}" srcId="{50266873-EB73-45AE-9ECF-76DF10462C87}" destId="{51A047CF-9F8A-4BB8-BA6A-8F64E1CC3F3D}" srcOrd="1" destOrd="0" parTransId="{65F6B29E-72DE-4BA1-9DF0-10EC5D4B921C}" sibTransId="{4F21A6EF-1646-4B78-8140-A03362D2B34A}"/>
    <dgm:cxn modelId="{9977D36C-5C41-4D7E-8B14-AA86FC277691}" type="presOf" srcId="{50266873-EB73-45AE-9ECF-76DF10462C87}" destId="{8970E508-A616-4BAF-9ACC-43C0D5DCE1EE}" srcOrd="0" destOrd="0" presId="urn:microsoft.com/office/officeart/2008/layout/PictureAccentList"/>
    <dgm:cxn modelId="{FFAE7C4E-92A9-4C15-9B08-875FC4E6FD09}" srcId="{51A047CF-9F8A-4BB8-BA6A-8F64E1CC3F3D}" destId="{8E2FBE38-2D08-4F9E-9674-CC56A9C14A17}" srcOrd="1" destOrd="0" parTransId="{AE82FE7F-1974-40BC-824C-66FBB5B83BF1}" sibTransId="{092DB95B-1ADD-4F84-829A-C38F22262353}"/>
    <dgm:cxn modelId="{F3AC9356-6059-415D-BF33-14D99130719B}" srcId="{50266873-EB73-45AE-9ECF-76DF10462C87}" destId="{5A909D55-8D48-4CFC-A68B-197397AEE19D}" srcOrd="0" destOrd="0" parTransId="{F6208A76-B984-4D58-8F36-66BC2644025F}" sibTransId="{A842753B-2083-4E52-B101-1076EB68D37D}"/>
    <dgm:cxn modelId="{CAC6E186-E052-426D-A443-0FAC2EC15703}" type="presOf" srcId="{5A909D55-8D48-4CFC-A68B-197397AEE19D}" destId="{ADC6CB2F-97F4-447C-B245-211253DC0CA8}" srcOrd="0" destOrd="0" presId="urn:microsoft.com/office/officeart/2008/layout/PictureAccentList"/>
    <dgm:cxn modelId="{EA7A62A2-04A4-4B9A-BB46-3EED827E488C}" type="presOf" srcId="{51A047CF-9F8A-4BB8-BA6A-8F64E1CC3F3D}" destId="{B9CF7851-F993-42A9-95FB-6656A8D4E88A}" srcOrd="0" destOrd="0" presId="urn:microsoft.com/office/officeart/2008/layout/PictureAccentList"/>
    <dgm:cxn modelId="{B7A108EF-04B9-4D9C-81DA-64DE8F97AF61}" type="presOf" srcId="{8E2FBE38-2D08-4F9E-9674-CC56A9C14A17}" destId="{717CC66B-5777-44DA-9126-DEE4AB9FA27D}" srcOrd="0" destOrd="0" presId="urn:microsoft.com/office/officeart/2008/layout/PictureAccentList"/>
    <dgm:cxn modelId="{B8971DF2-0E90-4D26-AE04-66AA49773C39}" type="presOf" srcId="{B32E3C2B-312F-4835-836D-F5CC9C8AD9D8}" destId="{D28ECC12-4ADA-4C83-827D-282EB017B176}" srcOrd="0" destOrd="0" presId="urn:microsoft.com/office/officeart/2008/layout/PictureAccentList"/>
    <dgm:cxn modelId="{78BD7AF3-026E-4B95-A817-CD72C3352D07}" srcId="{51A047CF-9F8A-4BB8-BA6A-8F64E1CC3F3D}" destId="{B32E3C2B-312F-4835-836D-F5CC9C8AD9D8}" srcOrd="0" destOrd="0" parTransId="{65F93A3C-F216-4F63-B646-5346F99F87E6}" sibTransId="{33ECAD05-1678-45B1-8B15-1EC18473052D}"/>
    <dgm:cxn modelId="{0E7E85E5-BD93-49DB-8725-A907FC40721A}" type="presParOf" srcId="{8970E508-A616-4BAF-9ACC-43C0D5DCE1EE}" destId="{E28E71E2-64FD-4485-AEF7-0D475DBDD1AF}" srcOrd="0" destOrd="0" presId="urn:microsoft.com/office/officeart/2008/layout/PictureAccentList"/>
    <dgm:cxn modelId="{41835F04-49DE-4FEA-A92E-AC536FE78850}" type="presParOf" srcId="{E28E71E2-64FD-4485-AEF7-0D475DBDD1AF}" destId="{AF6F822C-0A60-48EA-8EDF-ABE98A983DF2}" srcOrd="0" destOrd="0" presId="urn:microsoft.com/office/officeart/2008/layout/PictureAccentList"/>
    <dgm:cxn modelId="{D122119F-BC30-4A98-AEBD-F22540E19B77}" type="presParOf" srcId="{AF6F822C-0A60-48EA-8EDF-ABE98A983DF2}" destId="{ADC6CB2F-97F4-447C-B245-211253DC0CA8}" srcOrd="0" destOrd="0" presId="urn:microsoft.com/office/officeart/2008/layout/PictureAccentList"/>
    <dgm:cxn modelId="{0968DE6C-34D4-43CD-87D6-D1F1683A728F}" type="presParOf" srcId="{E28E71E2-64FD-4485-AEF7-0D475DBDD1AF}" destId="{71DD108E-89B7-4FAD-A206-807BFABF313A}" srcOrd="1" destOrd="0" presId="urn:microsoft.com/office/officeart/2008/layout/PictureAccentList"/>
    <dgm:cxn modelId="{6C8CBA59-4002-4037-A8C5-C95119299E8F}" type="presParOf" srcId="{8970E508-A616-4BAF-9ACC-43C0D5DCE1EE}" destId="{C08E7465-9DB0-4012-B41A-8C65C3A9E080}" srcOrd="1" destOrd="0" presId="urn:microsoft.com/office/officeart/2008/layout/PictureAccentList"/>
    <dgm:cxn modelId="{B1CCA8CF-DE58-45C1-84D1-534298949BD0}" type="presParOf" srcId="{C08E7465-9DB0-4012-B41A-8C65C3A9E080}" destId="{B6FE7F28-E104-494A-8088-F3052F9237B7}" srcOrd="0" destOrd="0" presId="urn:microsoft.com/office/officeart/2008/layout/PictureAccentList"/>
    <dgm:cxn modelId="{4C60BBE8-2FDE-464F-9198-4A7545E037D9}" type="presParOf" srcId="{B6FE7F28-E104-494A-8088-F3052F9237B7}" destId="{B9CF7851-F993-42A9-95FB-6656A8D4E88A}" srcOrd="0" destOrd="0" presId="urn:microsoft.com/office/officeart/2008/layout/PictureAccentList"/>
    <dgm:cxn modelId="{CC8C1594-7FED-43D9-99F0-E30E4D5DCFBD}" type="presParOf" srcId="{C08E7465-9DB0-4012-B41A-8C65C3A9E080}" destId="{2A610331-4116-4C0A-A594-35098C51C33D}" srcOrd="1" destOrd="0" presId="urn:microsoft.com/office/officeart/2008/layout/PictureAccentList"/>
    <dgm:cxn modelId="{935FAAA9-1796-496A-9067-85957DE6EFE4}" type="presParOf" srcId="{2A610331-4116-4C0A-A594-35098C51C33D}" destId="{519EBE19-9511-4720-AACB-C0264159A3E9}" srcOrd="0" destOrd="0" presId="urn:microsoft.com/office/officeart/2008/layout/PictureAccentList"/>
    <dgm:cxn modelId="{7464714A-9534-4D93-A060-3C128B930EA6}" type="presParOf" srcId="{519EBE19-9511-4720-AACB-C0264159A3E9}" destId="{26BCFED2-2E10-415A-8DBC-123E10005620}" srcOrd="0" destOrd="0" presId="urn:microsoft.com/office/officeart/2008/layout/PictureAccentList"/>
    <dgm:cxn modelId="{7B38DEFA-F533-4237-8EC8-F7145F6F9A35}" type="presParOf" srcId="{519EBE19-9511-4720-AACB-C0264159A3E9}" destId="{D28ECC12-4ADA-4C83-827D-282EB017B176}" srcOrd="1" destOrd="0" presId="urn:microsoft.com/office/officeart/2008/layout/PictureAccentList"/>
    <dgm:cxn modelId="{86F8E0BF-1282-444F-9C7D-80A48ED51A76}" type="presParOf" srcId="{2A610331-4116-4C0A-A594-35098C51C33D}" destId="{418ECD4D-E996-4C68-806E-5530A3E444D7}" srcOrd="1" destOrd="0" presId="urn:microsoft.com/office/officeart/2008/layout/PictureAccentList"/>
    <dgm:cxn modelId="{234F3F42-EEE5-4794-9C16-47F6FF056756}" type="presParOf" srcId="{418ECD4D-E996-4C68-806E-5530A3E444D7}" destId="{55C41CE9-4791-419A-AA2E-557DFAA027CF}" srcOrd="0" destOrd="0" presId="urn:microsoft.com/office/officeart/2008/layout/PictureAccentList"/>
    <dgm:cxn modelId="{1617D146-846A-43FC-A915-96BF4170A02E}" type="presParOf" srcId="{418ECD4D-E996-4C68-806E-5530A3E444D7}" destId="{717CC66B-5777-44DA-9126-DEE4AB9FA27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6CB2F-97F4-447C-B245-211253DC0CA8}">
      <dsp:nvSpPr>
        <dsp:cNvPr id="0" name=""/>
        <dsp:cNvSpPr/>
      </dsp:nvSpPr>
      <dsp:spPr>
        <a:xfrm>
          <a:off x="2290790" y="944538"/>
          <a:ext cx="5373105" cy="91474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ПРОВЕДЕНА АТЕСТАЦІЯ ПЕДАГОГІЧНИХ ПРАЦІВНИКІВ  </a:t>
          </a:r>
          <a:endParaRPr lang="ru-RU" sz="2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7582" y="971330"/>
        <a:ext cx="5319521" cy="861163"/>
      </dsp:txXfrm>
    </dsp:sp>
    <dsp:sp modelId="{B9CF7851-F993-42A9-95FB-6656A8D4E88A}">
      <dsp:nvSpPr>
        <dsp:cNvPr id="0" name=""/>
        <dsp:cNvSpPr/>
      </dsp:nvSpPr>
      <dsp:spPr>
        <a:xfrm>
          <a:off x="3429347" y="2136488"/>
          <a:ext cx="2261982" cy="60878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Барзул</a:t>
          </a: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А.М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7178" y="2154319"/>
        <a:ext cx="2226320" cy="573118"/>
      </dsp:txXfrm>
    </dsp:sp>
    <dsp:sp modelId="{26BCFED2-2E10-415A-8DBC-123E10005620}">
      <dsp:nvSpPr>
        <dsp:cNvPr id="0" name=""/>
        <dsp:cNvSpPr/>
      </dsp:nvSpPr>
      <dsp:spPr>
        <a:xfrm flipH="1" flipV="1">
          <a:off x="0" y="6808248"/>
          <a:ext cx="40636" cy="468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CC12-4ADA-4C83-827D-282EB017B176}">
      <dsp:nvSpPr>
        <dsp:cNvPr id="0" name=""/>
        <dsp:cNvSpPr/>
      </dsp:nvSpPr>
      <dsp:spPr>
        <a:xfrm>
          <a:off x="4176343" y="2968447"/>
          <a:ext cx="2352032" cy="608780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Дідух</a:t>
          </a: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В.С</a:t>
          </a:r>
        </a:p>
      </dsp:txBody>
      <dsp:txXfrm>
        <a:off x="4206067" y="2998171"/>
        <a:ext cx="2292584" cy="549332"/>
      </dsp:txXfrm>
    </dsp:sp>
    <dsp:sp modelId="{55C41CE9-4791-419A-AA2E-557DFAA027CF}">
      <dsp:nvSpPr>
        <dsp:cNvPr id="0" name=""/>
        <dsp:cNvSpPr/>
      </dsp:nvSpPr>
      <dsp:spPr>
        <a:xfrm>
          <a:off x="5353196" y="4206643"/>
          <a:ext cx="608780" cy="3317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CC66B-5777-44DA-9126-DEE4AB9FA27D}">
      <dsp:nvSpPr>
        <dsp:cNvPr id="0" name=""/>
        <dsp:cNvSpPr/>
      </dsp:nvSpPr>
      <dsp:spPr>
        <a:xfrm>
          <a:off x="4974057" y="3864396"/>
          <a:ext cx="2338121" cy="697364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Щадей</a:t>
          </a:r>
          <a:r>
            <a:rPr lang="uk-UA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М.Д</a:t>
          </a:r>
        </a:p>
      </dsp:txBody>
      <dsp:txXfrm>
        <a:off x="5008106" y="3898445"/>
        <a:ext cx="2270023" cy="629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180BD-52DF-419E-BA8C-5B7C0564D402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F7CED-827C-4A2D-AD10-3B233500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F7CED-827C-4A2D-AD10-3B233500C5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26" y="2634928"/>
            <a:ext cx="5535187" cy="62537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1800" y="980728"/>
            <a:ext cx="57606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Звіт про роботу керівника </a:t>
            </a:r>
          </a:p>
          <a:p>
            <a:pPr algn="ctr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Голені Мар’яни Йосипівни</a:t>
            </a:r>
          </a:p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 батьками та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громадскістю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2023-2024 </a:t>
            </a:r>
            <a:r>
              <a:rPr lang="uk-UA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н.р</a:t>
            </a:r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161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48779"/>
            <a:ext cx="7920880" cy="39604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(вересень 2023 р.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проводилась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контрольно-діагностична перевірка знань, умінь, навичок дітей дошкільного віку. </a:t>
            </a: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якого було визначити рівень сформованості базових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дошкільників згідно освітніх напрямків Базового компоненту.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7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357" y="0"/>
            <a:ext cx="918335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75" y="548680"/>
            <a:ext cx="8135805" cy="54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0217"/>
            <a:ext cx="82296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2023-2024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таких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470" y="1131639"/>
            <a:ext cx="8229600" cy="55274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Участь у щорічному Всеукраїнському занятті «Щаслива лапа»;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Участь  у конкурсі дитячих малюнків на космічну тематику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Noosphere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Spase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Art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Chellenge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«Моя комічна мрія»;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Участь у конкурсі «Гратися і не боятися» організованим дитячим фондом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UNICEF Ukraine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за підтримки МОН України;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Участь в фольклорному фестивалі «Пісня Єднання» присвяченому відзначенню Дня Соборності України.</a:t>
            </a:r>
          </a:p>
          <a:p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Проєкт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від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Юнісеф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«Забезпечення безперервності навчання та розвитку дітей дошкільного віку в умовах кризи в Україні»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20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00164"/>
          </a:xfrm>
          <a:solidFill>
            <a:schemeClr val="accent3">
              <a:lumMod val="60000"/>
              <a:lumOff val="40000"/>
            </a:schemeClr>
          </a:solidFill>
          <a:effectLst>
            <a:outerShdw blurRad="342900" dist="63500" dir="12480000" algn="ctr" rotWithShape="0">
              <a:srgbClr val="000000">
                <a:alpha val="99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ВСЗЯО 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2023-2024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97868" cy="4929411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Голеня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М.Й., завідувач;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члени: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Барзул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А.М., вихователь-методист, (або в.о. вихователя-методиста)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Волос М.А., вихователь, член творчої групи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Погоріляк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А.І., вихователь, член творчої групи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Дідух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В.С., вихователь, член творчої групи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Бабурнич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Н.І.,вихователь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голова ПК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70510" algn="just" font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Кошан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Д.О., вихователь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1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57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0666"/>
            <a:ext cx="9172157" cy="1859556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78" y="2708920"/>
            <a:ext cx="8229600" cy="24482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внесено пункт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2024-2025</a:t>
            </a:r>
          </a:p>
        </p:txBody>
      </p:sp>
    </p:spTree>
    <p:extLst>
      <p:ext uri="{BB962C8B-B14F-4D97-AF65-F5344CB8AC3E}">
        <p14:creationId xmlns:p14="http://schemas.microsoft.com/office/powerpoint/2010/main" val="245433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81" y="260648"/>
            <a:ext cx="8538179" cy="122413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sys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по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продуктах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%: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551936"/>
              </p:ext>
            </p:extLst>
          </p:nvPr>
        </p:nvGraphicFramePr>
        <p:xfrm>
          <a:off x="308581" y="1556792"/>
          <a:ext cx="853818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102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3637734"/>
              </p:ext>
            </p:extLst>
          </p:nvPr>
        </p:nvGraphicFramePr>
        <p:xfrm>
          <a:off x="457200" y="676261"/>
          <a:ext cx="8496945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73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384"/>
            <a:ext cx="8640960" cy="95436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року проводилось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місячнику по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благоустрою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відремонтований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пофарбований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надвірний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інвентар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початку будівництва нового харчоблоку було демонтовано приміщення старого харчоблоку. На місці, якого тимчасово силами працівників зроблені нові квітники та газон.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Зроблений новий каналізаційний люк (старий знаходився в аварійному стані)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Влітку 2023 року за бюджетні кошти та благодійні внески батьків та працівників закладу зроблено ремонт сходової клітки в старому корпусі.(шпаклівка та побілка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стін,фарбування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панелей)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занавіски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«Калина»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косметичний ремонт у групах «Дзвіночок» та «Калинка»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Придбано меблеву дитячу стінку в молодшій групі «Калинка»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Отримано набори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канцт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товарів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дітей від  благодійної організації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UNICEF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05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бензиновий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генератор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фонду;</a:t>
            </a:r>
          </a:p>
          <a:p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миючі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(коштом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міськ.ради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диз.засоби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(коштом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міськ.ради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 та ремонт електрощитової (коштом </a:t>
            </a:r>
            <a:r>
              <a:rPr lang="uk-UA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міськ.ради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 для вхідних дверей;</a:t>
            </a:r>
          </a:p>
          <a:p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Лопата для прибирання снігу, лійка для поливання квітів, граблі, лампи, саджанці квітів;</a:t>
            </a:r>
          </a:p>
          <a:p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 м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ясорубка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фільтри для накопичувальних резервуарів, музичний інвентар, труби для прочистки каналізації, </a:t>
            </a:r>
            <a:r>
              <a:rPr lang="uk-UA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голендер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пральної машини, новорічна</a:t>
            </a:r>
          </a:p>
          <a:p>
            <a:pPr marL="0" indent="0"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гірлянда.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20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7638"/>
            <a:ext cx="3450635" cy="4298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2132856"/>
            <a:ext cx="601216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Щиро дякуємо за </a:t>
            </a:r>
            <a:r>
              <a:rPr lang="uk-UA" sz="3600" dirty="0">
                <a:latin typeface="Times New Roman" panose="02020603050405020304" pitchFamily="18" charset="0"/>
                <a:cs typeface="Aparajita" panose="020B0604020202020204" pitchFamily="34" charset="0"/>
              </a:rPr>
              <a:t>співпрацю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" y="25256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83529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ошкільний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навчальний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заклад (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ясла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-садок) </a:t>
            </a: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№8 «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Ялиночка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</a:p>
          <a:p>
            <a:pPr algn="ctr"/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uk-UA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2023-2024 </a:t>
            </a:r>
            <a:r>
              <a:rPr lang="uk-UA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н.р</a:t>
            </a:r>
            <a:r>
              <a:rPr lang="uk-UA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3140969"/>
            <a:ext cx="4608512" cy="10081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Функціонувало 5 груп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4247309"/>
            <a:ext cx="916680" cy="98189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8052" y="5373216"/>
            <a:ext cx="4654228" cy="10081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 дітей дошкільного віку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6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Нашивка 3"/>
          <p:cNvSpPr/>
          <p:nvPr/>
        </p:nvSpPr>
        <p:spPr>
          <a:xfrm rot="5400000">
            <a:off x="2751187" y="2078673"/>
            <a:ext cx="341635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7809" y="35141"/>
            <a:ext cx="7128792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 склад в ДНЗ включає 33 працівники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769" y="1038007"/>
            <a:ext cx="252790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завідувач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7809" y="1754127"/>
            <a:ext cx="3528392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вихователь- методист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4511" y="2497085"/>
            <a:ext cx="338437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практичний психолог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2238716" y="1339745"/>
            <a:ext cx="272125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1956000" y="595080"/>
            <a:ext cx="286665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3158067" y="2890879"/>
            <a:ext cx="326087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57016" y="3321859"/>
            <a:ext cx="338437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музичний керівник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710157" y="3745079"/>
            <a:ext cx="396703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1721" y="4982092"/>
            <a:ext cx="532859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вихователів, 2 асистенти вихователя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84064" y="5805264"/>
            <a:ext cx="338437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технічний працівник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4284617" y="4537168"/>
            <a:ext cx="323374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45449" y="4185747"/>
            <a:ext cx="338437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медична сестра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5079705" y="5360109"/>
            <a:ext cx="323374" cy="48463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3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26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680" y="308721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4166" y="371220"/>
            <a:ext cx="5382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Програми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працював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ЗДО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 2023-2024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навчальному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358731"/>
            <a:ext cx="7583461" cy="49859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i="1" u="sng" dirty="0"/>
              <a:t>1.Інваріативний </a:t>
            </a:r>
            <a:r>
              <a:rPr lang="ru-RU" sz="2000" i="1" u="sng" dirty="0" err="1"/>
              <a:t>складник</a:t>
            </a:r>
            <a:r>
              <a:rPr lang="ru-RU" sz="2000" i="1" u="sng" dirty="0"/>
              <a:t> стандарту </a:t>
            </a:r>
            <a:r>
              <a:rPr lang="ru-RU" sz="2000" i="1" u="sng" dirty="0" err="1"/>
              <a:t>дошкільної</a:t>
            </a:r>
            <a:r>
              <a:rPr lang="ru-RU" sz="2000" i="1" u="sng" dirty="0"/>
              <a:t> </a:t>
            </a:r>
            <a:r>
              <a:rPr lang="ru-RU" sz="2000" i="1" u="sng" dirty="0" err="1"/>
              <a:t>освіти</a:t>
            </a:r>
            <a:r>
              <a:rPr lang="ru-RU" sz="2000" i="1" u="sng" dirty="0"/>
              <a:t>:</a:t>
            </a:r>
            <a:r>
              <a:rPr lang="en-US" sz="2000" dirty="0"/>
              <a:t>  </a:t>
            </a:r>
            <a:endParaRPr lang="uk-UA" sz="2000" dirty="0"/>
          </a:p>
          <a:p>
            <a:r>
              <a:rPr lang="uk-UA" sz="2000" dirty="0"/>
              <a:t>    </a:t>
            </a:r>
            <a:r>
              <a:rPr lang="en-US" sz="2000" dirty="0">
                <a:solidFill>
                  <a:prstClr val="black"/>
                </a:solidFill>
              </a:rPr>
              <a:t>●</a:t>
            </a:r>
            <a:r>
              <a:rPr lang="en-US" sz="2000" dirty="0"/>
              <a:t> </a:t>
            </a:r>
            <a:r>
              <a:rPr lang="uk-UA" sz="2000" dirty="0"/>
              <a:t>Базовий компонент дошкільної освіти</a:t>
            </a:r>
            <a:endParaRPr lang="en-US" sz="2000" dirty="0"/>
          </a:p>
          <a:p>
            <a:pPr algn="just"/>
            <a:r>
              <a:rPr lang="en-US" sz="2000" dirty="0"/>
              <a:t>    ●</a:t>
            </a:r>
            <a:r>
              <a:rPr lang="ru-RU" sz="2000" dirty="0" err="1"/>
              <a:t>Програм</a:t>
            </a:r>
            <a:r>
              <a:rPr lang="uk-UA" sz="2000" dirty="0"/>
              <a:t>а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</a:t>
            </a:r>
            <a:r>
              <a:rPr lang="ru-RU" sz="2000" dirty="0" err="1"/>
              <a:t>дошкільного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b="1" dirty="0"/>
              <a:t>«</a:t>
            </a:r>
            <a:r>
              <a:rPr lang="ru-RU" sz="2000" b="1" dirty="0" err="1"/>
              <a:t>Українське</a:t>
            </a:r>
            <a:r>
              <a:rPr lang="ru-RU" sz="2000" b="1" dirty="0"/>
              <a:t> </a:t>
            </a:r>
            <a:r>
              <a:rPr lang="ru-RU" sz="2000" b="1" dirty="0" err="1"/>
              <a:t>дошкілля</a:t>
            </a:r>
            <a:r>
              <a:rPr lang="ru-RU" sz="2000" b="1" dirty="0"/>
              <a:t>»</a:t>
            </a:r>
          </a:p>
          <a:p>
            <a:pPr algn="just"/>
            <a:r>
              <a:rPr lang="ru-RU" sz="2000" dirty="0"/>
              <a:t> (</a:t>
            </a:r>
            <a:r>
              <a:rPr lang="ru-RU" sz="2000" dirty="0" err="1"/>
              <a:t>авторський</a:t>
            </a:r>
            <a:r>
              <a:rPr lang="ru-RU" sz="2000" dirty="0"/>
              <a:t> </a:t>
            </a:r>
            <a:r>
              <a:rPr lang="ru-RU" sz="2000" dirty="0" err="1"/>
              <a:t>колектив</a:t>
            </a:r>
            <a:r>
              <a:rPr lang="ru-RU" sz="2000" dirty="0"/>
              <a:t> </a:t>
            </a:r>
            <a:r>
              <a:rPr lang="ru-RU" sz="2000" dirty="0" err="1"/>
              <a:t>Білан</a:t>
            </a:r>
            <a:r>
              <a:rPr lang="ru-RU" sz="2000" dirty="0"/>
              <a:t> О.І., </a:t>
            </a:r>
            <a:r>
              <a:rPr lang="ru-RU" sz="2000" dirty="0" err="1"/>
              <a:t>Возна</a:t>
            </a:r>
            <a:r>
              <a:rPr lang="ru-RU" sz="2000" dirty="0"/>
              <a:t> Л.М., Максименко О.Л. та </a:t>
            </a:r>
            <a:r>
              <a:rPr lang="ru-RU" sz="2000" dirty="0" err="1"/>
              <a:t>ін</a:t>
            </a:r>
            <a:r>
              <a:rPr lang="ru-RU" sz="2000" dirty="0"/>
              <a:t>.),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u="sng" dirty="0"/>
              <a:t>2.</a:t>
            </a:r>
            <a:r>
              <a:rPr lang="ru-RU" sz="2000" i="1" u="sng" dirty="0" err="1"/>
              <a:t>Варіативний</a:t>
            </a:r>
            <a:r>
              <a:rPr lang="ru-RU" sz="2000" i="1" u="sng" dirty="0"/>
              <a:t> </a:t>
            </a:r>
            <a:r>
              <a:rPr lang="ru-RU" sz="2000" i="1" u="sng" dirty="0" err="1"/>
              <a:t>складник</a:t>
            </a:r>
            <a:r>
              <a:rPr lang="ru-RU" sz="2000" i="1" u="sng" dirty="0"/>
              <a:t> стандарту </a:t>
            </a:r>
            <a:r>
              <a:rPr lang="ru-RU" sz="2000" i="1" u="sng" dirty="0" err="1"/>
              <a:t>дошкільної</a:t>
            </a:r>
            <a:r>
              <a:rPr lang="ru-RU" sz="2000" i="1" u="sng" dirty="0"/>
              <a:t> </a:t>
            </a:r>
            <a:r>
              <a:rPr lang="ru-RU" sz="2000" i="1" u="sng" dirty="0" err="1"/>
              <a:t>освіти</a:t>
            </a:r>
            <a:r>
              <a:rPr lang="ru-RU" sz="2000" i="1" u="sng" dirty="0"/>
              <a:t>:</a:t>
            </a:r>
          </a:p>
          <a:p>
            <a:r>
              <a:rPr lang="uk-UA" sz="2000" i="1" dirty="0"/>
              <a:t>    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 себе треба знати, про себе треба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дбати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основ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життєдіяльнольсті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віком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до 6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Лохвицька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Л.В.), </a:t>
            </a:r>
          </a:p>
          <a:p>
            <a:r>
              <a:rPr lang="uk-UA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   ●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моя </a:t>
            </a:r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Батьківщина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/>
              <a:t>програма</a:t>
            </a:r>
            <a:r>
              <a:rPr lang="ru-RU" sz="2000" dirty="0"/>
              <a:t> з </a:t>
            </a:r>
            <a:r>
              <a:rPr lang="ru-RU" sz="2000" dirty="0" err="1"/>
              <a:t>патріотичного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b="1" dirty="0"/>
              <a:t> </a:t>
            </a:r>
          </a:p>
          <a:p>
            <a:r>
              <a:rPr lang="uk-UA" sz="2000" b="1" i="1" dirty="0"/>
              <a:t>    ●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Вчимося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разом»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ефективної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до 6-7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46392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2737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ru-RU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року, педагогами закладу </a:t>
            </a:r>
            <a:r>
              <a:rPr lang="ru-RU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вивчались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впроваджувались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</a:t>
            </a:r>
            <a:r>
              <a:rPr lang="uk-UA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8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8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методика роботи з логіко-математичного розвитку  дошкільників «Інноваційні технології логіко-математичного розвитку дошкільнят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Золтана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Дьониша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Інноваційна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технологія«Розвиток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мовлення дітей раннього віку засобами фольклору»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«Формування комунікативної та пізнавальної компетентності дітей старшого дошкільного віку шляхом впровадження в освітню діяльність інноваційної технології розвитку творчої особистості Г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Альтшуллера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«Коректурні таблиці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Н.Гавриш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математичне, національно-патріотичне спрямування».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«Музична 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логоритміка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методика навчання та виховання».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«Традиційні заняття з використанням нетрадиційного фізкультурного інвентаря». 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Кінезіологія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засіб розвитку мовлення та інтелектуальних здібностей дітей з ООП»</a:t>
            </a:r>
          </a:p>
          <a:p>
            <a:pPr marL="0" indent="0">
              <a:buNone/>
            </a:pP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«Стимуляція мовленнєвої активності дітей засобами арт-терапії».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180528" y="-819472"/>
            <a:ext cx="7848872" cy="2479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81748"/>
              </p:ext>
            </p:extLst>
          </p:nvPr>
        </p:nvGraphicFramePr>
        <p:xfrm>
          <a:off x="467544" y="-315416"/>
          <a:ext cx="8208912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48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otohomka.ru/images/Jan/09/89ec4926bed997673ae63eb03b3c8732/mini_6.jpg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232"/>
            <a:ext cx="9143999" cy="16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531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 метою підвищення педагогічної майстерності педагогів, спрямовуючи навчально-виховний процес на виконання головних завдань, адміністрацією були сплановані та проведені протягом навчального року такі педагогічні ради: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14954"/>
            <a:ext cx="9144000" cy="5370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270510" algn="just">
              <a:spcAft>
                <a:spcPts val="0"/>
              </a:spcAf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Підвищення якості освітньої діяльності закладу.</a:t>
            </a:r>
            <a:endParaRPr lang="ru-RU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Збереження, зміцнення психічного та фізичного здоров‘я дітей дошкільного віку в нових соціальних умовах воєнного стану. (якщо дію воєнного стану буде продовжено)</a:t>
            </a:r>
            <a:endParaRPr lang="ru-RU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Формування соціально-громадянської компетентності дітей шляхом зміцнення  національної ідентичності, утвердження позицій громадянина своєї країни, виховання ціннісного ставлення до своєї родини як частини історії, традицій, культури свого народу. </a:t>
            </a:r>
            <a:endParaRPr lang="ru-RU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"/>
            </a:pPr>
            <a:r>
              <a:rPr lang="uk-UA" sz="1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Формування культури українського мовлення між учасниками освітнього процесу як основи формування національно-патріотичних почуттів. Спрямувати діяльність педагогів на формування розмовного мовлення дітей шляхом використання сучасних технологій, розвитку зв'язного мовлення, акцентувати увагу на підвищенні рівня культури українського мовлення дошкільників.</a:t>
            </a:r>
            <a:endParaRPr lang="ru-RU" sz="17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77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4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72842"/>
            <a:ext cx="61926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Семінари-практикуми: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048" y="1537626"/>
            <a:ext cx="61926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1. Семінар - практикум для педагогів з патріотичного виховання «Ми українці і нам є чим пишатись».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83957"/>
            <a:ext cx="763284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2. Семінар – практикум для педагогів  </a:t>
            </a:r>
            <a:r>
              <a:rPr lang="ru-RU" b="1" dirty="0"/>
              <a:t>«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 як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національно-патріотичних</a:t>
            </a:r>
            <a:r>
              <a:rPr lang="ru-RU" b="1" dirty="0"/>
              <a:t> </a:t>
            </a:r>
            <a:r>
              <a:rPr lang="ru-RU" b="1" dirty="0" err="1"/>
              <a:t>почуттів</a:t>
            </a:r>
            <a:r>
              <a:rPr lang="ru-RU" b="1" dirty="0"/>
              <a:t>»</a:t>
            </a:r>
            <a:r>
              <a:rPr lang="uk-UA" b="1" dirty="0"/>
              <a:t>.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3107287"/>
            <a:ext cx="748883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3. Семінар – практикум для вихователів «Інклюзивна освіта. </a:t>
            </a:r>
            <a:r>
              <a:rPr lang="uk-UA" b="1" dirty="0" err="1"/>
              <a:t>Кінезіологічні</a:t>
            </a:r>
            <a:r>
              <a:rPr lang="uk-UA" b="1" dirty="0"/>
              <a:t> вправи як засіб активізації і стимулювання пізнавальних процесів дитини» 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460994" y="4009562"/>
            <a:ext cx="6683006" cy="646331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4. Проведено  міні-тренінг на тему «Адаптація малюків. Труднощі звикання вихованців до режимних моментів»</a:t>
            </a:r>
          </a:p>
        </p:txBody>
      </p:sp>
    </p:spTree>
    <p:extLst>
      <p:ext uri="{BB962C8B-B14F-4D97-AF65-F5344CB8AC3E}">
        <p14:creationId xmlns:p14="http://schemas.microsoft.com/office/powerpoint/2010/main" val="5879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71447"/>
            <a:ext cx="864096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перегляди: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966624"/>
            <a:ext cx="864096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1.Театралізована діяльність «Казка Колобок» (</a:t>
            </a:r>
            <a:r>
              <a:rPr lang="uk-UA" dirty="0" err="1"/>
              <a:t>фартушковий</a:t>
            </a:r>
            <a:r>
              <a:rPr lang="uk-UA" dirty="0"/>
              <a:t> театр), вихователь </a:t>
            </a:r>
            <a:r>
              <a:rPr lang="uk-UA" dirty="0" err="1"/>
              <a:t>Павлишинець</a:t>
            </a:r>
            <a:r>
              <a:rPr lang="uk-UA" dirty="0"/>
              <a:t> М.В., група раннього віку «Дзвіночки», 30 вересня 2023 рік;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625547"/>
            <a:ext cx="86409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2.Інтегроване заняття (природа + мовлення) «Осіння подорож» вихователь </a:t>
            </a:r>
            <a:r>
              <a:rPr lang="uk-UA" dirty="0" err="1"/>
              <a:t>Дідух</a:t>
            </a:r>
            <a:r>
              <a:rPr lang="uk-UA" dirty="0"/>
              <a:t> В.С., середня група (інклюзивна) «Бджілка», 27 жовтня 2023 рік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284470"/>
            <a:ext cx="864096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uk-UA" dirty="0"/>
              <a:t>3. Заняття  дитина в сенсорно-пізнавальному просторі «Ведмедик на гостині у дітей», вихователь </a:t>
            </a:r>
            <a:r>
              <a:rPr lang="uk-UA" dirty="0" err="1"/>
              <a:t>Данилець</a:t>
            </a:r>
            <a:r>
              <a:rPr lang="uk-UA" dirty="0"/>
              <a:t> Т.І., група раннього віку «Дзвіночки», 27 лютого 2024 рік;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33179"/>
            <a:ext cx="864096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4.Заняття з  «Маленьким дітям про великого Тараса Григоровича Шевченка», вихователь Волос М.А.,  старша  група «Соняшник» (інклюзивна), 6 березня 2024 рік;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3579510"/>
            <a:ext cx="864096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5.Заняття з логіко – математичного розвитку з використанням елементів інноваційної технології «Блоки </a:t>
            </a:r>
            <a:r>
              <a:rPr lang="uk-UA" dirty="0" err="1"/>
              <a:t>Дьєнеша</a:t>
            </a:r>
            <a:r>
              <a:rPr lang="uk-UA" dirty="0"/>
              <a:t>»  «Геометрична країна», вихователь </a:t>
            </a:r>
            <a:r>
              <a:rPr lang="uk-UA" dirty="0" err="1"/>
              <a:t>Бабурнич</a:t>
            </a:r>
            <a:r>
              <a:rPr lang="uk-UA" dirty="0"/>
              <a:t> Н.І.,  молодша  група «Калинка»,  15 травня 2024 рік;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1186" y="4502840"/>
            <a:ext cx="867129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uk-UA" dirty="0"/>
              <a:t>6.Сюжетне заняття з фізичного виховання «Курчата – помічники», вихователь </a:t>
            </a:r>
            <a:r>
              <a:rPr lang="uk-UA" dirty="0" err="1"/>
              <a:t>Турдай</a:t>
            </a:r>
            <a:r>
              <a:rPr lang="uk-UA" dirty="0"/>
              <a:t> Я.Я.,  молодша  група «Калинка»,  14 травня 2024 рік;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1186" y="5149171"/>
            <a:ext cx="8671294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uk-UA" dirty="0"/>
              <a:t>7.Колективний перегляд заняття з валеології  (впровадження парціальної програми «Про себе треба </a:t>
            </a:r>
            <a:r>
              <a:rPr lang="uk-UA" dirty="0" err="1"/>
              <a:t>зати</a:t>
            </a:r>
            <a:r>
              <a:rPr lang="uk-UA" dirty="0"/>
              <a:t>, про себе треба дбати» «Подорож до країни здоров'я», вихователь </a:t>
            </a:r>
            <a:r>
              <a:rPr lang="uk-UA" dirty="0" err="1"/>
              <a:t>Бехтерева</a:t>
            </a:r>
            <a:r>
              <a:rPr lang="uk-UA" dirty="0"/>
              <a:t> Н.Ю., середня група (інклюзивна) «Бджілка», 23 травня 2024 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190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1366</Words>
  <Application>Microsoft Office PowerPoint</Application>
  <PresentationFormat>Экран (4:3)</PresentationFormat>
  <Paragraphs>117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2023-2024 навчальному році заклад прийняв участь у таких проєктах:</vt:lpstr>
      <vt:lpstr>ВСЗЯО  «Фахова діяльність педагогічних працівників ЗДО»  Члени робочої групи по проведенню самооцінювання у 2023-2024 н.р. ЗДО</vt:lpstr>
      <vt:lpstr>Результати самооцінювання визначенню рівня оцінювання за напрямом «Фахова діяльність педагогічних працівників ЗДО» -  ДОСТАТНІЙ</vt:lpstr>
      <vt:lpstr>Аналіз виконання натуральних норм по основних продуктах харчування у %:</vt:lpstr>
      <vt:lpstr>Презентация PowerPoint</vt:lpstr>
      <vt:lpstr>Матеріально-технічне забезпечення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Noname</dc:creator>
  <cp:lastModifiedBy>Admin</cp:lastModifiedBy>
  <cp:revision>57</cp:revision>
  <dcterms:created xsi:type="dcterms:W3CDTF">2024-06-21T07:04:28Z</dcterms:created>
  <dcterms:modified xsi:type="dcterms:W3CDTF">2024-06-24T11:36:47Z</dcterms:modified>
</cp:coreProperties>
</file>