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8" r:id="rId2"/>
    <p:sldId id="257" r:id="rId3"/>
    <p:sldId id="342" r:id="rId4"/>
    <p:sldId id="259" r:id="rId5"/>
    <p:sldId id="340" r:id="rId6"/>
    <p:sldId id="260" r:id="rId7"/>
    <p:sldId id="262" r:id="rId8"/>
    <p:sldId id="343" r:id="rId9"/>
    <p:sldId id="261" r:id="rId10"/>
    <p:sldId id="264" r:id="rId11"/>
    <p:sldId id="265" r:id="rId12"/>
    <p:sldId id="338" r:id="rId13"/>
    <p:sldId id="352" r:id="rId14"/>
    <p:sldId id="354" r:id="rId15"/>
    <p:sldId id="267" r:id="rId16"/>
    <p:sldId id="268" r:id="rId17"/>
    <p:sldId id="273" r:id="rId18"/>
    <p:sldId id="269" r:id="rId19"/>
    <p:sldId id="270" r:id="rId20"/>
    <p:sldId id="274" r:id="rId21"/>
    <p:sldId id="337" r:id="rId22"/>
    <p:sldId id="348" r:id="rId23"/>
    <p:sldId id="349" r:id="rId24"/>
    <p:sldId id="350" r:id="rId25"/>
    <p:sldId id="312" r:id="rId26"/>
    <p:sldId id="313" r:id="rId27"/>
    <p:sldId id="314" r:id="rId28"/>
    <p:sldId id="315" r:id="rId29"/>
    <p:sldId id="317" r:id="rId30"/>
    <p:sldId id="379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288" r:id="rId41"/>
    <p:sldId id="380" r:id="rId42"/>
    <p:sldId id="378" r:id="rId43"/>
    <p:sldId id="375" r:id="rId44"/>
    <p:sldId id="374" r:id="rId45"/>
    <p:sldId id="356" r:id="rId46"/>
    <p:sldId id="357" r:id="rId47"/>
    <p:sldId id="358" r:id="rId48"/>
    <p:sldId id="372" r:id="rId49"/>
    <p:sldId id="361" r:id="rId50"/>
    <p:sldId id="370" r:id="rId51"/>
    <p:sldId id="377" r:id="rId52"/>
    <p:sldId id="381" r:id="rId53"/>
    <p:sldId id="344" r:id="rId54"/>
    <p:sldId id="295" r:id="rId55"/>
    <p:sldId id="296" r:id="rId56"/>
    <p:sldId id="359" r:id="rId57"/>
    <p:sldId id="360" r:id="rId58"/>
    <p:sldId id="371" r:id="rId59"/>
    <p:sldId id="376" r:id="rId60"/>
    <p:sldId id="363" r:id="rId61"/>
    <p:sldId id="364" r:id="rId62"/>
    <p:sldId id="365" r:id="rId63"/>
    <p:sldId id="373" r:id="rId64"/>
    <p:sldId id="368" r:id="rId65"/>
    <p:sldId id="306" r:id="rId66"/>
    <p:sldId id="307" r:id="rId67"/>
    <p:sldId id="308" r:id="rId68"/>
    <p:sldId id="310" r:id="rId69"/>
    <p:sldId id="346" r:id="rId70"/>
    <p:sldId id="347" r:id="rId71"/>
    <p:sldId id="362" r:id="rId72"/>
    <p:sldId id="353" r:id="rId73"/>
    <p:sldId id="339" r:id="rId74"/>
    <p:sldId id="351" r:id="rId7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8935DC4-2C8E-4F92-BFF1-DE9FFF43F7FC}">
          <p14:sldIdLst>
            <p14:sldId id="258"/>
            <p14:sldId id="257"/>
            <p14:sldId id="342"/>
            <p14:sldId id="259"/>
            <p14:sldId id="340"/>
            <p14:sldId id="260"/>
            <p14:sldId id="262"/>
            <p14:sldId id="343"/>
            <p14:sldId id="261"/>
            <p14:sldId id="264"/>
            <p14:sldId id="265"/>
            <p14:sldId id="338"/>
            <p14:sldId id="352"/>
            <p14:sldId id="354"/>
            <p14:sldId id="267"/>
            <p14:sldId id="268"/>
            <p14:sldId id="273"/>
            <p14:sldId id="269"/>
            <p14:sldId id="270"/>
            <p14:sldId id="274"/>
            <p14:sldId id="337"/>
            <p14:sldId id="348"/>
            <p14:sldId id="349"/>
            <p14:sldId id="350"/>
            <p14:sldId id="312"/>
            <p14:sldId id="313"/>
            <p14:sldId id="314"/>
            <p14:sldId id="315"/>
            <p14:sldId id="317"/>
            <p14:sldId id="379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288"/>
            <p14:sldId id="380"/>
            <p14:sldId id="378"/>
            <p14:sldId id="375"/>
            <p14:sldId id="374"/>
            <p14:sldId id="356"/>
            <p14:sldId id="357"/>
            <p14:sldId id="358"/>
            <p14:sldId id="372"/>
            <p14:sldId id="361"/>
            <p14:sldId id="370"/>
            <p14:sldId id="377"/>
            <p14:sldId id="381"/>
            <p14:sldId id="344"/>
            <p14:sldId id="295"/>
            <p14:sldId id="296"/>
            <p14:sldId id="359"/>
            <p14:sldId id="360"/>
            <p14:sldId id="371"/>
            <p14:sldId id="376"/>
            <p14:sldId id="363"/>
            <p14:sldId id="364"/>
            <p14:sldId id="365"/>
            <p14:sldId id="373"/>
            <p14:sldId id="368"/>
          </p14:sldIdLst>
        </p14:section>
        <p14:section name="Раздел без заголовка" id="{C0CFCB2E-D590-4EA1-B0FD-36034849A4C1}">
          <p14:sldIdLst>
            <p14:sldId id="306"/>
            <p14:sldId id="307"/>
            <p14:sldId id="308"/>
            <p14:sldId id="310"/>
            <p14:sldId id="346"/>
            <p14:sldId id="347"/>
            <p14:sldId id="362"/>
            <p14:sldId id="353"/>
            <p14:sldId id="339"/>
            <p14:sldId id="35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88" autoAdjust="0"/>
    <p:restoredTop sz="87966" autoAdjust="0"/>
  </p:normalViewPr>
  <p:slideViewPr>
    <p:cSldViewPr>
      <p:cViewPr varScale="1">
        <p:scale>
          <a:sx n="84" d="100"/>
          <a:sy n="84" d="100"/>
        </p:scale>
        <p:origin x="-2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59"/>
          <c:y val="2.64553938451283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algn="l"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Освітні показники</a:t>
            </a:r>
            <a:endParaRPr lang="uk-UA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 algn="l"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Monotype Corsiva" pitchFamily="66" charset="0"/>
              </a:defRPr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 кваліфікаційним рівнем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uk-UA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</a:t>
            </a:r>
            <a:r>
              <a:rPr lang="uk-UA" baseline="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кваліфікаційним рівнем </a:t>
            </a:r>
            <a:endParaRPr lang="uk-UA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c:rich>
      </c:tx>
      <c:layout>
        <c:manualLayout>
          <c:xMode val="edge"/>
          <c:yMode val="edge"/>
          <c:x val="0.1692781820538459"/>
          <c:y val="2.645539384512837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  <c:txPr>
        <a:bodyPr/>
        <a:lstStyle/>
        <a:p>
          <a:pPr>
            <a:defRPr>
              <a:latin typeface="Monotype Corsiva" pitchFamily="66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0.14286</cdr:x>
      <cdr:y>0.12308</cdr:y>
    </cdr:from>
    <cdr:to>
      <cdr:x>1</cdr:x>
      <cdr:y>1</cdr:y>
    </cdr:to>
    <cdr:pic>
      <cdr:nvPicPr>
        <cdr:cNvPr id="3" name="Рисунок 2" descr="Діаграма відповідей у Формах. Назва запитання: Розподіл педпрацівників за педагогічним стажем роботи . Кількість відповідей: 28 відповідей.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22619"/>
        <a:stretch xmlns:a="http://schemas.openxmlformats.org/drawingml/2006/main"/>
      </cdr:blipFill>
      <cdr:spPr bwMode="auto">
        <a:xfrm xmlns:a="http://schemas.openxmlformats.org/drawingml/2006/main">
          <a:off x="864096" y="576064"/>
          <a:ext cx="5184576" cy="410445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0.01331</cdr:y>
    </cdr:from>
    <cdr:to>
      <cdr:x>1</cdr:x>
      <cdr:y>1</cdr:y>
    </cdr:to>
    <cdr:pic>
      <cdr:nvPicPr>
        <cdr:cNvPr id="4" name="Рисунок 3" descr="Діаграма відповідей у Формах. Назва запитання: Розділ за кваліфікаційною категорією&#10;. Кількість відповідей: 28 відповідей."/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0" y="39299"/>
          <a:ext cx="5766107" cy="291302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0.03302</cdr:x>
      <cdr:y>0</cdr:y>
    </cdr:from>
    <cdr:to>
      <cdr:x>0.97015</cdr:x>
      <cdr:y>0.875</cdr:y>
    </cdr:to>
    <cdr:pic>
      <cdr:nvPicPr>
        <cdr:cNvPr id="4" name="Рисунок 3" descr="Діаграма відповідей у Формах. Назва запитання: Розділ педпрацівників за рівнем педагогічної освіти &#10;. Кількість відповідей: 28 відповідей.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r="15896" b="5180"/>
        <a:stretch xmlns:a="http://schemas.openxmlformats.org/drawingml/2006/main"/>
      </cdr:blipFill>
      <cdr:spPr bwMode="auto">
        <a:xfrm xmlns:a="http://schemas.openxmlformats.org/drawingml/2006/main">
          <a:off x="159317" y="-1196752"/>
          <a:ext cx="4521203" cy="302433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95B42-965F-4944-9898-DD3DB2A74D49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311256-F5A4-4E96-908A-90FA871C3B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2601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11256-F5A4-4E96-908A-90FA871C3B2B}" type="slidenum">
              <a:rPr lang="uk-UA" smtClean="0"/>
              <a:pPr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786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E336-5B2B-4AEA-90CE-0C6605558CF8}" type="datetimeFigureOut">
              <a:rPr lang="uk-UA" smtClean="0"/>
              <a:pPr/>
              <a:t>28.06.2023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8DA87-1766-4DA7-ADE5-8A084ECCB24A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6\shcho_take_nash_ditsadok_-__(zf.fm).mp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g"/><Relationship Id="rId4" Type="http://schemas.openxmlformats.org/officeDocument/2006/relationships/image" Target="../media/image11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pn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jpg"/><Relationship Id="rId3" Type="http://schemas.openxmlformats.org/officeDocument/2006/relationships/image" Target="../media/image142.png"/><Relationship Id="rId7" Type="http://schemas.openxmlformats.org/officeDocument/2006/relationships/image" Target="../media/image150.png"/><Relationship Id="rId12" Type="http://schemas.openxmlformats.org/officeDocument/2006/relationships/image" Target="../media/image155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4.jpg"/><Relationship Id="rId5" Type="http://schemas.openxmlformats.org/officeDocument/2006/relationships/image" Target="../media/image148.png"/><Relationship Id="rId10" Type="http://schemas.openxmlformats.org/officeDocument/2006/relationships/image" Target="../media/image153.jpeg"/><Relationship Id="rId4" Type="http://schemas.openxmlformats.org/officeDocument/2006/relationships/image" Target="../media/image143.png"/><Relationship Id="rId9" Type="http://schemas.openxmlformats.org/officeDocument/2006/relationships/image" Target="../media/image152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2.png"/><Relationship Id="rId7" Type="http://schemas.openxmlformats.org/officeDocument/2006/relationships/image" Target="../media/image150.png"/><Relationship Id="rId12" Type="http://schemas.openxmlformats.org/officeDocument/2006/relationships/image" Target="../media/image160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9.jpeg"/><Relationship Id="rId5" Type="http://schemas.openxmlformats.org/officeDocument/2006/relationships/image" Target="../media/image148.png"/><Relationship Id="rId10" Type="http://schemas.openxmlformats.org/officeDocument/2006/relationships/image" Target="../media/image158.jpeg"/><Relationship Id="rId4" Type="http://schemas.openxmlformats.org/officeDocument/2006/relationships/image" Target="../media/image143.png"/><Relationship Id="rId9" Type="http://schemas.openxmlformats.org/officeDocument/2006/relationships/image" Target="../media/image15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65.jpeg"/><Relationship Id="rId3" Type="http://schemas.openxmlformats.org/officeDocument/2006/relationships/image" Target="../media/image142.png"/><Relationship Id="rId7" Type="http://schemas.openxmlformats.org/officeDocument/2006/relationships/image" Target="../media/image150.png"/><Relationship Id="rId12" Type="http://schemas.openxmlformats.org/officeDocument/2006/relationships/image" Target="../media/image164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63.jpeg"/><Relationship Id="rId5" Type="http://schemas.openxmlformats.org/officeDocument/2006/relationships/image" Target="../media/image148.png"/><Relationship Id="rId10" Type="http://schemas.openxmlformats.org/officeDocument/2006/relationships/image" Target="../media/image162.jpeg"/><Relationship Id="rId4" Type="http://schemas.openxmlformats.org/officeDocument/2006/relationships/image" Target="../media/image143.png"/><Relationship Id="rId9" Type="http://schemas.openxmlformats.org/officeDocument/2006/relationships/image" Target="../media/image1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2.png"/><Relationship Id="rId7" Type="http://schemas.openxmlformats.org/officeDocument/2006/relationships/image" Target="../media/image150.png"/><Relationship Id="rId12" Type="http://schemas.openxmlformats.org/officeDocument/2006/relationships/image" Target="../media/image169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68.jpeg"/><Relationship Id="rId5" Type="http://schemas.openxmlformats.org/officeDocument/2006/relationships/image" Target="../media/image148.png"/><Relationship Id="rId10" Type="http://schemas.openxmlformats.org/officeDocument/2006/relationships/image" Target="../media/image167.jpeg"/><Relationship Id="rId4" Type="http://schemas.openxmlformats.org/officeDocument/2006/relationships/image" Target="../media/image143.png"/><Relationship Id="rId9" Type="http://schemas.openxmlformats.org/officeDocument/2006/relationships/image" Target="../media/image166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2.png"/><Relationship Id="rId7" Type="http://schemas.openxmlformats.org/officeDocument/2006/relationships/image" Target="../media/image150.png"/><Relationship Id="rId12" Type="http://schemas.openxmlformats.org/officeDocument/2006/relationships/image" Target="../media/image173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72.jpeg"/><Relationship Id="rId5" Type="http://schemas.openxmlformats.org/officeDocument/2006/relationships/image" Target="../media/image148.png"/><Relationship Id="rId10" Type="http://schemas.openxmlformats.org/officeDocument/2006/relationships/image" Target="../media/image171.jpeg"/><Relationship Id="rId4" Type="http://schemas.openxmlformats.org/officeDocument/2006/relationships/image" Target="../media/image143.png"/><Relationship Id="rId9" Type="http://schemas.openxmlformats.org/officeDocument/2006/relationships/image" Target="../media/image17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jpeg"/><Relationship Id="rId11" Type="http://schemas.openxmlformats.org/officeDocument/2006/relationships/image" Target="../media/image218.jpeg"/><Relationship Id="rId5" Type="http://schemas.openxmlformats.org/officeDocument/2006/relationships/image" Target="../media/image212.png"/><Relationship Id="rId10" Type="http://schemas.openxmlformats.org/officeDocument/2006/relationships/image" Target="../media/image217.jpeg"/><Relationship Id="rId4" Type="http://schemas.openxmlformats.org/officeDocument/2006/relationships/image" Target="../media/image211.png"/><Relationship Id="rId9" Type="http://schemas.openxmlformats.org/officeDocument/2006/relationships/image" Target="../media/image2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jpeg"/><Relationship Id="rId5" Type="http://schemas.openxmlformats.org/officeDocument/2006/relationships/image" Target="../media/image226.jpeg"/><Relationship Id="rId4" Type="http://schemas.openxmlformats.org/officeDocument/2006/relationships/image" Target="../media/image22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image" Target="../media/image238.jpeg"/><Relationship Id="rId7" Type="http://schemas.openxmlformats.org/officeDocument/2006/relationships/image" Target="../media/image242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Relationship Id="rId9" Type="http://schemas.openxmlformats.org/officeDocument/2006/relationships/image" Target="../media/image24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groups/519894698482375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473868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Звіт керівника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перед колективом та громадськістю</a:t>
            </a:r>
            <a:b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2023 рік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shcho_take_nash_ditsadok_-_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11960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611560" y="476672"/>
            <a:ext cx="7560840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Освітньо-виховну</a:t>
            </a:r>
            <a:r>
              <a:rPr lang="ru-RU" sz="32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роботу  у 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закладі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забезпечують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33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педагогічні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32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працівники</a:t>
            </a:r>
            <a:r>
              <a:rPr lang="ru-RU" sz="32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з них: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завідувач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-2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вихователі-методисти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  <a:endParaRPr lang="ru-RU" sz="2800" b="1" i="1" kern="0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1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практичний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психолог,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-3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музичні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керівники</a:t>
            </a: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kern="0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-28 </a:t>
            </a:r>
            <a:r>
              <a:rPr lang="ru-RU" sz="2800" b="1" i="1" kern="0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itchFamily="18" charset="0"/>
              </a:rPr>
              <a:t>вихователів</a:t>
            </a:r>
            <a:endParaRPr lang="ru-RU" sz="2800" b="1" i="1" kern="0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93" y="2935863"/>
            <a:ext cx="5358906" cy="4019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404664"/>
            <a:ext cx="7704856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ДНЗ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це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однодумців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, робота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яких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підпорядкована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спільній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всебічно-розвиненої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особистості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Використовуючи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нові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підходи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до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організації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навчально-виховного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процесу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педагогічний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колектив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взяв на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озброєння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один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із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кращих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здобутків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педагогічної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науки —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творчу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спадщину</a:t>
            </a:r>
            <a:r>
              <a:rPr lang="ru-RU" altLang="uk-UA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педагога-</a:t>
            </a:r>
            <a:r>
              <a:rPr lang="ru-RU" altLang="uk-UA" sz="24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гуманіста</a:t>
            </a:r>
            <a:r>
              <a:rPr lang="ru-RU" alt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24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537520"/>
            <a:ext cx="576064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74290336"/>
              </p:ext>
            </p:extLst>
          </p:nvPr>
        </p:nvGraphicFramePr>
        <p:xfrm>
          <a:off x="-396552" y="692696"/>
          <a:ext cx="5436096" cy="4221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121196"/>
            <a:ext cx="4114800" cy="1143000"/>
          </a:xfrm>
        </p:spPr>
        <p:txBody>
          <a:bodyPr>
            <a:normAutofit/>
          </a:bodyPr>
          <a:lstStyle/>
          <a:p>
            <a:pPr algn="just"/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pic>
        <p:nvPicPr>
          <p:cNvPr id="6" name="Рисунок 5" descr="Діаграма відповідей у Формах. Назва запитання: Розділ педпрацівників за віком . Кількість відповідей: 28 відповідей.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68"/>
          <a:stretch/>
        </p:blipFill>
        <p:spPr bwMode="auto">
          <a:xfrm>
            <a:off x="-16482" y="142422"/>
            <a:ext cx="538143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338389671"/>
              </p:ext>
            </p:extLst>
          </p:nvPr>
        </p:nvGraphicFramePr>
        <p:xfrm>
          <a:off x="3070196" y="2492896"/>
          <a:ext cx="604867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pPr algn="just"/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Характеристика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педагогічного колективу</a:t>
            </a:r>
            <a:endParaRPr lang="uk-UA" sz="28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046267325"/>
              </p:ext>
            </p:extLst>
          </p:nvPr>
        </p:nvGraphicFramePr>
        <p:xfrm>
          <a:off x="3347864" y="3789040"/>
          <a:ext cx="576610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683568" y="1988840"/>
          <a:ext cx="388843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89060726"/>
              </p:ext>
            </p:extLst>
          </p:nvPr>
        </p:nvGraphicFramePr>
        <p:xfrm>
          <a:off x="-108520" y="810822"/>
          <a:ext cx="482453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6096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Sub>
          <a:bldChart bld="category"/>
        </p:bldSub>
      </p:bldGraphic>
      <p:bldGraphic spid="5" grpId="0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Атестація педагогічних працівників</a:t>
            </a:r>
            <a:endParaRPr lang="ru-RU" sz="3600" b="1" i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0720" y="2126144"/>
            <a:ext cx="4235962" cy="317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/>
          <a:stretch/>
        </p:blipFill>
        <p:spPr>
          <a:xfrm rot="5400000">
            <a:off x="1187466" y="780044"/>
            <a:ext cx="2353684" cy="3649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74229"/>
            <a:ext cx="3551920" cy="2663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7845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1340768"/>
            <a:ext cx="5064125" cy="1028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1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Полінкевич</a:t>
            </a:r>
            <a: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Маріанна Михайлівна</a:t>
            </a:r>
            <a:br>
              <a:rPr lang="uk-UA" altLang="uk-UA" sz="31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altLang="uk-UA" sz="31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5364" name="Прямокутник 1"/>
          <p:cNvSpPr>
            <a:spLocks noChangeArrowheads="1"/>
          </p:cNvSpPr>
          <p:nvPr/>
        </p:nvSpPr>
        <p:spPr bwMode="auto">
          <a:xfrm>
            <a:off x="1889125" y="766763"/>
            <a:ext cx="18702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altLang="uk-UA" sz="32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Завідувач</a:t>
            </a:r>
            <a:endParaRPr lang="uk-UA" altLang="uk-U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2492896"/>
            <a:ext cx="3012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 15р.)</a:t>
            </a:r>
            <a:endParaRPr lang="uk-UA" altLang="uk-UA" sz="2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2125" y="300411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defRPr/>
            </a:pP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</a:t>
            </a: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МЕГУ ім. 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026" name="Picture 2" descr="C:\Users\User\Desktop\IMG_7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4797152"/>
            <a:ext cx="1296144" cy="1728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User\Desktop\IMG_7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5756" y="4149080"/>
            <a:ext cx="14041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User\Desktop\IMG_7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293096"/>
            <a:ext cx="1354788" cy="1884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User\Desktop\IMG_70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004" y="5013176"/>
            <a:ext cx="15121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0" b="-5196"/>
          <a:stretch/>
        </p:blipFill>
        <p:spPr>
          <a:xfrm>
            <a:off x="5386808" y="801043"/>
            <a:ext cx="332526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кутник 2"/>
          <p:cNvSpPr>
            <a:spLocks noChangeArrowheads="1"/>
          </p:cNvSpPr>
          <p:nvPr/>
        </p:nvSpPr>
        <p:spPr bwMode="auto">
          <a:xfrm>
            <a:off x="4154488" y="692150"/>
            <a:ext cx="4727575" cy="3908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defRPr/>
            </a:pPr>
            <a:endParaRPr lang="ru-RU" altLang="uk-UA" sz="2400" b="1" i="1" dirty="0" smtClean="0">
              <a:solidFill>
                <a:srgbClr val="188F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Професійне кредо: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результатів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досягає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не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обовязково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 у кого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найрозумніша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голова, а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швидше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той,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хто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краще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від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всіх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вміє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координувати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роботу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своїх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розумних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і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талановитих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колег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              </a:t>
            </a:r>
            <a:r>
              <a:rPr lang="ru-RU" altLang="uk-UA" sz="2800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Вільям</a:t>
            </a:r>
            <a:r>
              <a:rPr lang="ru-RU" altLang="uk-UA" sz="28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Джонс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392113" y="1093788"/>
            <a:ext cx="3513137" cy="2246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uk-UA" sz="28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Життєве</a:t>
            </a:r>
            <a:r>
              <a:rPr lang="ru-RU" altLang="uk-UA" sz="28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кредо:</a:t>
            </a:r>
          </a:p>
          <a:p>
            <a:pPr algn="ctr">
              <a:defRPr/>
            </a:pP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«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Вірте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 людей, і вони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зроблять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все,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щоб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виправдати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вашу </a:t>
            </a:r>
            <a:r>
              <a:rPr lang="ru-RU" altLang="uk-UA" sz="2800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довіру</a:t>
            </a:r>
            <a:r>
              <a:rPr lang="ru-RU" altLang="uk-UA" sz="2800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pPr algn="ctr">
              <a:defRPr/>
            </a:pPr>
            <a:r>
              <a:rPr lang="ru-RU" altLang="uk-UA" sz="2800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              Максвелл </a:t>
            </a:r>
            <a:r>
              <a:rPr lang="ru-RU" altLang="uk-UA" sz="2800" i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Джон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ВСТАВИТИ\IMG_6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2699792" cy="3599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ВСТАВИТИ\IMG_6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268760"/>
            <a:ext cx="2736304" cy="205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ВСТАВИТИ\IMG_6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93096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G:\ВСТАВИТИ\IMG_69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772816"/>
            <a:ext cx="2088232" cy="2784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95536" y="1992313"/>
            <a:ext cx="5251202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Педагогічне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кредо:</a:t>
            </a: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+mj-ea"/>
                <a:cs typeface="+mj-cs"/>
              </a:rPr>
              <a:t>    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Педагог не може і не має права зупинятися на досягнутому.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/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</a:b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Він має бути обізнаний з передовим досвідом,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постійно оновлювати свої знання, час змушує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до пошуку нових шляхів і форм роботи,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щоб допомагали педагогу піднятися на рівень,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2400" i="1" dirty="0"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який міг би задовольнити  запити батьків та дітей.</a:t>
            </a: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/>
            </a:r>
            <a:b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</a:br>
            <a:r>
              <a:rPr lang="uk-UA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+mj-ea"/>
                <a:cs typeface="+mj-cs"/>
              </a:rPr>
              <a:t> . </a:t>
            </a:r>
            <a:endParaRPr lang="uk-UA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531" name="Прямокутник 8"/>
          <p:cNvSpPr>
            <a:spLocks noChangeArrowheads="1"/>
          </p:cNvSpPr>
          <p:nvPr/>
        </p:nvSpPr>
        <p:spPr bwMode="auto">
          <a:xfrm>
            <a:off x="133350" y="425450"/>
            <a:ext cx="6088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Тракслер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Сільвія </a:t>
            </a:r>
            <a:r>
              <a:rPr lang="uk-UA" altLang="uk-UA" sz="36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Золтанівна</a:t>
            </a:r>
            <a:r>
              <a:rPr lang="uk-UA" altLang="uk-UA" sz="36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pPr>
              <a:defRPr/>
            </a:pPr>
            <a:r>
              <a:rPr lang="uk-UA" altLang="uk-UA" sz="3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</a:t>
            </a:r>
            <a:r>
              <a:rPr lang="uk-UA" altLang="uk-UA" sz="32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стаж  </a:t>
            </a:r>
            <a:r>
              <a:rPr lang="uk-UA" altLang="uk-UA" sz="32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49 р., вихователь - методист)</a:t>
            </a:r>
            <a:endParaRPr lang="uk-UA" altLang="uk-UA" sz="32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795986" y="1652760"/>
            <a:ext cx="3347864" cy="5040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IMG_7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23538">
            <a:off x="4929273" y="4721849"/>
            <a:ext cx="1584176" cy="2112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кутник 8"/>
          <p:cNvSpPr>
            <a:spLocks noChangeArrowheads="1"/>
          </p:cNvSpPr>
          <p:nvPr/>
        </p:nvSpPr>
        <p:spPr bwMode="auto">
          <a:xfrm>
            <a:off x="1547664" y="188640"/>
            <a:ext cx="6088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Вихователь-методист </a:t>
            </a:r>
          </a:p>
          <a:p>
            <a:pPr algn="ctr">
              <a:defRPr/>
            </a:pPr>
            <a:r>
              <a:rPr lang="uk-UA" altLang="uk-UA" sz="32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Підгорна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Романа Віталіївна</a:t>
            </a:r>
          </a:p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 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9 р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.)</a:t>
            </a:r>
          </a:p>
        </p:txBody>
      </p:sp>
      <p:sp>
        <p:nvSpPr>
          <p:cNvPr id="23555" name="Прямоугольник 5"/>
          <p:cNvSpPr>
            <a:spLocks noChangeArrowheads="1"/>
          </p:cNvSpPr>
          <p:nvPr/>
        </p:nvSpPr>
        <p:spPr bwMode="auto">
          <a:xfrm>
            <a:off x="396366" y="1479265"/>
            <a:ext cx="534585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8000"/>
                </a:solidFill>
                <a:latin typeface="Monotype Corsiva" pitchFamily="66" charset="0"/>
              </a:rPr>
              <a:t>         </a:t>
            </a:r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Педагогічне кредо: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  <a:p>
            <a:pPr algn="just">
              <a:defRPr/>
            </a:pP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Щоб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мати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право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інших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,  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потрібно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постійно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вчитися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 самому …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 descr="№ VY908416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25657">
            <a:off x="5879127" y="4890917"/>
            <a:ext cx="1433045" cy="202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ertificate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594435">
            <a:off x="2424190" y="4929951"/>
            <a:ext cx="1488272" cy="210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2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7316">
            <a:off x="7578585" y="4997199"/>
            <a:ext cx="1517936" cy="202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5"/>
          <p:cNvSpPr>
            <a:spLocks noChangeArrowheads="1"/>
          </p:cNvSpPr>
          <p:nvPr/>
        </p:nvSpPr>
        <p:spPr bwMode="auto">
          <a:xfrm>
            <a:off x="395537" y="2780928"/>
            <a:ext cx="489654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uk-UA" sz="2800" b="1" dirty="0" smtClean="0">
                <a:solidFill>
                  <a:srgbClr val="008000"/>
                </a:solidFill>
                <a:latin typeface="Monotype Corsiva" pitchFamily="66" charset="0"/>
              </a:rPr>
              <a:t>\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У 20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14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р. за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кінчила  Самбірський педагогічний коледж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ім.І.Филипчака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 за спеціальністю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“Дошкільна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2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освіта”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кваліфікація  вихователь дошкільного віку. </a:t>
            </a:r>
            <a:endParaRPr lang="uk-UA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721" y="4227478"/>
            <a:ext cx="52035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           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201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6 р</a:t>
            </a:r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</a:t>
            </a:r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за</a:t>
            </a:r>
            <a:r>
              <a:rPr lang="uk-UA" sz="2000" b="1" dirty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МЕГУ ім. 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sz="2000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спеціальність Дошкільна освіта,  професійна кваліфікація викладач </a:t>
            </a:r>
            <a:r>
              <a:rPr lang="en-US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</a:t>
            </a:r>
            <a:r>
              <a:rPr lang="uk-UA" sz="2000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педагогіки та методик дошкільної освіти. Організатор дошкільної освіти. </a:t>
            </a:r>
            <a:endParaRPr lang="uk-UA" sz="2000" dirty="0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1" t="7667" r="12773" b="22827"/>
          <a:stretch/>
        </p:blipFill>
        <p:spPr>
          <a:xfrm>
            <a:off x="6246437" y="1238624"/>
            <a:ext cx="266429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5875" y="944563"/>
            <a:ext cx="6456363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Подорож </a:t>
            </a:r>
          </a:p>
          <a:p>
            <a:pPr algn="ctr" eaLnBrk="1" hangingPunct="1">
              <a:defRPr/>
            </a:pPr>
            <a:r>
              <a:rPr lang="uk-UA" altLang="uk-UA" sz="8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 «Дзвіночка»</a:t>
            </a:r>
            <a:endParaRPr lang="ru-RU" altLang="uk-UA" sz="80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39552" y="476672"/>
            <a:ext cx="8208912" cy="58785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i="1" dirty="0" smtClean="0">
                <a:solidFill>
                  <a:schemeClr val="accent1"/>
                </a:solidFill>
                <a:latin typeface="Monotype Corsiva" pitchFamily="66" charset="0"/>
                <a:cs typeface="Times New Roman" panose="02020603050405020304" pitchFamily="18" charset="0"/>
              </a:rPr>
              <a:t>Ключові пріоритети </a:t>
            </a:r>
            <a:r>
              <a:rPr lang="uk-UA" sz="3600" b="1" i="1" dirty="0">
                <a:solidFill>
                  <a:schemeClr val="accent1"/>
                </a:solidFill>
                <a:latin typeface="Monotype Corsiva" pitchFamily="66" charset="0"/>
                <a:cs typeface="Times New Roman" panose="02020603050405020304" pitchFamily="18" charset="0"/>
              </a:rPr>
              <a:t>змістового наповнення освітнього процесу </a:t>
            </a:r>
          </a:p>
          <a:p>
            <a:pPr>
              <a:defRPr/>
            </a:pPr>
            <a:endParaRPr 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anose="02020603050405020304" pitchFamily="18" charset="0"/>
            </a:endParaRP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національно-патріотичне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економічне виховання;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формування у вихованців навичок спілкування і ефективної взаємодії з і</a:t>
            </a:r>
            <a:r>
              <a:rPr 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ншими </a:t>
            </a: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дітьми, дорослими людьми;</a:t>
            </a:r>
          </a:p>
          <a:p>
            <a:pPr marL="276225" indent="-276225">
              <a:buFont typeface="Wingdings" panose="05000000000000000000" pitchFamily="2" charset="2"/>
              <a:buChar char="v"/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 музичне виховання, а серед засобів освітнього впливу на дитячу особистість – творча гра (сюжетно-рольова, </a:t>
            </a:r>
            <a:r>
              <a:rPr lang="uk-UA" sz="28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конструкторсько</a:t>
            </a: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anose="02020603050405020304" pitchFamily="18" charset="0"/>
              </a:rPr>
              <a:t>-будівельна, театралізація, драматизація), а також художня література (фольклор, авторські твори) і робота з дитячою книжкою.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6336704" cy="108012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Форми організації методичної роботи з вихователями 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Консультації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1988840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Педрада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988840"/>
            <a:ext cx="2592288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i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Теоретичні семінари</a:t>
            </a: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Семінари – практикуми  </a:t>
            </a:r>
          </a:p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3645024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Методичні об'єднання 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861048"/>
            <a:ext cx="2016224" cy="648072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Творча група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4797152"/>
            <a:ext cx="2016224" cy="576064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Курси підвищення кваліфікації  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1979712" y="1556792"/>
            <a:ext cx="504056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3923928" y="1556792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2843808" y="1556792"/>
            <a:ext cx="0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652120" y="1628800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228184" y="162880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131840" y="1556792"/>
            <a:ext cx="0" cy="31683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0" y="2852936"/>
            <a:ext cx="1008112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Групові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2852936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55576" y="3284984"/>
            <a:ext cx="1287760" cy="296416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Індивідуальні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>
            <a:off x="1043608" y="2636912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259632" y="263691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259632" y="2636912"/>
            <a:ext cx="2118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5868144" y="2852936"/>
            <a:ext cx="1287760" cy="36842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Обговорення правил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40352" y="2852936"/>
            <a:ext cx="1403648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Показові  методи і прийоми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940152" y="3429000"/>
            <a:ext cx="1584176" cy="360040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Розробка конспектів</a:t>
            </a:r>
          </a:p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занять  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668344" y="3861048"/>
            <a:ext cx="1287760" cy="576064"/>
          </a:xfrm>
          <a:prstGeom prst="rect">
            <a:avLst/>
          </a:prstGeom>
          <a:noFill/>
          <a:ln w="1905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Колективні  перегляди занять</a:t>
            </a:r>
            <a:endParaRPr lang="uk-UA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2" name="Прямая со стрелкой 41"/>
          <p:cNvCxnSpPr/>
          <p:nvPr/>
        </p:nvCxnSpPr>
        <p:spPr>
          <a:xfrm flipH="1">
            <a:off x="7164288" y="2636912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7452320" y="263691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7452320" y="2636912"/>
            <a:ext cx="28803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7452320" y="2636912"/>
            <a:ext cx="504056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611560" y="836712"/>
            <a:ext cx="417671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24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Бобіта</a:t>
            </a: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Тетяна Михайлівна</a:t>
            </a:r>
          </a:p>
          <a:p>
            <a:pPr algn="ctr">
              <a:defRPr/>
            </a:pP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(стаж </a:t>
            </a: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1</a:t>
            </a:r>
            <a:r>
              <a:rPr lang="en-US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2</a:t>
            </a:r>
            <a:r>
              <a:rPr lang="uk-UA" altLang="uk-UA" sz="24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</a:t>
            </a:r>
            <a:r>
              <a:rPr lang="uk-UA" altLang="uk-UA" sz="24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</a:t>
            </a: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)</a:t>
            </a:r>
            <a:endParaRPr lang="uk-UA" alt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4035" name="Прямокутник 4"/>
          <p:cNvSpPr>
            <a:spLocks noChangeArrowheads="1"/>
          </p:cNvSpPr>
          <p:nvPr/>
        </p:nvSpPr>
        <p:spPr bwMode="auto">
          <a:xfrm>
            <a:off x="2267744" y="188640"/>
            <a:ext cx="3797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психолог</a:t>
            </a: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8092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Monotype Corsiva" pitchFamily="66" charset="0"/>
              </a:rPr>
              <a:t> 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132856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20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07 р</a:t>
            </a:r>
            <a:r>
              <a:rPr lang="ru-RU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за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кінчила  Прикарпатський національний університет імені Івана Стефаника</a:t>
            </a:r>
          </a:p>
          <a:p>
            <a:pPr lvl="0" algn="just">
              <a:defRPr/>
            </a:pP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МЕГУ ім. 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ак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. С.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Дем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’</a:t>
            </a:r>
            <a:r>
              <a:rPr lang="uk-UA" b="1" dirty="0" err="1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янчука</a:t>
            </a:r>
            <a:r>
              <a:rPr lang="en-US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,</a:t>
            </a:r>
            <a:r>
              <a:rPr lang="uk-UA" b="1" dirty="0" smtClean="0">
                <a:solidFill>
                  <a:srgbClr val="4F81BD">
                    <a:lumMod val="50000"/>
                  </a:srgbClr>
                </a:solidFill>
                <a:latin typeface="Monotype Corsiva" pitchFamily="66" charset="0"/>
              </a:rPr>
              <a:t> здобула повну вищу освіту та здобула кваліфікацію викладач у шкільній та соціальній сфері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916832"/>
            <a:ext cx="2705524" cy="360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747713" y="0"/>
            <a:ext cx="3468687" cy="2030413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400" dirty="0">
              <a:solidFill>
                <a:srgbClr val="00B05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Практичний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тренінг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вихователів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48" y="2180724"/>
            <a:ext cx="2323420" cy="3013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78" y="1412776"/>
            <a:ext cx="3600400" cy="2964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722" y="935316"/>
            <a:ext cx="7670597" cy="497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296646"/>
              </p:ext>
            </p:extLst>
          </p:nvPr>
        </p:nvGraphicFramePr>
        <p:xfrm>
          <a:off x="1781447" y="2348880"/>
          <a:ext cx="5847080" cy="44348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8300"/>
                <a:gridCol w="1052195"/>
                <a:gridCol w="1053465"/>
                <a:gridCol w="1050290"/>
                <a:gridCol w="1052830"/>
              </a:tblGrid>
              <a:tr h="75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 групи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 дітей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АТО, Чаес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ВПО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 “Капітошка”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№2 “Бджілка”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№4 “Метелик”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№5 “Ромашка”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№6 “Веселка”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№7 Сонечко”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№8 “Дзвіночок”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№9 “Малятко”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№10 “Барвінок”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№11 “Веселі гномики”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№12 “Джерельце”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№13 “Золотий ключик”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№14 “Соняшник”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331640" y="692696"/>
            <a:ext cx="674669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01.06.20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року </a:t>
            </a: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дошкільному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закладі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функціонує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виховується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ru-RU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 д</a:t>
            </a:r>
            <a:r>
              <a:rPr kumimoji="0" lang="uk-UA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ітей</a:t>
            </a: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b="1" i="1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b="1" i="1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Списковий</a:t>
            </a:r>
            <a:r>
              <a:rPr kumimoji="0" lang="uk-UA" altLang="ru-RU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склад вихованців</a:t>
            </a:r>
            <a:endParaRPr kumimoji="0" lang="ru-RU" alt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178815" y="148726"/>
            <a:ext cx="2672765" cy="1606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6" b="16903"/>
          <a:stretch/>
        </p:blipFill>
        <p:spPr>
          <a:xfrm>
            <a:off x="3758853" y="2636912"/>
            <a:ext cx="235572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4" y="381000"/>
            <a:ext cx="2915816" cy="194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8" y="4725143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64" y="3434235"/>
            <a:ext cx="2627784" cy="1970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0" y="2525899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27" y="4725144"/>
            <a:ext cx="2363755" cy="17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8321"/>
            <a:ext cx="1800200" cy="2400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Documents and Settings\User\Рабочий стол\метод занять\емблема груп\tiger-144544038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7474" y="692565"/>
            <a:ext cx="2520776" cy="17823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7645" y="1364385"/>
            <a:ext cx="3359532" cy="2519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08920"/>
            <a:ext cx="4788159" cy="319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9663" y="4611446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71" y="692565"/>
            <a:ext cx="1979712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1" name="Picture 5" descr="C:\Documents and Settings\User\Рабочий стол\метод занять\емблема груп\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084874" y="570761"/>
            <a:ext cx="2504061" cy="145498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7588" name="Рисунок 8" descr="IMG-26e9212e234895c8144b1895c1a4c13e-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9950" y="1449388"/>
            <a:ext cx="2954338" cy="2214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0" name="Рисунок 11" descr="Дид. гра з кришечкам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63" y="3733800"/>
            <a:ext cx="1784350" cy="23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1" name="Рисунок 12" descr="IMG-9e00292c58e5f11a53195c5f4918b6aa-V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726" y="1429291"/>
            <a:ext cx="2335213" cy="1751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Рисунок 13" descr="Пргул.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89213" y="2433638"/>
            <a:ext cx="2784475" cy="208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3" name="Рисунок 15" descr="Аплікація Мячики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9456" y="4522788"/>
            <a:ext cx="2841625" cy="2132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08" y="1606253"/>
            <a:ext cx="3405192" cy="255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9" y="2325294"/>
            <a:ext cx="2828767" cy="2129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25" y="269911"/>
            <a:ext cx="2668841" cy="200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User\Рабочий стол\метод занять\емблема груп\5251913-abstract-ribbons-wallpaper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067944" y="260648"/>
            <a:ext cx="2662605" cy="15075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39" y="2828342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55303"/>
            <a:ext cx="3024840" cy="2268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823913"/>
            <a:ext cx="9144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Де лунає сміх діток,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Різнобарв'ям розквітає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Наш «Дзвіночок» - дитсадок.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Кожен день у дитсадочку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Відбуваються дива,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Для веселої малечі</a:t>
            </a:r>
          </a:p>
          <a:p>
            <a:pPr algn="ctr">
              <a:defRPr/>
            </a:pP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>
              <a:defRPr/>
            </a:pP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Садок наш двері </a:t>
            </a:r>
            <a:r>
              <a:rPr lang="uk-UA" sz="2800" b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відчиня</a:t>
            </a:r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85001" name="Picture 8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782" y="541338"/>
            <a:ext cx="102870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2" name="Picture 1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92696"/>
            <a:ext cx="971550" cy="122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32656"/>
            <a:ext cx="2542252" cy="17984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54" y="797725"/>
            <a:ext cx="2382083" cy="3176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83" y="2120810"/>
            <a:ext cx="213970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14" y="1139332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91" y="4019955"/>
            <a:ext cx="2128534" cy="2838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44" y="3860047"/>
            <a:ext cx="1995686" cy="266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15988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Documents and Settings\User\Рабочий стол\метод занять\емблема груп\1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779912" y="188640"/>
            <a:ext cx="2963380" cy="20952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57"/>
          <a:stretch/>
        </p:blipFill>
        <p:spPr>
          <a:xfrm>
            <a:off x="323528" y="932727"/>
            <a:ext cx="3003798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221" y="3317611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351" y="3933056"/>
            <a:ext cx="2193708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3825044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09" y="1040739"/>
            <a:ext cx="1707654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User\Рабочий стол\метод занять\емблема груп\solnishko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131840" y="620688"/>
            <a:ext cx="2355646" cy="166556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35" y="784220"/>
            <a:ext cx="2395992" cy="1797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37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49625"/>
            <a:ext cx="2481394" cy="2481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37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81092" y="980728"/>
            <a:ext cx="2139874" cy="285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87" y="3501908"/>
            <a:ext cx="4474789" cy="335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:\Documents and Settings\User\Рабочий стол\метод занять\емблема груп\YIFVUKTS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497797" y="-8388"/>
            <a:ext cx="2927318" cy="20697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26" y="2927833"/>
            <a:ext cx="3347797" cy="251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22" y="967921"/>
            <a:ext cx="2844624" cy="2133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4" y="486446"/>
            <a:ext cx="2992687" cy="2244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109" y="2927833"/>
            <a:ext cx="2409332" cy="321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339" y="4594956"/>
            <a:ext cx="1744606" cy="232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35" y="4376926"/>
            <a:ext cx="1887941" cy="2517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824" y="1977819"/>
            <a:ext cx="1983040" cy="264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User\Рабочий стол\метод занять\емблема груп\vfkznr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2901720" cy="20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40" y="4725144"/>
            <a:ext cx="2653347" cy="1990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08" y="2516708"/>
            <a:ext cx="3547797" cy="266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6" y="4365104"/>
            <a:ext cx="2648638" cy="1986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66" y="1472125"/>
            <a:ext cx="2610238" cy="1957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32" y="620688"/>
            <a:ext cx="1877311" cy="250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C:\Documents and Settings\User\Рабочий стол\метод занять\емблема груп\__20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47865" y="0"/>
            <a:ext cx="2448272" cy="173105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9" y="777943"/>
            <a:ext cx="2950504" cy="393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39285"/>
            <a:ext cx="3653147" cy="2739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18" y="5109216"/>
            <a:ext cx="3179608" cy="174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30" y="773230"/>
            <a:ext cx="326436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56" y="1997366"/>
            <a:ext cx="2558674" cy="219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C:\Documents and Settings\User\Рабочий стол\метод занять\емблема груп\20044353.5zxh7d3z1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96829" y="306596"/>
            <a:ext cx="2515501" cy="17785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9685" y="2534376"/>
            <a:ext cx="3444931" cy="2583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7267" y="3145729"/>
            <a:ext cx="3494473" cy="262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74" y="1336204"/>
            <a:ext cx="2843808" cy="2132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Documents and Settings\User\Рабочий стол\метод занять\емблема груп\w5nAWYBt59g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351588" y="290763"/>
            <a:ext cx="2576939" cy="18220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24" y="1523219"/>
            <a:ext cx="3222291" cy="241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27" y="878298"/>
            <a:ext cx="3291991" cy="2468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089">
            <a:off x="5790641" y="4491887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22" y="373248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C:\Documents and Settings\User\Рабочий стол\метод занять\емблема груп\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22890" y="201710"/>
            <a:ext cx="2699153" cy="19084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7829" name="Рисунок 8" descr="Фізкультура 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024" y="667950"/>
            <a:ext cx="2844800" cy="1895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31" name="Рисунок 10" descr="Праця в кутку природи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228337"/>
            <a:ext cx="2001838" cy="26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12" y="2780928"/>
            <a:ext cx="4787956" cy="3192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Documents and Settings\User\Рабочий стол\метод занять\емблема груп\Podsolnuh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694920" y="-20330"/>
            <a:ext cx="2718464" cy="192209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0899" name="AutoShape 6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0" name="AutoShape 8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80901" name="AutoShape 10" descr="Отображается файл &quot;IMG_3606.JPG&quot;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721099"/>
            <a:ext cx="4060345" cy="3045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51" y="1245526"/>
            <a:ext cx="2892752" cy="2169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632" y="5006974"/>
            <a:ext cx="2407272" cy="1805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79" y="3415090"/>
            <a:ext cx="2267743" cy="1700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85" y="4785561"/>
            <a:ext cx="2720306" cy="2040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38" y="204788"/>
            <a:ext cx="8658225" cy="2836862"/>
          </a:xfrm>
        </p:spPr>
        <p:txBody>
          <a:bodyPr anchor="t"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ДОШКІЛЬНИЙ  НАВЧАЛЬНИЙ   ЗАКЛАД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(ЯСЛА-САДОК) №3 «ДЗВІНОЧОК</a:t>
            </a:r>
            <a:r>
              <a:rPr 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9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УПРАВЛІННЯ ОСВІТИ, РЕЛІГІЙ ТА У СПРАВАХ  НАЦІОНАЛЬНОСТЕЙ </a:t>
            </a:r>
            <a:b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ВИКОНАВЧОГО КОМІТЕТУ ХУСТСЬКОЇ МІСЬКОЇ РАДИ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	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099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789" y="3394387"/>
            <a:ext cx="2952135" cy="258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4102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9213" y="3334099"/>
            <a:ext cx="3113869" cy="2584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2034" y="2150978"/>
            <a:ext cx="2877207" cy="215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27158"/>
            <a:ext cx="8064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Працюємо навчаючись  </a:t>
            </a:r>
          </a:p>
          <a:p>
            <a:pPr algn="ctr">
              <a:defRPr/>
            </a:pP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Педагогічні ради</a:t>
            </a:r>
            <a:endParaRPr lang="uk-UA" sz="4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19" y="627950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77" y="2950705"/>
            <a:ext cx="2314469" cy="1735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48"/>
          <a:stretch/>
        </p:blipFill>
        <p:spPr>
          <a:xfrm>
            <a:off x="307256" y="1554967"/>
            <a:ext cx="2618773" cy="136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41"/>
          <a:stretch/>
        </p:blipFill>
        <p:spPr>
          <a:xfrm flipH="1">
            <a:off x="4748203" y="1689287"/>
            <a:ext cx="2517744" cy="1945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755" y="3632535"/>
            <a:ext cx="2684645" cy="2399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551" y="4832195"/>
            <a:ext cx="2930412" cy="2197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2195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9700" y="-287250"/>
            <a:ext cx="940353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Monotype Corsiva" panose="03010101010201010101" pitchFamily="66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Теоретичний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семінар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для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вихователів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«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Національно-патріотичне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</a:t>
            </a:r>
            <a:r>
              <a:rPr kumimoji="0" lang="ru-RU" altLang="ru-RU" sz="4000" b="0" i="0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виховання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Monotype Corsiva" panose="03010101010201010101" pitchFamily="66" charset="0"/>
              </a:rPr>
              <a:t> в ЗДО»  </a:t>
            </a: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anose="03010101010201010101" pitchFamily="66" charset="0"/>
              </a:rPr>
              <a:t> 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7" y="1550021"/>
            <a:ext cx="3443875" cy="25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59" y="1834421"/>
            <a:ext cx="3365500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67" y="4336955"/>
            <a:ext cx="3259645" cy="244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774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260648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 err="1" smtClean="0">
                <a:solidFill>
                  <a:srgbClr val="050505"/>
                </a:solidFill>
                <a:latin typeface="Monotype Corsiva" panose="03010101010201010101" pitchFamily="66" charset="0"/>
              </a:rPr>
              <a:t>Робочі</a:t>
            </a:r>
            <a:r>
              <a:rPr lang="ru-RU" altLang="ru-RU" sz="2800" b="1" i="1" dirty="0" smtClean="0">
                <a:solidFill>
                  <a:srgbClr val="050505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 smtClean="0">
                <a:solidFill>
                  <a:srgbClr val="050505"/>
                </a:solidFill>
                <a:latin typeface="Monotype Corsiva" panose="03010101010201010101" pitchFamily="66" charset="0"/>
              </a:rPr>
              <a:t>будні</a:t>
            </a:r>
            <a:r>
              <a:rPr lang="en-US" altLang="ru-RU" sz="2800" b="1" i="1" dirty="0" smtClean="0">
                <a:solidFill>
                  <a:srgbClr val="050505"/>
                </a:solidFill>
                <a:latin typeface="Monotype Corsiva" panose="03010101010201010101" pitchFamily="66" charset="0"/>
              </a:rPr>
              <a:t>.</a:t>
            </a:r>
            <a:r>
              <a:rPr lang="ru-RU" altLang="ru-RU" sz="2800" b="1" i="1" dirty="0" smtClean="0">
                <a:solidFill>
                  <a:srgbClr val="050505"/>
                </a:solidFill>
                <a:latin typeface="Monotype Corsiva" panose="03010101010201010101" pitchFamily="66" charset="0"/>
              </a:rPr>
              <a:t>  </a:t>
            </a:r>
            <a:endParaRPr lang="ru-RU" altLang="ru-RU" sz="2800" b="1" i="1" dirty="0">
              <a:latin typeface="Monotype Corsiva" panose="03010101010201010101" pitchFamily="66" charset="0"/>
            </a:endParaRP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i="1" dirty="0">
                <a:solidFill>
                  <a:srgbClr val="050505"/>
                </a:solidFill>
                <a:latin typeface="Monotype Corsiva" panose="03010101010201010101" pitchFamily="66" charset="0"/>
              </a:rPr>
              <a:t>В </a:t>
            </a:r>
            <a:r>
              <a:rPr lang="ru-RU" altLang="ru-RU" sz="2800" b="1" i="1" dirty="0" err="1">
                <a:solidFill>
                  <a:srgbClr val="050505"/>
                </a:solidFill>
                <a:latin typeface="Monotype Corsiva" panose="03010101010201010101" pitchFamily="66" charset="0"/>
              </a:rPr>
              <a:t>очікування</a:t>
            </a:r>
            <a:r>
              <a:rPr lang="ru-RU" altLang="ru-RU" sz="2800" b="1" i="1" dirty="0">
                <a:solidFill>
                  <a:srgbClr val="050505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solidFill>
                  <a:srgbClr val="050505"/>
                </a:solidFill>
                <a:latin typeface="Monotype Corsiva" panose="03010101010201010101" pitchFamily="66" charset="0"/>
              </a:rPr>
              <a:t>найменших</a:t>
            </a:r>
            <a:r>
              <a:rPr lang="ru-RU" altLang="ru-RU" sz="2800" b="1" i="1" dirty="0">
                <a:solidFill>
                  <a:srgbClr val="050505"/>
                </a:solidFill>
                <a:latin typeface="Monotype Corsiva" panose="03010101010201010101" pitchFamily="66" charset="0"/>
              </a:rPr>
              <a:t> </a:t>
            </a:r>
            <a:r>
              <a:rPr lang="ru-RU" altLang="ru-RU" sz="2800" b="1" i="1" dirty="0" err="1">
                <a:solidFill>
                  <a:srgbClr val="050505"/>
                </a:solidFill>
                <a:latin typeface="Monotype Corsiva" panose="03010101010201010101" pitchFamily="66" charset="0"/>
              </a:rPr>
              <a:t>дошкільняток</a:t>
            </a:r>
            <a:r>
              <a:rPr lang="ru-RU" altLang="ru-RU" sz="2800" b="1" i="1" dirty="0">
                <a:solidFill>
                  <a:srgbClr val="050505"/>
                </a:solidFill>
                <a:latin typeface="Monotype Corsiva" panose="03010101010201010101" pitchFamily="66" charset="0"/>
              </a:rPr>
              <a:t>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828" y="3567021"/>
            <a:ext cx="331236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68355"/>
            <a:ext cx="3429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" y="1159211"/>
            <a:ext cx="3275856" cy="3275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4432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48680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Всеукраїнський диктант ЄДНОСТІ</a:t>
            </a:r>
            <a:endParaRPr lang="uk-UA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5" r="11958"/>
          <a:stretch/>
        </p:blipFill>
        <p:spPr>
          <a:xfrm>
            <a:off x="0" y="2357615"/>
            <a:ext cx="3581491" cy="2545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12" y="998867"/>
            <a:ext cx="4854019" cy="364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047044"/>
            <a:ext cx="3783499" cy="283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34842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688" y="474971"/>
            <a:ext cx="5256584" cy="394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80728"/>
            <a:ext cx="2166185" cy="306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9" b="23002"/>
          <a:stretch/>
        </p:blipFill>
        <p:spPr>
          <a:xfrm>
            <a:off x="611560" y="3861048"/>
            <a:ext cx="6456726" cy="282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63036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276872"/>
            <a:ext cx="80648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000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Колективн</a:t>
            </a:r>
            <a:r>
              <a:rPr lang="uk-UA" sz="60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і перегляди</a:t>
            </a:r>
            <a:endParaRPr lang="uk-UA" sz="60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137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5746" y="381000"/>
            <a:ext cx="4939435" cy="1107996"/>
          </a:xfrm>
          <a:prstGeom prst="rect">
            <a:avLst/>
          </a:prstGeom>
          <a:solidFill>
            <a:srgbClr val="F5FB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Курчатка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помічники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   в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другій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молодшій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№6 «Веселка»   </a:t>
            </a: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kumimoji="0" lang="ru-RU" alt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1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Куртяк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Т.Ю.</a:t>
            </a:r>
          </a:p>
        </p:txBody>
      </p:sp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723" y="817692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63" y="1850320"/>
            <a:ext cx="2460433" cy="3280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500" y="3516218"/>
            <a:ext cx="3251854" cy="2438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88" y="4144724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3623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2595" y="289413"/>
            <a:ext cx="7949805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старшій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№9  </a:t>
            </a:r>
            <a:endParaRPr kumimoji="0" lang="ru-RU" alt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образотворчої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аплікація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паперопластики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) на тему: «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Рибки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акваріумі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   </a:t>
            </a: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Коробова В.М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365104"/>
            <a:ext cx="3222360" cy="241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88" y="1946653"/>
            <a:ext cx="1531712" cy="2042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34" y="3568898"/>
            <a:ext cx="2409732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49" y="1710892"/>
            <a:ext cx="3113351" cy="175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4" y="2074540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4875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7544" y="329856"/>
            <a:ext cx="7677075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логопедичних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вправ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ІІ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молодшій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en-US" altLang="ru-RU" b="1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№10.</a:t>
            </a:r>
            <a:endParaRPr kumimoji="0" lang="ru-RU" altLang="ru-RU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 Сливка А.В.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2" y="1436044"/>
            <a:ext cx="2414638" cy="3219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06" y="4518475"/>
            <a:ext cx="2747796" cy="2060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174" y="1644954"/>
            <a:ext cx="3541668" cy="26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86" y="3325104"/>
            <a:ext cx="2184156" cy="291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5080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223483"/>
            <a:ext cx="603711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довкіллям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старшій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№4. 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Розман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Г.В.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584" y="3141807"/>
            <a:ext cx="2470415" cy="329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4" y="1470309"/>
            <a:ext cx="4246666" cy="318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1" b="15199"/>
          <a:stretch/>
        </p:blipFill>
        <p:spPr>
          <a:xfrm>
            <a:off x="6645371" y="228600"/>
            <a:ext cx="205085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714" y="3621985"/>
            <a:ext cx="1888308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9" y="2987014"/>
            <a:ext cx="2253901" cy="300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3348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88640"/>
            <a:ext cx="8136904" cy="58554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Історія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 закладу</a:t>
            </a:r>
            <a:b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1985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рік -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Відкрито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ДНЗ№14 (14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)*</a:t>
            </a:r>
          </a:p>
          <a:p>
            <a:pPr algn="ctr">
              <a:lnSpc>
                <a:spcPct val="115000"/>
              </a:lnSpc>
            </a:pPr>
            <a:endParaRPr lang="ru-RU" altLang="uk-UA" sz="12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198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6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р. -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 п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ередана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баланс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відділу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освіти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ради*</a:t>
            </a:r>
            <a:endParaRPr lang="ru-RU" altLang="uk-UA" sz="2400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*Червень 2014р. - Відновлено 2 додаткові групи №9, №10  </a:t>
            </a: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(50 дітей)*</a:t>
            </a:r>
            <a:endParaRPr lang="ru-RU" altLang="uk-UA" sz="28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2009р. -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ошкільна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установа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перейменована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дошкільний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навчальний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заклад *(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ясла-садок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 №3 «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Дзвіночок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»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Хустської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міської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ради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Закарпатської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області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* (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функціонувало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8 </a:t>
            </a:r>
            <a:r>
              <a:rPr lang="ru-RU" altLang="uk-UA" sz="2400" b="1" dirty="0" err="1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груп</a:t>
            </a:r>
            <a:r>
              <a:rPr lang="ru-RU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15000"/>
              </a:lnSpc>
            </a:pPr>
            <a:endParaRPr lang="uk-UA" altLang="uk-UA" sz="2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Вересень 2014р. - Відновлено ще 4 групи  (100</a:t>
            </a:r>
            <a:r>
              <a:rPr lang="en-US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дітей)*</a:t>
            </a:r>
            <a:endParaRPr lang="ru-RU" altLang="uk-UA" sz="2400" b="1" dirty="0" smtClean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uk-UA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5263" y="390437"/>
            <a:ext cx="4524945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соціумом</a:t>
            </a:r>
            <a:r>
              <a:rPr lang="ru-RU" altLang="ru-RU" b="1" i="1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№8. </a:t>
            </a:r>
          </a:p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Палінкаш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М.М.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16" y="4480847"/>
            <a:ext cx="2792040" cy="2094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56" y="3164148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318" y="401872"/>
            <a:ext cx="3267720" cy="2450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" t="-1742" r="13751" b="1742"/>
          <a:stretch/>
        </p:blipFill>
        <p:spPr>
          <a:xfrm>
            <a:off x="172742" y="1778855"/>
            <a:ext cx="4104456" cy="283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93183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🐥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88" y="4603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👩‍👦‍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286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1990" y="381000"/>
            <a:ext cx="4524945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фізичного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старшій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kumimoji="0" lang="ru-RU" altLang="ru-RU" b="1" i="1" u="none" strike="noStrike" cap="none" normalizeH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№9.</a:t>
            </a:r>
          </a:p>
          <a:p>
            <a:pPr marL="0" marR="0" lvl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b="1" i="1" baseline="0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lang="uk-UA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Бобик Я.Ю.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-252413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🐟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🐡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🐠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-84138"/>
            <a:ext cx="152400" cy="15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27432" r="15428"/>
          <a:stretch/>
        </p:blipFill>
        <p:spPr>
          <a:xfrm>
            <a:off x="572235" y="1460699"/>
            <a:ext cx="4104456" cy="291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77117"/>
            <a:ext cx="3257748" cy="2443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49" y="4503021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314419"/>
            <a:ext cx="3268297" cy="245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2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1205" y="2810247"/>
            <a:ext cx="4266997" cy="3200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3896807" cy="292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5140" y="3739052"/>
            <a:ext cx="3564512" cy="2673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096" y="3722903"/>
            <a:ext cx="3435319" cy="2576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5263" y="390437"/>
            <a:ext cx="4524945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перегляд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логіко-математичного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середній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групі</a:t>
            </a:r>
            <a:r>
              <a:rPr lang="ru-RU" altLang="ru-RU" b="1" i="1" dirty="0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№13. </a:t>
            </a:r>
          </a:p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i="1" dirty="0" err="1" smtClean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Вихователь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Гангур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Т.М.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45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alt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Фізкультурно</a:t>
            </a: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оздоровча робота </a:t>
            </a:r>
            <a:endParaRPr lang="uk-UA" sz="2800" dirty="0"/>
          </a:p>
        </p:txBody>
      </p:sp>
      <p:sp>
        <p:nvSpPr>
          <p:cNvPr id="3" name="Овал 2"/>
          <p:cNvSpPr/>
          <p:nvPr/>
        </p:nvSpPr>
        <p:spPr>
          <a:xfrm>
            <a:off x="251520" y="198884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Ранкова гімнастика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228184" y="213285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Гімнастика пробудження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87824" y="2708920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Фізкультурні хвилинки на заняттях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0" y="3284984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Пішохідні переходи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059832" y="1340768"/>
            <a:ext cx="2880320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Заняття з фізичного виховання 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40152" y="3501008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Спортивні свята, розваги, дні здоров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’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131840" y="4077072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Самостійна рухова діяльність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2758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 рухливих ігор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508104" y="5013176"/>
            <a:ext cx="2592288" cy="9361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Загартування 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5"/>
          <p:cNvSpPr txBox="1">
            <a:spLocks noChangeArrowheads="1"/>
          </p:cNvSpPr>
          <p:nvPr/>
        </p:nvSpPr>
        <p:spPr bwMode="auto">
          <a:xfrm>
            <a:off x="619125" y="1222375"/>
            <a:ext cx="26352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Кіш Марія Йосипівна</a:t>
            </a:r>
            <a:endParaRPr lang="en-US" altLang="uk-UA" sz="20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(стаж 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р.)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4859900" y="2089150"/>
            <a:ext cx="2968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altLang="uk-UA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Оксентюк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Людмила</a:t>
            </a:r>
          </a:p>
          <a:p>
            <a:pPr algn="ctr" eaLnBrk="1" hangingPunct="1">
              <a:defRPr/>
            </a:pP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Михайлівна(стаж 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uk-UA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alt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р.)</a:t>
            </a:r>
          </a:p>
        </p:txBody>
      </p:sp>
      <p:sp>
        <p:nvSpPr>
          <p:cNvPr id="41991" name="TextBox 6"/>
          <p:cNvSpPr txBox="1">
            <a:spLocks noChangeArrowheads="1"/>
          </p:cNvSpPr>
          <p:nvPr/>
        </p:nvSpPr>
        <p:spPr bwMode="auto">
          <a:xfrm>
            <a:off x="3275856" y="260648"/>
            <a:ext cx="3456384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Музичні керівники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477" y="2831316"/>
            <a:ext cx="2827313" cy="376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5"/>
          <a:stretch/>
        </p:blipFill>
        <p:spPr>
          <a:xfrm>
            <a:off x="536111" y="2089150"/>
            <a:ext cx="2703476" cy="402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8221"/>
            <a:ext cx="7559675" cy="667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3568" y="554198"/>
            <a:ext cx="7344816" cy="938719"/>
          </a:xfrm>
          <a:prstGeom prst="rect">
            <a:avLst/>
          </a:prstGeom>
          <a:solidFill>
            <a:srgbClr val="F5FB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kumimoji="0" lang="ru-RU" altLang="ru-RU" sz="32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єднання</a:t>
            </a: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32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свято, яке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згуртувати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показати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ми - </a:t>
            </a:r>
            <a:r>
              <a:rPr kumimoji="0" lang="ru-RU" altLang="ru-RU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kumimoji="0" lang="ru-RU" altLang="ru-RU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народ. </a:t>
            </a:r>
            <a:r>
              <a:rPr kumimoji="0" lang="ru-RU" altLang="ru-RU" sz="19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r>
              <a:rPr kumimoji="0" lang="ru-RU" altLang="ru-RU" sz="1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  </a:t>
            </a:r>
            <a:r>
              <a:rPr kumimoji="0" lang="ru-RU" altLang="ru-RU" sz="1000" b="1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 </a:t>
            </a:r>
            <a:endParaRPr kumimoji="0" lang="ru-RU" altLang="ru-RU" sz="1200" b="1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1" i="1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AutoShape 2" descr="heart"/>
          <p:cNvSpPr>
            <a:spLocks noChangeAspect="1" noChangeArrowheads="1"/>
          </p:cNvSpPr>
          <p:nvPr/>
        </p:nvSpPr>
        <p:spPr bwMode="auto">
          <a:xfrm>
            <a:off x="7097713" y="1000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98" y="1642300"/>
            <a:ext cx="3560398" cy="200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097" y="4142238"/>
            <a:ext cx="3621016" cy="271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42300"/>
            <a:ext cx="3856016" cy="242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282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latin typeface="Monotype Corsiva" panose="03010101010201010101" pitchFamily="66" charset="0"/>
                <a:cs typeface="Times New Roman" panose="02020603050405020304" pitchFamily="18" charset="0"/>
              </a:rPr>
              <a:t>День </a:t>
            </a:r>
            <a:r>
              <a:rPr lang="ru-RU" sz="4900" b="1" dirty="0" err="1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Вишиванки</a:t>
            </a:r>
            <a:r>
              <a:rPr lang="en-US" sz="49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/>
            </a:r>
            <a:br>
              <a:rPr lang="en-US" sz="49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краси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щасливої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долі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родової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порядності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чесності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святковості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вишиванка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оберіг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64" b="19059"/>
          <a:stretch/>
        </p:blipFill>
        <p:spPr>
          <a:xfrm>
            <a:off x="193324" y="2276872"/>
            <a:ext cx="8928992" cy="3599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7278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5"/>
            <a:ext cx="7772400" cy="1440160"/>
          </a:xfrm>
        </p:spPr>
        <p:txBody>
          <a:bodyPr>
            <a:normAutofit/>
          </a:bodyPr>
          <a:lstStyle/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5"/>
            <a:ext cx="2931790" cy="3909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698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18" y="1124745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24" y="4067691"/>
            <a:ext cx="3351544" cy="2593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9711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Всеукра</a:t>
            </a:r>
            <a:r>
              <a:rPr lang="uk-UA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їнський</a:t>
            </a:r>
            <a:r>
              <a:rPr lang="uk-UA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 день </a:t>
            </a:r>
            <a:r>
              <a:rPr lang="uk-UA" dirty="0" err="1" smtClean="0">
                <a:solidFill>
                  <a:schemeClr val="tx2"/>
                </a:solidFill>
                <a:latin typeface="Monotype Corsiva" panose="03010101010201010101" pitchFamily="66" charset="0"/>
              </a:rPr>
              <a:t>дошкілля</a:t>
            </a:r>
            <a:endParaRPr lang="ru-RU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624736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3519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407988"/>
            <a:ext cx="9144000" cy="134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Пріоритетні завдання </a:t>
            </a:r>
            <a:endParaRPr lang="uk-UA" altLang="uk-UA" sz="3600" b="1" i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  <a:p>
            <a:pPr marL="38100" algn="ctr">
              <a:lnSpc>
                <a:spcPct val="115000"/>
              </a:lnSpc>
              <a:defRPr/>
            </a:pP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36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дошкільного </a:t>
            </a: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закладу у 2022-2023 </a:t>
            </a:r>
            <a:r>
              <a:rPr lang="uk-UA" altLang="uk-UA" sz="36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н.р</a:t>
            </a:r>
            <a:r>
              <a:rPr lang="uk-UA" alt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.</a:t>
            </a:r>
            <a:endParaRPr lang="ru-RU" altLang="uk-UA" sz="3600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784" y="1916832"/>
            <a:ext cx="8460432" cy="39703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Wingdings"/>
              <a:buChar char=""/>
            </a:pPr>
            <a:endParaRPr lang="uk-UA" sz="1400" dirty="0" smtClean="0">
              <a:latin typeface="Times New Roman"/>
              <a:ea typeface="Times New Roman"/>
            </a:endParaRPr>
          </a:p>
          <a:p>
            <a:pPr lvl="0" algn="just">
              <a:spcAft>
                <a:spcPts val="0"/>
              </a:spcAft>
            </a:pPr>
            <a:endParaRPr lang="uk-UA" b="1" i="1" dirty="0"/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у ЗДО всіх необхідних умов для забезпечення дітей якісною освітою шляхом організації якісного освітнього процесу з дітьми; осучаснення  розвивального  середовища у  ЗДО; забезпечення  постійного професійного розвитку всіх педагогічних працівників; співпраці вихователів з усіма учасниками педагогічного процесу - дітьми, батьками, іншими педагогами ЗДО.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Розвивати пізнавальний інтерес дітей дошкільного віку засобами ігрових освітніх технологій.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0"/>
              </a:spcAft>
              <a:buFont typeface="Wingdings" pitchFamily="2" charset="2"/>
              <a:buChar char="Ø"/>
            </a:pPr>
            <a:r>
              <a:rPr lang="uk-UA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Удосконалювати роботу на забезпечення освітнього процесу формами і методами формування морально-естетичного ставлення до життя, патріотичного виховання та культури добросусідства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Свято Осені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64" y="11967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75" y="980729"/>
            <a:ext cx="3382144" cy="2536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733360"/>
            <a:ext cx="3777680" cy="2833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9" y="246610"/>
            <a:ext cx="2453045" cy="3270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9790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67465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5902424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Новорічний ранок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485" y="836712"/>
            <a:ext cx="4212500" cy="2809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40768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97" y="3788143"/>
            <a:ext cx="4067944" cy="271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7" y="362702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55985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Мамине свято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4664" y="1196752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70" y="1306860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15954"/>
            <a:ext cx="4716016" cy="3142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5084"/>
            <a:ext cx="3563888" cy="2672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814" y="362037"/>
            <a:ext cx="3137027" cy="313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804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308" y="260648"/>
            <a:ext cx="6838528" cy="648072"/>
          </a:xfrm>
        </p:spPr>
        <p:txBody>
          <a:bodyPr>
            <a:normAutofit/>
          </a:bodyPr>
          <a:lstStyle/>
          <a:p>
            <a:pPr algn="l"/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Державного прапору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7" y="1052737"/>
            <a:ext cx="3931776" cy="524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6832"/>
            <a:ext cx="4275225" cy="320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9633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6838528" cy="648072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День захисту дітей </a:t>
            </a:r>
            <a:endParaRPr lang="ru-RU" sz="3600" b="1" i="1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00241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6982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939855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9058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968375" y="949325"/>
            <a:ext cx="7886700" cy="132556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2800" b="1" i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Медичне обслуговування  дітей у дошкільному закладі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здійснюєють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медичні сестри: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Бадікова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Тамара Степанівна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3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5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р.)</a:t>
            </a:r>
            <a:b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Барничко</a:t>
            </a:r>
            <a:r>
              <a:rPr lang="ru-RU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Єлізавета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Михайлівна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(стаж</a:t>
            </a:r>
            <a:r>
              <a:rPr lang="en-US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altLang="uk-UA" sz="28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8</a:t>
            </a:r>
            <a:r>
              <a:rPr lang="uk-UA" altLang="uk-UA" sz="28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р.)</a:t>
            </a:r>
            <a: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/>
            </a:r>
            <a:br>
              <a:rPr lang="uk-UA" altLang="uk-UA" sz="3200" b="1" i="1" u="sng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endParaRPr lang="uk-UA" altLang="uk-UA" dirty="0" smtClean="0">
              <a:latin typeface="Monotype Corsiva" pitchFamily="66" charset="0"/>
            </a:endParaRPr>
          </a:p>
        </p:txBody>
      </p:sp>
      <p:pic>
        <p:nvPicPr>
          <p:cNvPr id="67587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292080" y="2752221"/>
            <a:ext cx="2880320" cy="37463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2732088" y="279400"/>
            <a:ext cx="37988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Медична</a:t>
            </a:r>
            <a:r>
              <a:rPr lang="ru-RU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4000" b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сторінка</a:t>
            </a:r>
            <a:endParaRPr lang="uk-U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9397" name="Picture 5" descr="C:\Documents and Settings\User\Рабочий стол\Фото2019\Т.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708920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4" descr="Картинки по запросу організація харчування в днз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altLang="uk-UA"/>
          </a:p>
        </p:txBody>
      </p:sp>
      <p:sp>
        <p:nvSpPr>
          <p:cNvPr id="5" name="TextBox 4"/>
          <p:cNvSpPr txBox="1"/>
          <p:nvPr/>
        </p:nvSpPr>
        <p:spPr>
          <a:xfrm>
            <a:off x="2123728" y="1628800"/>
            <a:ext cx="5040560" cy="304698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Комірник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Пилип Ольга Василівна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Шеф-кухар  </a:t>
            </a:r>
            <a:r>
              <a:rPr lang="uk-UA" sz="2400" b="1" i="1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Узун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Марія Михайлівна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;</a:t>
            </a:r>
          </a:p>
          <a:p>
            <a:pPr>
              <a:defRPr/>
            </a:pPr>
            <a:r>
              <a:rPr lang="uk-UA" sz="2400" b="1" u="sng" dirty="0" err="1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Кухарі</a:t>
            </a: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Шарова Світлана Антонівна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</a:p>
          <a:p>
            <a:pPr>
              <a:defRPr/>
            </a:pPr>
            <a:r>
              <a:rPr lang="uk-UA" sz="24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Шоля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Світлана Іллівна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  <a:r>
              <a:rPr 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Тома 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Мар‘яна </a:t>
            </a:r>
            <a:endParaRPr lang="uk-UA" sz="2400" b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b="1" u="sng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Робітник и кухні 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: </a:t>
            </a:r>
            <a:endParaRPr lang="uk-UA" sz="2400" b="1" dirty="0" smtClean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Волошин Мар‘яна,</a:t>
            </a:r>
          </a:p>
          <a:p>
            <a:pPr>
              <a:defRPr/>
            </a:pPr>
            <a:r>
              <a:rPr lang="uk-UA" sz="2400" b="1" i="1" dirty="0" err="1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Копор</a:t>
            </a: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Сільвія</a:t>
            </a:r>
            <a:endParaRPr lang="en-US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                            </a:t>
            </a:r>
            <a:endParaRPr lang="uk-UA" sz="2400" b="1" i="1" dirty="0">
              <a:solidFill>
                <a:schemeClr val="accent1">
                  <a:lumMod val="50000"/>
                </a:schemeClr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620688"/>
            <a:ext cx="4349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Організація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6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харчування</a:t>
            </a:r>
            <a:r>
              <a:rPr lang="ru-RU" altLang="uk-UA" sz="36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-280703" y="3119698"/>
            <a:ext cx="2507306" cy="211715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3013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454489">
            <a:off x="7238234" y="3407080"/>
            <a:ext cx="1795561" cy="23935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260719" y="-124635"/>
            <a:ext cx="2336161" cy="3114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435537" y="1521833"/>
            <a:ext cx="2753043" cy="20650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2"/>
          <p:cNvPicPr>
            <a:picLocks noChangeAspect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1173051">
            <a:off x="5043987" y="3058298"/>
            <a:ext cx="1903625" cy="142738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56685" y="3586863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8053" y="4795648"/>
            <a:ext cx="1650243" cy="220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38"/>
          <a:stretch/>
        </p:blipFill>
        <p:spPr>
          <a:xfrm>
            <a:off x="1313291" y="5184728"/>
            <a:ext cx="1894300" cy="17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494" y="539358"/>
            <a:ext cx="2068220" cy="2757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88" y="85455"/>
            <a:ext cx="1851670" cy="24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886700" cy="1325563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Кастелянка - </a:t>
            </a:r>
            <a:b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uk-UA" altLang="uk-UA" sz="28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Тегза</a:t>
            </a:r>
            <a:r>
              <a:rPr lang="uk-UA" alt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Ольга Михайлівна</a:t>
            </a:r>
            <a:endParaRPr lang="uk-UA" altLang="uk-UA" sz="2800" b="1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8131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17639" y="350460"/>
            <a:ext cx="3203721" cy="25565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2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84168" y="1196752"/>
            <a:ext cx="2785473" cy="21755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8133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704861" y="3418411"/>
            <a:ext cx="2416859" cy="22445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2470" name="Прямоугольник 5"/>
          <p:cNvSpPr>
            <a:spLocks noChangeArrowheads="1"/>
          </p:cNvSpPr>
          <p:nvPr/>
        </p:nvSpPr>
        <p:spPr bwMode="auto">
          <a:xfrm>
            <a:off x="201611" y="2981090"/>
            <a:ext cx="4235776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uk-UA" sz="2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кабінеті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кастелянки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зберігаються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національні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драматизацій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казок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таночків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костюми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дорослих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для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сюрпризних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uk-UA" sz="2000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моментів</a:t>
            </a:r>
            <a:r>
              <a:rPr lang="ru-RU" altLang="uk-UA" sz="20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lang="uk-UA" sz="2000" dirty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681840" y="3916919"/>
            <a:ext cx="3098882" cy="28838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11560" y="404664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Співпраця з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ш</a:t>
            </a:r>
            <a:r>
              <a:rPr 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колою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32" y="420688"/>
            <a:ext cx="3981984" cy="298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20" y="985100"/>
            <a:ext cx="2260046" cy="301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00" y="4072732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" y="4152489"/>
            <a:ext cx="3628713" cy="272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11" y="3742155"/>
            <a:ext cx="2150418" cy="285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339752" y="476672"/>
            <a:ext cx="3502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uk-UA" sz="4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Мета закладу</a:t>
            </a:r>
          </a:p>
        </p:txBody>
      </p:sp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467545" y="1079500"/>
            <a:ext cx="72302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Створення умов для фізичного та психічного розвитку дітей.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Виховання та навчання дітей , підготовка до шкільного життя.</a:t>
            </a:r>
          </a:p>
          <a:p>
            <a:pPr marL="342900" indent="-342900">
              <a:buFontTx/>
              <a:buAutoNum type="arabicPeriod"/>
              <a:defRPr/>
            </a:pPr>
            <a:r>
              <a:rPr lang="uk-UA" altLang="uk-UA" sz="2400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Допомога батькам у виборі  шляхів та методів  виховання.</a:t>
            </a:r>
            <a:endParaRPr lang="ru-RU" altLang="uk-UA" sz="2400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8502827">
            <a:off x="1615263" y="3464476"/>
            <a:ext cx="769937" cy="221247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397519" y="4031126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Матеріально – технічне забезпечення </a:t>
            </a:r>
            <a:endParaRPr lang="uk-UA" dirty="0"/>
          </a:p>
        </p:txBody>
      </p:sp>
      <p:sp>
        <p:nvSpPr>
          <p:cNvPr id="6" name="Овал 5"/>
          <p:cNvSpPr/>
          <p:nvPr/>
        </p:nvSpPr>
        <p:spPr>
          <a:xfrm>
            <a:off x="4823343" y="3762375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err="1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Навчально</a:t>
            </a: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 – виховна робота </a:t>
            </a:r>
            <a:endParaRPr lang="uk-UA" dirty="0"/>
          </a:p>
        </p:txBody>
      </p:sp>
      <p:sp>
        <p:nvSpPr>
          <p:cNvPr id="9" name="Стрелка вправо 8"/>
          <p:cNvSpPr/>
          <p:nvPr/>
        </p:nvSpPr>
        <p:spPr>
          <a:xfrm rot="8502827">
            <a:off x="3780249" y="4926652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397760" y="5196806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2351608" y="5253474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кадрами </a:t>
            </a:r>
            <a:endParaRPr lang="uk-UA" dirty="0"/>
          </a:p>
        </p:txBody>
      </p:sp>
      <p:sp>
        <p:nvSpPr>
          <p:cNvPr id="13" name="Овал 12"/>
          <p:cNvSpPr/>
          <p:nvPr/>
        </p:nvSpPr>
        <p:spPr>
          <a:xfrm>
            <a:off x="4583989" y="5737890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дітьми  </a:t>
            </a:r>
            <a:endParaRPr lang="uk-UA" dirty="0"/>
          </a:p>
        </p:txBody>
      </p:sp>
      <p:sp>
        <p:nvSpPr>
          <p:cNvPr id="14" name="Овал 13"/>
          <p:cNvSpPr/>
          <p:nvPr/>
        </p:nvSpPr>
        <p:spPr>
          <a:xfrm>
            <a:off x="6905625" y="5343218"/>
            <a:ext cx="2143125" cy="96202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Робота з батьками </a:t>
            </a:r>
            <a:endParaRPr lang="uk-UA" dirty="0"/>
          </a:p>
        </p:txBody>
      </p:sp>
      <p:sp>
        <p:nvSpPr>
          <p:cNvPr id="15" name="Стрелка вправо 14"/>
          <p:cNvSpPr/>
          <p:nvPr/>
        </p:nvSpPr>
        <p:spPr>
          <a:xfrm rot="2523058">
            <a:off x="7117113" y="5007491"/>
            <a:ext cx="604838" cy="160338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6" name="Стрелка вправо 15"/>
          <p:cNvSpPr/>
          <p:nvPr/>
        </p:nvSpPr>
        <p:spPr>
          <a:xfrm rot="2573502">
            <a:off x="5270581" y="3267968"/>
            <a:ext cx="769937" cy="23971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animBg="1"/>
      <p:bldP spid="5" grpId="0" animBg="1"/>
      <p:bldP spid="6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475429">
            <a:off x="6319427" y="4585179"/>
            <a:ext cx="2273812" cy="1814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6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03848" y="4858863"/>
            <a:ext cx="2585827" cy="19991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4517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840647">
            <a:off x="5180713" y="1961838"/>
            <a:ext cx="2663657" cy="209394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2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302035" y="1243592"/>
            <a:ext cx="1943771" cy="25916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6023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rot="21138900">
            <a:off x="1163205" y="4307085"/>
            <a:ext cx="1412673" cy="188356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4283968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«Щоб знати дитину, треба добре знати її сім'ю»</a:t>
            </a:r>
            <a: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/>
            </a:r>
            <a:br>
              <a:rPr lang="en-US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</a:br>
            <a:r>
              <a:rPr lang="uk-UA" sz="24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 В.Сухомлинський</a:t>
            </a:r>
            <a:endParaRPr lang="uk-UA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i="1" dirty="0" smtClean="0">
                <a:solidFill>
                  <a:schemeClr val="accent1">
                    <a:lumMod val="50000"/>
                  </a:schemeClr>
                </a:solidFill>
                <a:latin typeface="Monotype Corsiva" panose="03010101010201010101" pitchFamily="66" charset="0"/>
                <a:ea typeface="Calibri"/>
                <a:cs typeface="Times New Roman" pitchFamily="18" charset="0"/>
              </a:rPr>
              <a:t>Співпраця з батьками </a:t>
            </a:r>
            <a:endParaRPr lang="uk-UA"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31683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Наше укриття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055" y="365347"/>
            <a:ext cx="2886025" cy="3848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9" y="3579817"/>
            <a:ext cx="2352714" cy="313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42" y="1287924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87924"/>
            <a:ext cx="2195736" cy="292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93908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7485" y="103157"/>
            <a:ext cx="4062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Допомога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для ЗСУ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" y="787471"/>
            <a:ext cx="3325011" cy="33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216" y="188233"/>
            <a:ext cx="2493758" cy="33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20880" b="9795"/>
          <a:stretch/>
        </p:blipFill>
        <p:spPr>
          <a:xfrm rot="5400000">
            <a:off x="7233749" y="3313229"/>
            <a:ext cx="2170902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90" y="3879305"/>
            <a:ext cx="1844628" cy="138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4278503"/>
            <a:ext cx="3552764" cy="266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/>
          <a:stretch/>
        </p:blipFill>
        <p:spPr>
          <a:xfrm rot="5400000">
            <a:off x="3941586" y="4785408"/>
            <a:ext cx="1806197" cy="1999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8036" y="1194887"/>
            <a:ext cx="3070749" cy="2303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42844" y="5047801"/>
            <a:ext cx="1624521" cy="216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5032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056784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Ми створюємо сприятливі умови для розвитку малюків, адже кожна дитина неповторна та унікальна.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 нашому садочку малюків виховують професійні педагоги, тут вихованці відчувають домашню, затишну атмосферу, знаходять друзів і товаришів для веселих ігор.</a:t>
            </a:r>
            <a:b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	Щодня ми вкладаємо у нашу роботу максимум енергії та позитивних емоцій, тому що займаємося тією справою, яку любимо і в яку віримо.</a:t>
            </a: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endParaRPr lang="uk-UA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4653136"/>
            <a:ext cx="7344816" cy="18774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uk-UA" altLang="uk-UA" sz="2400" b="1" u="sng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«…Тож нехай перед дітьми відкривається чудовий світ у живих фарбах-яскравих, тремтливих звуках, у казці, красі що одухотворяє серце в прагненні робити людям </a:t>
            </a:r>
            <a:r>
              <a:rPr lang="uk-UA" altLang="uk-UA" sz="2400" b="1" dirty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добро.»                                              </a:t>
            </a:r>
            <a:r>
              <a:rPr lang="uk-UA" altLang="uk-UA" sz="2400" b="1" dirty="0" err="1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В.О.Сухомлинський</a:t>
            </a:r>
            <a:endParaRPr lang="uk-UA" sz="2400" dirty="0"/>
          </a:p>
          <a:p>
            <a:pPr algn="r"/>
            <a:endParaRPr lang="uk-UA" sz="20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420888"/>
            <a:ext cx="6318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uk-UA" sz="6000" b="1" i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Дякуємо за увагу !</a:t>
            </a:r>
            <a:endParaRPr lang="ru-RU" altLang="uk-UA" b="1" i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556792"/>
            <a:ext cx="734481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uk-UA" altLang="uk-UA" sz="24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любити дитину;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берегти здоров'я дитини, зміцнювати та відновлювати його;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формувати ціннісні орієнтири, відкрите ставлення до оточуючих людей;</a:t>
            </a:r>
            <a:b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uk-UA" altLang="uk-UA" sz="28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створити умови для розвитку та саморозвитку дитини, іі життєвої компетентності</a:t>
            </a:r>
            <a:r>
              <a:rPr lang="uk-UA" altLang="uk-UA" sz="2800" b="1" dirty="0" smtClean="0">
                <a:latin typeface="Monotype Corsiva" pitchFamily="66" charset="0"/>
              </a:rPr>
              <a:t/>
            </a:r>
            <a:br>
              <a:rPr lang="uk-UA" altLang="uk-UA" sz="2800" b="1" dirty="0" smtClean="0">
                <a:latin typeface="Monotype Corsiva" pitchFamily="66" charset="0"/>
              </a:rPr>
            </a:br>
            <a:endParaRPr lang="uk-UA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548680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40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Місія нашого закладу:</a:t>
            </a:r>
            <a:endParaRPr lang="uk-UA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59220" y="875757"/>
            <a:ext cx="2108524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267744" y="1124744"/>
            <a:ext cx="2557954" cy="39297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222" name="TextBox 2"/>
          <p:cNvSpPr txBox="1">
            <a:spLocks noChangeArrowheads="1"/>
          </p:cNvSpPr>
          <p:nvPr/>
        </p:nvSpPr>
        <p:spPr bwMode="auto">
          <a:xfrm>
            <a:off x="5347667" y="548680"/>
            <a:ext cx="271130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Наш сайт</a:t>
            </a:r>
          </a:p>
        </p:txBody>
      </p:sp>
      <p:sp>
        <p:nvSpPr>
          <p:cNvPr id="2" name="Прямокутник 1"/>
          <p:cNvSpPr/>
          <p:nvPr/>
        </p:nvSpPr>
        <p:spPr>
          <a:xfrm>
            <a:off x="5458696" y="1318121"/>
            <a:ext cx="355616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dzvin-hust.dytsadok.org.ua</a:t>
            </a:r>
            <a:endParaRPr lang="uk-UA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Прямокутник 1"/>
          <p:cNvSpPr/>
          <p:nvPr/>
        </p:nvSpPr>
        <p:spPr>
          <a:xfrm>
            <a:off x="3755934" y="4979290"/>
            <a:ext cx="5422900" cy="369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smtClean="0">
                <a:hlinkClick r:id="rId4"/>
              </a:rPr>
              <a:t>https://www.facebook.com/groups/519894698482375/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104056" y="4301673"/>
            <a:ext cx="4074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2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В </a:t>
            </a:r>
            <a:r>
              <a:rPr lang="uk-UA" alt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соц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. </a:t>
            </a:r>
            <a:r>
              <a:rPr lang="ru-RU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м</a:t>
            </a:r>
            <a:r>
              <a:rPr lang="uk-UA" altLang="uk-UA" sz="3200" b="1" dirty="0" err="1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ережі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ru-RU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r>
              <a:rPr lang="en-US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Facebook</a:t>
            </a:r>
            <a:r>
              <a:rPr lang="uk-UA" altLang="uk-UA" sz="32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  <a:endParaRPr lang="uk-UA" altLang="uk-UA" sz="3200" b="1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440943" y="106316"/>
            <a:ext cx="39604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44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Символіка</a:t>
            </a:r>
            <a:r>
              <a:rPr lang="uk-UA" altLang="uk-UA" sz="28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73" y="1859890"/>
            <a:ext cx="1728659" cy="1728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71" y="5430997"/>
            <a:ext cx="1412776" cy="14127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1131</Words>
  <Application>Microsoft Office PowerPoint</Application>
  <PresentationFormat>Экран (4:3)</PresentationFormat>
  <Paragraphs>262</Paragraphs>
  <Slides>74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74</vt:i4>
      </vt:variant>
    </vt:vector>
  </HeadingPairs>
  <TitlesOfParts>
    <vt:vector size="75" baseType="lpstr">
      <vt:lpstr>Тема Office</vt:lpstr>
      <vt:lpstr> Звіт керівника перед колективом та громадськістю 2023 рік</vt:lpstr>
      <vt:lpstr>Презентация PowerPoint</vt:lpstr>
      <vt:lpstr>Презентация PowerPoint</vt:lpstr>
      <vt:lpstr>ДОШКІЛЬНИЙ  НАВЧАЛЬНИЙ   ЗАКЛАД  (ЯСЛА-САДОК) №3 «ДЗВІНОЧОК»  УПРАВЛІННЯ ОСВІТИ, РЕЛІГІЙ ТА У СПРАВАХ  НАЦІОНАЛЬНОСТЕЙ  ВИКОНАВЧОГО КОМІТЕТУ ХУСТСЬКОЇ МІСЬКОЇ РАДИ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Характеристика  педагогічного колективу</vt:lpstr>
      <vt:lpstr>Характеристика  педагогічного колективу</vt:lpstr>
      <vt:lpstr>Атестація педагогічних працівників</vt:lpstr>
      <vt:lpstr>  Полінкевич  Маріанна Михайлівна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Фізкультурно – оздоровча робота </vt:lpstr>
      <vt:lpstr>Презентация PowerPoint</vt:lpstr>
      <vt:lpstr>Презентация PowerPoint</vt:lpstr>
      <vt:lpstr>Презентация PowerPoint</vt:lpstr>
      <vt:lpstr>День Вишиванки  Вишиванка — це символ здоров’я та краси, щасливої долі й родової пам’яті, порядності й чесності, любові та святковості; крім того, вишиванка – це ще й оберіг. </vt:lpstr>
      <vt:lpstr>Презентация PowerPoint</vt:lpstr>
      <vt:lpstr>Всеукраїнський день дошкілля</vt:lpstr>
      <vt:lpstr>Свято Осені</vt:lpstr>
      <vt:lpstr>Новорічний ранок</vt:lpstr>
      <vt:lpstr>Мамине свято</vt:lpstr>
      <vt:lpstr>День Державного прапору</vt:lpstr>
      <vt:lpstr>День захисту дітей </vt:lpstr>
      <vt:lpstr>   Медичне обслуговування  дітей у дошкільному закладі здійснюєють медичні сестри:  Бадікова Тамара Степанівна (стаж 35р.) Барничко Єлізавета Михайлівна (стаж 8р.) </vt:lpstr>
      <vt:lpstr>Презентация PowerPoint</vt:lpstr>
      <vt:lpstr>Презентация PowerPoint</vt:lpstr>
      <vt:lpstr>Кастелянка -  Тегза Ольга Михайлівна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Матеріали на міський конкурс «Кращий заклад дошкільної освіти  у 2019»</dc:title>
  <dc:creator>User</dc:creator>
  <cp:lastModifiedBy>User</cp:lastModifiedBy>
  <cp:revision>132</cp:revision>
  <dcterms:created xsi:type="dcterms:W3CDTF">2019-06-17T06:37:51Z</dcterms:created>
  <dcterms:modified xsi:type="dcterms:W3CDTF">2023-06-28T10:28:34Z</dcterms:modified>
</cp:coreProperties>
</file>