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3"/>
  </p:notesMasterIdLst>
  <p:sldIdLst>
    <p:sldId id="258" r:id="rId2"/>
    <p:sldId id="257" r:id="rId3"/>
    <p:sldId id="342" r:id="rId4"/>
    <p:sldId id="259" r:id="rId5"/>
    <p:sldId id="340" r:id="rId6"/>
    <p:sldId id="260" r:id="rId7"/>
    <p:sldId id="262" r:id="rId8"/>
    <p:sldId id="343" r:id="rId9"/>
    <p:sldId id="261" r:id="rId10"/>
    <p:sldId id="264" r:id="rId11"/>
    <p:sldId id="265" r:id="rId12"/>
    <p:sldId id="338" r:id="rId13"/>
    <p:sldId id="352" r:id="rId14"/>
    <p:sldId id="354" r:id="rId15"/>
    <p:sldId id="267" r:id="rId16"/>
    <p:sldId id="268" r:id="rId17"/>
    <p:sldId id="388" r:id="rId18"/>
    <p:sldId id="273" r:id="rId19"/>
    <p:sldId id="374" r:id="rId20"/>
    <p:sldId id="390" r:id="rId21"/>
    <p:sldId id="288" r:id="rId22"/>
    <p:sldId id="403" r:id="rId23"/>
    <p:sldId id="376" r:id="rId24"/>
    <p:sldId id="375" r:id="rId25"/>
    <p:sldId id="401" r:id="rId26"/>
    <p:sldId id="387" r:id="rId27"/>
    <p:sldId id="391" r:id="rId28"/>
    <p:sldId id="394" r:id="rId29"/>
    <p:sldId id="392" r:id="rId30"/>
    <p:sldId id="393" r:id="rId31"/>
    <p:sldId id="269" r:id="rId32"/>
    <p:sldId id="270" r:id="rId33"/>
    <p:sldId id="274" r:id="rId34"/>
    <p:sldId id="337" r:id="rId35"/>
    <p:sldId id="344" r:id="rId36"/>
    <p:sldId id="348" r:id="rId37"/>
    <p:sldId id="312" r:id="rId38"/>
    <p:sldId id="382" r:id="rId39"/>
    <p:sldId id="313" r:id="rId40"/>
    <p:sldId id="314" r:id="rId41"/>
    <p:sldId id="317" r:id="rId42"/>
    <p:sldId id="379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295" r:id="rId53"/>
    <p:sldId id="389" r:id="rId54"/>
    <p:sldId id="296" r:id="rId55"/>
    <p:sldId id="359" r:id="rId56"/>
    <p:sldId id="360" r:id="rId57"/>
    <p:sldId id="363" r:id="rId58"/>
    <p:sldId id="396" r:id="rId59"/>
    <p:sldId id="364" r:id="rId60"/>
    <p:sldId id="404" r:id="rId61"/>
    <p:sldId id="365" r:id="rId62"/>
    <p:sldId id="397" r:id="rId63"/>
    <p:sldId id="373" r:id="rId64"/>
    <p:sldId id="402" r:id="rId65"/>
    <p:sldId id="368" r:id="rId66"/>
    <p:sldId id="306" r:id="rId67"/>
    <p:sldId id="400" r:id="rId68"/>
    <p:sldId id="307" r:id="rId69"/>
    <p:sldId id="308" r:id="rId70"/>
    <p:sldId id="395" r:id="rId71"/>
    <p:sldId id="310" r:id="rId72"/>
    <p:sldId id="346" r:id="rId73"/>
    <p:sldId id="347" r:id="rId74"/>
    <p:sldId id="362" r:id="rId75"/>
    <p:sldId id="353" r:id="rId76"/>
    <p:sldId id="384" r:id="rId77"/>
    <p:sldId id="386" r:id="rId78"/>
    <p:sldId id="398" r:id="rId79"/>
    <p:sldId id="399" r:id="rId80"/>
    <p:sldId id="339" r:id="rId81"/>
    <p:sldId id="351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8935DC4-2C8E-4F92-BFF1-DE9FFF43F7FC}">
          <p14:sldIdLst>
            <p14:sldId id="258"/>
            <p14:sldId id="257"/>
            <p14:sldId id="342"/>
            <p14:sldId id="259"/>
            <p14:sldId id="340"/>
            <p14:sldId id="260"/>
            <p14:sldId id="262"/>
            <p14:sldId id="343"/>
            <p14:sldId id="261"/>
            <p14:sldId id="264"/>
            <p14:sldId id="265"/>
            <p14:sldId id="338"/>
            <p14:sldId id="352"/>
            <p14:sldId id="354"/>
            <p14:sldId id="267"/>
            <p14:sldId id="268"/>
            <p14:sldId id="388"/>
            <p14:sldId id="273"/>
            <p14:sldId id="374"/>
            <p14:sldId id="390"/>
            <p14:sldId id="288"/>
            <p14:sldId id="403"/>
            <p14:sldId id="376"/>
            <p14:sldId id="375"/>
            <p14:sldId id="401"/>
            <p14:sldId id="387"/>
            <p14:sldId id="391"/>
            <p14:sldId id="394"/>
            <p14:sldId id="392"/>
            <p14:sldId id="393"/>
            <p14:sldId id="269"/>
            <p14:sldId id="270"/>
            <p14:sldId id="274"/>
            <p14:sldId id="337"/>
            <p14:sldId id="344"/>
            <p14:sldId id="348"/>
            <p14:sldId id="312"/>
            <p14:sldId id="382"/>
            <p14:sldId id="313"/>
            <p14:sldId id="314"/>
            <p14:sldId id="317"/>
            <p14:sldId id="379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295"/>
            <p14:sldId id="389"/>
            <p14:sldId id="296"/>
            <p14:sldId id="359"/>
            <p14:sldId id="360"/>
            <p14:sldId id="363"/>
            <p14:sldId id="396"/>
            <p14:sldId id="364"/>
            <p14:sldId id="404"/>
            <p14:sldId id="365"/>
            <p14:sldId id="397"/>
            <p14:sldId id="373"/>
            <p14:sldId id="402"/>
            <p14:sldId id="368"/>
          </p14:sldIdLst>
        </p14:section>
        <p14:section name="Раздел без заголовка" id="{C0CFCB2E-D590-4EA1-B0FD-36034849A4C1}">
          <p14:sldIdLst>
            <p14:sldId id="306"/>
            <p14:sldId id="400"/>
            <p14:sldId id="307"/>
            <p14:sldId id="308"/>
            <p14:sldId id="395"/>
            <p14:sldId id="310"/>
            <p14:sldId id="346"/>
            <p14:sldId id="347"/>
            <p14:sldId id="362"/>
            <p14:sldId id="353"/>
            <p14:sldId id="384"/>
            <p14:sldId id="386"/>
            <p14:sldId id="398"/>
            <p14:sldId id="399"/>
            <p14:sldId id="339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88018" autoAdjust="0"/>
  </p:normalViewPr>
  <p:slideViewPr>
    <p:cSldViewPr>
      <p:cViewPr varScale="1">
        <p:scale>
          <a:sx n="58" d="100"/>
          <a:sy n="58" d="100"/>
        </p:scale>
        <p:origin x="153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</a:t>
            </a:r>
            <a:r>
              <a:rPr lang="uk-UA" baseline="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кваліфікаційним рівнем </a:t>
            </a:r>
            <a:endParaRPr lang="uk-UA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>
        <c:manualLayout>
          <c:xMode val="edge"/>
          <c:yMode val="edge"/>
          <c:x val="0.16927818205384601"/>
          <c:y val="2.6455393845128409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overlay val="0"/>
      <c:txPr>
        <a:bodyPr/>
        <a:lstStyle/>
        <a:p>
          <a:pPr>
            <a:defRPr>
              <a:latin typeface="Monotype Corsiva" pitchFamily="66" charset="0"/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Освітні показники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overlay val="0"/>
      <c:txPr>
        <a:bodyPr/>
        <a:lstStyle/>
        <a:p>
          <a:pPr>
            <a:defRPr>
              <a:latin typeface="Monotype Corsiva" pitchFamily="66" charset="0"/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 algn="l">
        <a:defRPr sz="1800"/>
      </a:pPr>
      <a:endParaRPr lang="uk-UA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Освітні показники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overlay val="0"/>
      <c:txPr>
        <a:bodyPr/>
        <a:lstStyle/>
        <a:p>
          <a:pPr>
            <a:defRPr>
              <a:latin typeface="Monotype Corsiva" pitchFamily="66" charset="0"/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 algn="l">
        <a:defRPr sz="1800"/>
      </a:pPr>
      <a:endParaRPr lang="uk-UA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Monotype Corsiva" pitchFamily="66" charset="0"/>
              </a:defRPr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 кваліфікаційним рівнем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</a:t>
            </a:r>
            <a:r>
              <a:rPr lang="uk-UA" baseline="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кваліфікаційним рівнем </a:t>
            </a:r>
            <a:endParaRPr lang="uk-UA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>
        <c:manualLayout>
          <c:xMode val="edge"/>
          <c:yMode val="edge"/>
          <c:x val="0.16927818205384601"/>
          <c:y val="2.6455393845128409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overlay val="0"/>
      <c:txPr>
        <a:bodyPr/>
        <a:lstStyle/>
        <a:p>
          <a:pPr>
            <a:defRPr>
              <a:latin typeface="Monotype Corsiva" pitchFamily="66" charset="0"/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0.14286</cdr:x>
      <cdr:y>0.12308</cdr:y>
    </cdr:from>
    <cdr:to>
      <cdr:x>1</cdr:x>
      <cdr:y>1</cdr:y>
    </cdr:to>
    <cdr:pic>
      <cdr:nvPicPr>
        <cdr:cNvPr id="3" name="Рисунок 2" descr="Діаграма відповідей у Формах. Назва запитання: Розподіл педпрацівників за педагогічним стажем роботи . Кількість відповідей: 28 відповідей.">
          <a:extLst xmlns:a="http://schemas.openxmlformats.org/drawingml/2006/main">
            <a:ext uri="{FF2B5EF4-FFF2-40B4-BE49-F238E27FC236}">
              <a16:creationId xmlns:a16="http://schemas.microsoft.com/office/drawing/2014/main" id="{7FB3D7AF-77AA-4CFB-BB18-E9BF7B57AEAC}"/>
            </a:ext>
          </a:extLst>
        </cdr:cNvPr>
        <cdr:cNvPicPr/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r="22619"/>
        <a:stretch xmlns:a="http://schemas.openxmlformats.org/drawingml/2006/main"/>
      </cdr:blipFill>
      <cdr:spPr bwMode="auto">
        <a:xfrm xmlns:a="http://schemas.openxmlformats.org/drawingml/2006/main">
          <a:off x="864096" y="576064"/>
          <a:ext cx="5184576" cy="410445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0.01331</cdr:y>
    </cdr:from>
    <cdr:to>
      <cdr:x>1</cdr:x>
      <cdr:y>1</cdr:y>
    </cdr:to>
    <cdr:pic>
      <cdr:nvPicPr>
        <cdr:cNvPr id="4" name="Рисунок 3" descr="Діаграма відповідей у Формах. Назва запитання: Розділ за кваліфікаційною категорією&#10;. Кількість відповідей: 28 відповідей.">
          <a:extLst xmlns:a="http://schemas.openxmlformats.org/drawingml/2006/main">
            <a:ext uri="{FF2B5EF4-FFF2-40B4-BE49-F238E27FC236}">
              <a16:creationId xmlns:a16="http://schemas.microsoft.com/office/drawing/2014/main" id="{7C5D2A97-64BF-4888-98CB-A867599A5A53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39299"/>
          <a:ext cx="5766107" cy="291302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0.03302</cdr:x>
      <cdr:y>0</cdr:y>
    </cdr:from>
    <cdr:to>
      <cdr:x>0.97015</cdr:x>
      <cdr:y>0.875</cdr:y>
    </cdr:to>
    <cdr:pic>
      <cdr:nvPicPr>
        <cdr:cNvPr id="4" name="Рисунок 3" descr="Діаграма відповідей у Формах. Назва запитання: Розділ педпрацівників за рівнем педагогічної освіти &#10;. Кількість відповідей: 28 відповідей.">
          <a:extLst xmlns:a="http://schemas.openxmlformats.org/drawingml/2006/main">
            <a:ext uri="{FF2B5EF4-FFF2-40B4-BE49-F238E27FC236}">
              <a16:creationId xmlns:a16="http://schemas.microsoft.com/office/drawing/2014/main" id="{F6837CEA-41ED-4C34-9AC1-27FAF34D1332}"/>
            </a:ext>
          </a:extLst>
        </cdr:cNvPr>
        <cdr:cNvPicPr/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r="15896" b="5180"/>
        <a:stretch xmlns:a="http://schemas.openxmlformats.org/drawingml/2006/main"/>
      </cdr:blipFill>
      <cdr:spPr bwMode="auto">
        <a:xfrm xmlns:a="http://schemas.openxmlformats.org/drawingml/2006/main">
          <a:off x="159317" y="-1196752"/>
          <a:ext cx="4521203" cy="302433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95B42-965F-4944-9898-DD3DB2A74D49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11256-F5A4-4E96-908A-90FA871C3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2601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11256-F5A4-4E96-908A-90FA871C3B2B}" type="slidenum">
              <a:rPr lang="uk-UA" smtClean="0"/>
              <a:pPr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786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065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748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3994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111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3993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1316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1691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1460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8715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76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990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308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111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135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306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648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368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715E336-5B2B-4AEA-90CE-0C6605558CF8}" type="datetimeFigureOut">
              <a:rPr lang="uk-UA" smtClean="0"/>
              <a:pPr/>
              <a:t>25.08.2025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048DA87-1766-4DA7-ADE5-8A084ECCB24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9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6\shcho_take_nash_ditsadok_-__(zf.fm)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png"/><Relationship Id="rId7" Type="http://schemas.openxmlformats.org/officeDocument/2006/relationships/image" Target="../media/image164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jpeg"/><Relationship Id="rId11" Type="http://schemas.openxmlformats.org/officeDocument/2006/relationships/image" Target="../media/image168.jpeg"/><Relationship Id="rId5" Type="http://schemas.openxmlformats.org/officeDocument/2006/relationships/image" Target="../media/image162.png"/><Relationship Id="rId10" Type="http://schemas.openxmlformats.org/officeDocument/2006/relationships/image" Target="../media/image167.jpeg"/><Relationship Id="rId4" Type="http://schemas.openxmlformats.org/officeDocument/2006/relationships/image" Target="../media/image161.png"/><Relationship Id="rId9" Type="http://schemas.openxmlformats.org/officeDocument/2006/relationships/image" Target="../media/image16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737035767931096/?__cft__%5b0%5d=AZUqEzkuAfp8Z1HQO3VCpzgYYHGj_HbbEfvBGCzewfwY1SuQ9v2LJwSC1YX4Iz8NcN06oq2ro9h0n63KEGUzBRGY2UvQGFwbiCzjqyDWZTirN2BgqEqt5DY0JkMekoJu9Oht-K57G6Jz3ZAaNIqepMWxsJweBWCmmELrZWQkSpi682ogwdhwlJaC29T9-Wfxesb6P2Ti7Dy2g1wQbk0Ii1WP&amp;__tn__=-UK-R" TargetMode="External"/><Relationship Id="rId7" Type="http://schemas.openxmlformats.org/officeDocument/2006/relationships/image" Target="../media/image205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groups/51989469848237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738688"/>
          </a:xfrm>
        </p:spPr>
        <p:txBody>
          <a:bodyPr>
            <a:normAutofit/>
          </a:bodyPr>
          <a:lstStyle/>
          <a:p>
            <a:pPr algn="ctr">
              <a:defRPr/>
            </a:pP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Звіт керівника</a:t>
            </a:r>
            <a:b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перед колективом та громадськістю</a:t>
            </a:r>
            <a:b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2025 рік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shcho_take_nash_ditsadok_-_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21196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611560" y="476672"/>
            <a:ext cx="7560840" cy="4154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Освітньо-виховну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роботу  у  </a:t>
            </a:r>
            <a:r>
              <a:rPr lang="ru-RU" sz="32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закладі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32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забезпечує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24 </a:t>
            </a:r>
            <a:r>
              <a:rPr lang="ru-RU" sz="32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педагогічні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32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працівники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з них: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kern="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- 1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завідувач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- 2 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вихователі-методисти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- 1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практичний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психолог,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- 1 асистент вихователя,</a:t>
            </a:r>
            <a:endParaRPr lang="ru-RU" sz="2800" b="1" i="1" kern="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- 2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музичні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керівники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- 17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вихователів</a:t>
            </a:r>
            <a:endParaRPr lang="ru-RU" sz="2800" b="1" i="1" kern="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04664"/>
            <a:ext cx="770485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Колектив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ДНЗ —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це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колектив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однодумців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, робота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яких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підпорядкована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спільній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меті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—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виховання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всебічно-розвиненої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творчої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особистості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Використовуючи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нові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підходи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до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організації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навчально-виховного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процесу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педагогічний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колектив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взяв на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озброєння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один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із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кращих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здобутків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педагогічної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науки —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творчу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спадщину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педагога-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гуманіста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endParaRPr lang="ru-RU" altLang="uk-UA" sz="2400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25BD0EFE-DA56-4B6A-89F3-E3DC1CBCA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780928"/>
            <a:ext cx="5544616" cy="3424237"/>
          </a:xfrm>
        </p:spPr>
      </p:pic>
    </p:spTree>
  </p:cSld>
  <p:clrMapOvr>
    <a:masterClrMapping/>
  </p:clrMapOvr>
  <p:transition spd="med" advClick="0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74290336"/>
              </p:ext>
            </p:extLst>
          </p:nvPr>
        </p:nvGraphicFramePr>
        <p:xfrm>
          <a:off x="-396552" y="692696"/>
          <a:ext cx="5436096" cy="42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121196"/>
            <a:ext cx="41148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Характеристика</a:t>
            </a:r>
            <a:b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педагогічного колективу</a:t>
            </a:r>
            <a:endParaRPr lang="uk-UA" sz="2800" dirty="0"/>
          </a:p>
        </p:txBody>
      </p:sp>
      <p:pic>
        <p:nvPicPr>
          <p:cNvPr id="6" name="Рисунок 5" descr="Діаграма відповідей у Формах. Назва запитання: Розділ педпрацівників за віком . Кількість відповідей: 28 відповідей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8"/>
          <a:stretch/>
        </p:blipFill>
        <p:spPr bwMode="auto">
          <a:xfrm>
            <a:off x="-16482" y="142422"/>
            <a:ext cx="5381430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38389671"/>
              </p:ext>
            </p:extLst>
          </p:nvPr>
        </p:nvGraphicFramePr>
        <p:xfrm>
          <a:off x="3070196" y="2492896"/>
          <a:ext cx="604867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Характеристика</a:t>
            </a:r>
            <a:b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педагогічного колективу</a:t>
            </a:r>
            <a:endParaRPr lang="uk-UA" sz="2800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46267325"/>
              </p:ext>
            </p:extLst>
          </p:nvPr>
        </p:nvGraphicFramePr>
        <p:xfrm>
          <a:off x="3347864" y="3789040"/>
          <a:ext cx="5766107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683568" y="1988840"/>
          <a:ext cx="388843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89060726"/>
              </p:ext>
            </p:extLst>
          </p:nvPr>
        </p:nvGraphicFramePr>
        <p:xfrm>
          <a:off x="-108520" y="810822"/>
          <a:ext cx="482453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96096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Chart bld="category"/>
        </p:bldSub>
      </p:bldGraphic>
      <p:bldGraphic spid="5" grpId="0">
        <p:bldSub>
          <a:bldChart bld="category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rmAutofit/>
          </a:bodyPr>
          <a:lstStyle/>
          <a:p>
            <a:r>
              <a:rPr lang="uk-UA" sz="3600" b="1" i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Атестація педагогічних працівників 2024-2025н.р.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46A59C-C593-4445-BEF0-B792133AE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8" y="1762357"/>
            <a:ext cx="3491880" cy="26189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1DBCCF-E1AF-4C94-8A3E-6F5481428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36" y="3334629"/>
            <a:ext cx="2571750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4E27B3-880F-4798-A14F-36823BE89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84" y="1688739"/>
            <a:ext cx="2421308" cy="32284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ED53FB-C4FE-4FD1-A925-41A4AE81E6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69" y="4077072"/>
            <a:ext cx="2014918" cy="268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4584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0" y="1340768"/>
            <a:ext cx="5064125" cy="1028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uk-UA" altLang="uk-UA" b="1" i="1" dirty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b="1" i="1" dirty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31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Полінкевич</a:t>
            </a:r>
            <a:br>
              <a:rPr lang="en-US" altLang="uk-UA" sz="31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31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Маріанна Михайлівна</a:t>
            </a:r>
            <a:br>
              <a:rPr lang="uk-UA" altLang="uk-UA" sz="31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endParaRPr lang="ru-RU" altLang="uk-UA" sz="31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5364" name="Прямокутник 1"/>
          <p:cNvSpPr>
            <a:spLocks noChangeArrowheads="1"/>
          </p:cNvSpPr>
          <p:nvPr/>
        </p:nvSpPr>
        <p:spPr bwMode="auto">
          <a:xfrm>
            <a:off x="1889125" y="766763"/>
            <a:ext cx="18702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altLang="uk-UA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Завідувач</a:t>
            </a:r>
            <a:endParaRPr lang="uk-UA" alt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2492896"/>
            <a:ext cx="3012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  17р.)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125" y="300411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defRPr/>
            </a:pPr>
            <a:r>
              <a:rPr lang="uk-UA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З</a:t>
            </a:r>
            <a:r>
              <a:rPr lang="ru-RU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а</a:t>
            </a:r>
            <a:r>
              <a:rPr lang="uk-UA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кінчила  МЕГУ ім. </a:t>
            </a:r>
            <a:r>
              <a:rPr lang="uk-UA" b="1" dirty="0" err="1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ак</a:t>
            </a:r>
            <a:r>
              <a:rPr lang="uk-UA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С.</a:t>
            </a:r>
            <a:r>
              <a:rPr lang="uk-UA" b="1" dirty="0" err="1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Дем</a:t>
            </a:r>
            <a:r>
              <a:rPr lang="en-US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’</a:t>
            </a:r>
            <a:r>
              <a:rPr lang="uk-UA" b="1" dirty="0" err="1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янчука</a:t>
            </a:r>
            <a:r>
              <a:rPr lang="en-US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,</a:t>
            </a:r>
            <a:r>
              <a:rPr lang="uk-UA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спеціальність Дошкільна освіта,  професійна кваліфікація викладач </a:t>
            </a:r>
            <a:r>
              <a:rPr lang="en-US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</a:t>
            </a:r>
            <a:r>
              <a:rPr lang="uk-UA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педагогіки та методик дошкільної освіти. Організатор дошкільної освіти. </a:t>
            </a:r>
            <a:endParaRPr lang="uk-UA" dirty="0">
              <a:solidFill>
                <a:srgbClr val="4F81BD">
                  <a:lumMod val="50000"/>
                </a:srgbClr>
              </a:solidFill>
            </a:endParaRPr>
          </a:p>
        </p:txBody>
      </p:sp>
      <p:pic>
        <p:nvPicPr>
          <p:cNvPr id="1026" name="Picture 2" descr="C:\Users\User\Desktop\IMG_7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4797152"/>
            <a:ext cx="1296144" cy="172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IMG_7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5756" y="4149080"/>
            <a:ext cx="140415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IMG_7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293096"/>
            <a:ext cx="1354788" cy="188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User\Desktop\IMG_70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004" y="5013176"/>
            <a:ext cx="151216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0" b="-5196"/>
          <a:stretch/>
        </p:blipFill>
        <p:spPr>
          <a:xfrm>
            <a:off x="5386808" y="801043"/>
            <a:ext cx="3325263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кутник 2"/>
          <p:cNvSpPr>
            <a:spLocks noChangeArrowheads="1"/>
          </p:cNvSpPr>
          <p:nvPr/>
        </p:nvSpPr>
        <p:spPr bwMode="auto">
          <a:xfrm>
            <a:off x="4154488" y="692150"/>
            <a:ext cx="4727575" cy="3908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ru-RU" altLang="uk-UA" sz="2400" b="1" i="1" dirty="0">
              <a:solidFill>
                <a:srgbClr val="188F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uk-UA" alt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Професійне кредо:</a:t>
            </a:r>
            <a:endParaRPr lang="ru-RU" altLang="uk-UA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«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Кращих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результатів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досягає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не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обовязково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той у кого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найрозумніша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голова, а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швидше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той,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хто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краще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від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всіх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вміє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координувати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роботу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своїх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розумних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і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талановитих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колег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                           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Вільям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Джонс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392113" y="1093788"/>
            <a:ext cx="3513137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uk-UA" sz="28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Життєве</a:t>
            </a:r>
            <a:r>
              <a:rPr lang="ru-RU" alt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кредо:</a:t>
            </a:r>
          </a:p>
          <a:p>
            <a:pPr algn="ctr">
              <a:defRPr/>
            </a:pP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«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Вірте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в людей, і вони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зроблять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все,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щоб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виправдати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вашу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довіру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altLang="uk-UA" sz="2800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              Максвелл Джон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A45C7-0EF5-4B4B-98AB-5B75B3D6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Батьківські збори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A0E025C-F658-4C1A-833E-8A3534D44A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28800"/>
            <a:ext cx="2580233" cy="34403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F7472D-6933-4B88-AFD4-4B8844C98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8038"/>
            <a:ext cx="4968552" cy="39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77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19917-3B79-4726-BBD5-57385D104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Звіт керівника 2023-2024 </a:t>
            </a:r>
            <a:r>
              <a:rPr 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н.р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C8D75C8-3FE6-46E6-A64D-20505182E7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13569"/>
            <a:ext cx="4032449" cy="28297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4C0495-BD41-43EB-90FB-FCE1D895B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9" y="2492896"/>
            <a:ext cx="4307544" cy="323065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8"/>
          <a:stretch>
            <a:fillRect/>
          </a:stretch>
        </p:blipFill>
        <p:spPr>
          <a:xfrm>
            <a:off x="2699792" y="332656"/>
            <a:ext cx="2166185" cy="241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ACCEBE-B9AF-4A34-B0BE-6A4F8AA91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99" y="1052736"/>
            <a:ext cx="3219822" cy="42930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EBC5DF-D560-4D7A-9E66-45E1C2884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02299"/>
            <a:ext cx="2792284" cy="372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03675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5875" y="944563"/>
            <a:ext cx="6456363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altLang="uk-UA" sz="8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Фрагменти</a:t>
            </a:r>
          </a:p>
          <a:p>
            <a:pPr algn="ctr" eaLnBrk="1" hangingPunct="1">
              <a:defRPr/>
            </a:pPr>
            <a:r>
              <a:rPr lang="uk-UA" altLang="uk-UA" sz="8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із життя дитячого садка №3 «Дзвіночок»</a:t>
            </a:r>
            <a:endParaRPr lang="ru-RU" altLang="uk-UA" sz="8000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BA1FE-7EFC-40B7-AB91-48DA5B0D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927155"/>
          </a:xfrm>
        </p:spPr>
        <p:txBody>
          <a:bodyPr/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Чисте довкілля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DD106D8-519F-4255-BA3B-C1EF015AB8D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9058"/>
            <a:ext cx="2148185" cy="286424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D2AC14-F8CC-4665-8050-1DB7B9837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44" y="1988840"/>
            <a:ext cx="3351781" cy="44690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B7A0F4-DC3C-457E-8C28-1CEC8861DA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56" y="1545673"/>
            <a:ext cx="2715766" cy="36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10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4544" y="27158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6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Працюємо навчаючись  </a:t>
            </a:r>
          </a:p>
          <a:p>
            <a:pPr algn="ctr">
              <a:defRPr/>
            </a:pPr>
            <a:r>
              <a:rPr lang="uk-UA" sz="4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Педагогічні ради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2079CC-7E1D-4F3D-A645-D245505A03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6" y="1570448"/>
            <a:ext cx="2283718" cy="30449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67941E-EEED-474C-85DE-44333BBF8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17" y="1554767"/>
            <a:ext cx="2160240" cy="28803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DDCF72-7C45-4FF8-8EA1-3381836DD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09120"/>
            <a:ext cx="2801241" cy="21009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A4DF57-D44B-4315-8E38-2EB51D022F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80728"/>
            <a:ext cx="2283718" cy="3044958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B4704D-A42B-42DA-A963-04A570E3A1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8626"/>
            <a:ext cx="2736304" cy="3648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C888EB-D80D-45B6-BFEB-D3E7DE054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3501008"/>
            <a:ext cx="3995936" cy="29969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BA3AD3-A9A9-4959-85D9-8DE634371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82" y="188640"/>
            <a:ext cx="4137924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11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1"/>
            <a:ext cx="8063132" cy="1628800"/>
          </a:xfrm>
        </p:spPr>
        <p:txBody>
          <a:bodyPr/>
          <a:lstStyle/>
          <a:p>
            <a:r>
              <a:rPr lang="ru-RU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Всеукра</a:t>
            </a:r>
            <a:r>
              <a:rPr lang="uk-UA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їнський</a:t>
            </a:r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день </a:t>
            </a:r>
            <a:b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uk-UA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дошкілля</a:t>
            </a:r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2024</a:t>
            </a:r>
            <a:endParaRPr lang="ru-RU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6A218FA5-454B-462F-A60D-7078D9BC8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9962"/>
            <a:ext cx="5544616" cy="4140916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989C30-5D3F-4187-AF11-AA4C7AB1C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68" y="2700524"/>
            <a:ext cx="3779912" cy="28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1933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8680"/>
            <a:ext cx="8388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Всеукраїнський диктант ЄДНОСТІ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7E2A0C-1A3E-4EB1-B8FD-F2D656234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46" y="3803278"/>
            <a:ext cx="2301720" cy="30689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02592B-73F9-4605-B0E4-8ADF2EF67E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71900"/>
            <a:ext cx="4187957" cy="31409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1797E6-0FE1-459B-A55D-51B8E0EA0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8" y="1340768"/>
            <a:ext cx="3813888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484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0BBD0-7584-460B-A90D-0F6F4D4F2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9"/>
            <a:ext cx="7343052" cy="29020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Пам'яті Небесної сотні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3139D24-34BC-470C-A708-E6F5B90CEBC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1" y="3429000"/>
            <a:ext cx="4128458" cy="30963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4A08A-494F-4840-B995-0442B11F3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10227"/>
            <a:ext cx="3550202" cy="47336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70193E-002C-4483-A139-C58A5B813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20" y="976119"/>
            <a:ext cx="412845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01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7484" y="103157"/>
            <a:ext cx="61349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>
                <a:latin typeface="Monotype Corsiva" pitchFamily="66" charset="0"/>
              </a:rPr>
              <a:t>День </a:t>
            </a:r>
            <a:r>
              <a:rPr lang="ru-RU" sz="3200" b="1" i="1" dirty="0" err="1">
                <a:latin typeface="Monotype Corsiva" pitchFamily="66" charset="0"/>
              </a:rPr>
              <a:t>вшанування</a:t>
            </a:r>
            <a:r>
              <a:rPr lang="ru-RU" sz="3200" b="1" i="1" dirty="0">
                <a:latin typeface="Monotype Corsiva" pitchFamily="66" charset="0"/>
              </a:rPr>
              <a:t> </a:t>
            </a:r>
            <a:r>
              <a:rPr lang="ru-RU" sz="3200" b="1" i="1" dirty="0" err="1">
                <a:latin typeface="Monotype Corsiva" pitchFamily="66" charset="0"/>
              </a:rPr>
              <a:t>пам’яті</a:t>
            </a:r>
            <a:r>
              <a:rPr lang="ru-RU" sz="3200" b="1" i="1" dirty="0">
                <a:latin typeface="Monotype Corsiva" pitchFamily="66" charset="0"/>
              </a:rPr>
              <a:t> </a:t>
            </a:r>
            <a:r>
              <a:rPr lang="ru-RU" sz="3200" b="1" i="1" dirty="0" err="1">
                <a:latin typeface="Monotype Corsiva" pitchFamily="66" charset="0"/>
              </a:rPr>
              <a:t>дітей</a:t>
            </a:r>
            <a:r>
              <a:rPr lang="ru-RU" sz="3200" b="1" i="1" dirty="0">
                <a:latin typeface="Monotype Corsiva" pitchFamily="66" charset="0"/>
              </a:rPr>
              <a:t>, </a:t>
            </a:r>
            <a:r>
              <a:rPr lang="ru-RU" sz="3200" b="1" i="1" dirty="0" err="1">
                <a:latin typeface="Monotype Corsiva" pitchFamily="66" charset="0"/>
              </a:rPr>
              <a:t>які</a:t>
            </a:r>
            <a:r>
              <a:rPr lang="ru-RU" sz="3200" b="1" i="1" dirty="0">
                <a:latin typeface="Monotype Corsiva" pitchFamily="66" charset="0"/>
              </a:rPr>
              <a:t> </a:t>
            </a:r>
            <a:r>
              <a:rPr lang="ru-RU" sz="3200" b="1" i="1" dirty="0" err="1">
                <a:latin typeface="Monotype Corsiva" pitchFamily="66" charset="0"/>
              </a:rPr>
              <a:t>загинули</a:t>
            </a:r>
            <a:r>
              <a:rPr lang="ru-RU" sz="3200" b="1" i="1" dirty="0">
                <a:latin typeface="Monotype Corsiva" pitchFamily="66" charset="0"/>
              </a:rPr>
              <a:t> </a:t>
            </a:r>
            <a:r>
              <a:rPr lang="ru-RU" sz="3200" b="1" i="1" dirty="0" err="1">
                <a:latin typeface="Monotype Corsiva" pitchFamily="66" charset="0"/>
              </a:rPr>
              <a:t>внаслідок</a:t>
            </a:r>
            <a:r>
              <a:rPr lang="ru-RU" sz="3200" b="1" i="1" dirty="0">
                <a:latin typeface="Monotype Corsiva" pitchFamily="66" charset="0"/>
              </a:rPr>
              <a:t> </a:t>
            </a:r>
            <a:r>
              <a:rPr lang="ru-RU" sz="3200" b="1" i="1" dirty="0" err="1">
                <a:latin typeface="Monotype Corsiva" pitchFamily="66" charset="0"/>
              </a:rPr>
              <a:t>збройної</a:t>
            </a:r>
            <a:r>
              <a:rPr lang="ru-RU" sz="3200" b="1" i="1" dirty="0">
                <a:latin typeface="Monotype Corsiva" pitchFamily="66" charset="0"/>
              </a:rPr>
              <a:t> </a:t>
            </a:r>
            <a:r>
              <a:rPr lang="ru-RU" sz="3200" b="1" i="1" dirty="0" err="1">
                <a:latin typeface="Monotype Corsiva" pitchFamily="66" charset="0"/>
              </a:rPr>
              <a:t>агресії</a:t>
            </a:r>
            <a:r>
              <a:rPr lang="ru-RU" sz="3200" b="1" i="1" dirty="0">
                <a:latin typeface="Monotype Corsiva" pitchFamily="66" charset="0"/>
              </a:rPr>
              <a:t> </a:t>
            </a:r>
            <a:r>
              <a:rPr lang="ru-RU" sz="3200" b="1" i="1" dirty="0" err="1">
                <a:latin typeface="Monotype Corsiva" pitchFamily="66" charset="0"/>
              </a:rPr>
              <a:t>рф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447052532_3340883372870997_908585846726436789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717032"/>
            <a:ext cx="2232248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447260505_3340883379537663_8712771102254590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628800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447260630_3340883402870994_5022623860519127113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1412776"/>
            <a:ext cx="167418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447406859_3340883506204317_3742735249984114995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96952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447472740_3340883442870990_3047540975157380817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16632"/>
            <a:ext cx="2016224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503220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93D5E-28FF-4662-BBFE-C3CEA4E1D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Заняття з освітньою поліцейською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E6533A5-680A-4FBB-BE83-8435B9C1B62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6606"/>
            <a:ext cx="2568177" cy="34242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DA5622-CC5B-4054-B41A-3B4DDF36D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89" y="1916832"/>
            <a:ext cx="5220072" cy="39150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393995-0FC6-486E-A8C0-F230017C6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0" y="4223818"/>
            <a:ext cx="3015589" cy="22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0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6D010-E413-4905-8F23-A2B2D17D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650242"/>
          </a:xfrm>
        </p:spPr>
        <p:txBody>
          <a:bodyPr/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Готуємося до новорічних </a:t>
            </a:r>
            <a:r>
              <a:rPr lang="uk-UA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св'ят</a:t>
            </a:r>
            <a:endParaRPr lang="uk-UA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B25D38E-8247-4073-A765-A2E1E91E14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43" y="1124744"/>
            <a:ext cx="4083025" cy="306226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009177-C7C0-4EEE-BBD8-369C504AC3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49" y="3573016"/>
            <a:ext cx="4201025" cy="31507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0A1D20-5DA7-4164-829F-7277B306C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4" y="1272642"/>
            <a:ext cx="3795886" cy="506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43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EA297-ACF3-4EEB-A836-1D731941E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Подарунки до </a:t>
            </a:r>
            <a:r>
              <a:rPr lang="uk-UA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СВ.Миколая</a:t>
            </a:r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для захисників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545FBEF-501D-4C79-9329-2042FABE7EC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7" y="1416606"/>
            <a:ext cx="2279662" cy="34242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ED600A-62F2-485A-8137-B0066F3E8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09" y="2214695"/>
            <a:ext cx="3312368" cy="44164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B686B2-E6BC-435B-9C18-C1E64114FC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82" y="1556792"/>
            <a:ext cx="2935161" cy="521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7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823913"/>
            <a:ext cx="9144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Де лунає сміх діток,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Різнобарв'ям розквітає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Наш «Дзвіночок» - дитсадок.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Кожен день у дитсадочку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Відбуваються дива,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Для веселої малечі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Садок наш двері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відчиня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85001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5782" y="541338"/>
            <a:ext cx="102870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1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692696"/>
            <a:ext cx="97155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F380B-8206-4389-8939-D45981203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1007900"/>
          </a:xfrm>
        </p:spPr>
        <p:txBody>
          <a:bodyPr/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Святкування до Дня театру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5F1D681-42B4-40F4-B82C-B9A760A0F7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4565649" cy="34242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A2F107-86D5-4417-ACFF-BD5F16CDB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81" y="1626418"/>
            <a:ext cx="3327834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57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95536" y="1992313"/>
            <a:ext cx="5251202" cy="3785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Педагогічне кредо:</a:t>
            </a:r>
            <a:b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   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Педагог не може і не має права зупинятися на досягнутому.</a:t>
            </a:r>
            <a:b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Він має бути обізнаний з передовим досвідом,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постійно оновлювати свої знання, час змушує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до пошуку нових шляхів і форм роботи,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щоб допомагали педагогу піднятися на рівень,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який міг би задовольнити  запити батьків та дітей.</a:t>
            </a:r>
            <a:br>
              <a:rPr lang="uk-UA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+mj-ea"/>
                <a:cs typeface="+mj-cs"/>
              </a:rPr>
            </a:b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+mj-ea"/>
                <a:cs typeface="+mj-cs"/>
              </a:rPr>
              <a:t> . </a:t>
            </a:r>
            <a:endParaRPr lang="uk-UA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531" name="Прямокутник 8"/>
          <p:cNvSpPr>
            <a:spLocks noChangeArrowheads="1"/>
          </p:cNvSpPr>
          <p:nvPr/>
        </p:nvSpPr>
        <p:spPr bwMode="auto">
          <a:xfrm>
            <a:off x="133350" y="425450"/>
            <a:ext cx="60880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Вихователь-методист </a:t>
            </a:r>
          </a:p>
          <a:p>
            <a:pPr algn="ctr">
              <a:defRPr/>
            </a:pPr>
            <a:r>
              <a:rPr lang="uk-UA" altLang="uk-UA" sz="36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Тракслер</a:t>
            </a:r>
            <a:r>
              <a:rPr lang="uk-UA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Сільвія </a:t>
            </a:r>
            <a:r>
              <a:rPr lang="uk-UA" altLang="uk-UA" sz="36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Золтанівна</a:t>
            </a:r>
            <a:r>
              <a:rPr lang="uk-UA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pPr>
              <a:defRPr/>
            </a:pPr>
            <a:r>
              <a:rPr lang="uk-UA" altLang="uk-UA" sz="36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</a:t>
            </a:r>
            <a:r>
              <a:rPr lang="uk-UA" altLang="uk-UA" sz="32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стаж  49 р., вихователь - методист)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5986" y="1652760"/>
            <a:ext cx="3347864" cy="5040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IMG_7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23538">
            <a:off x="4929273" y="4721849"/>
            <a:ext cx="1584176" cy="2112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кутник 8"/>
          <p:cNvSpPr>
            <a:spLocks noChangeArrowheads="1"/>
          </p:cNvSpPr>
          <p:nvPr/>
        </p:nvSpPr>
        <p:spPr bwMode="auto">
          <a:xfrm>
            <a:off x="1547664" y="188640"/>
            <a:ext cx="60880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Вихователь-методист </a:t>
            </a:r>
          </a:p>
          <a:p>
            <a:pPr algn="ctr">
              <a:defRPr/>
            </a:pPr>
            <a:r>
              <a:rPr lang="uk-UA" altLang="uk-UA" sz="32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Підгорна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Романа Віталіївна</a:t>
            </a:r>
          </a:p>
          <a:p>
            <a:pPr algn="ctr"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 11 р.)</a:t>
            </a:r>
          </a:p>
        </p:txBody>
      </p:sp>
      <p:sp>
        <p:nvSpPr>
          <p:cNvPr id="23555" name="Прямоугольник 5"/>
          <p:cNvSpPr>
            <a:spLocks noChangeArrowheads="1"/>
          </p:cNvSpPr>
          <p:nvPr/>
        </p:nvSpPr>
        <p:spPr bwMode="auto">
          <a:xfrm>
            <a:off x="396366" y="1479265"/>
            <a:ext cx="5345857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8000"/>
                </a:solidFill>
                <a:latin typeface="Monotype Corsiva" pitchFamily="66" charset="0"/>
              </a:rPr>
              <a:t>         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Педагогічне кредо: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just">
              <a:defRPr/>
            </a:pP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Щоб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мати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право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вчити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інших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,  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потрібно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постійно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вчитися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самому …</a:t>
            </a:r>
            <a:endParaRPr lang="uk-U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№ VY908416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25657">
            <a:off x="5630502" y="4962973"/>
            <a:ext cx="1433045" cy="202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ertificat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594435">
            <a:off x="2364786" y="4960858"/>
            <a:ext cx="1488272" cy="210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62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7316">
            <a:off x="7189112" y="4708684"/>
            <a:ext cx="1711199" cy="22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395537" y="2780928"/>
            <a:ext cx="489654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800" b="1" dirty="0">
                <a:solidFill>
                  <a:srgbClr val="008000"/>
                </a:solidFill>
                <a:latin typeface="Monotype Corsiva" pitchFamily="66" charset="0"/>
              </a:rPr>
              <a:t>\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У 20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14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р. за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кінчила  Самбірський педагогічний коледж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ім.І.Филипчака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за спеціальністю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“Дошкільна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освіта”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кваліфікація  вихователь дошкільного віку. </a:t>
            </a:r>
            <a:endParaRPr lang="uk-UA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8721" y="4227478"/>
            <a:ext cx="52035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uk-UA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           </a:t>
            </a:r>
            <a:r>
              <a:rPr lang="en-US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201</a:t>
            </a:r>
            <a:r>
              <a:rPr lang="uk-UA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6 р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за</a:t>
            </a:r>
            <a:r>
              <a:rPr lang="uk-UA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кінчила  МЕГУ ім. </a:t>
            </a:r>
            <a:r>
              <a:rPr lang="uk-UA" sz="2000" b="1" dirty="0" err="1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ак</a:t>
            </a:r>
            <a:r>
              <a:rPr lang="uk-UA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С.</a:t>
            </a:r>
            <a:r>
              <a:rPr lang="uk-UA" sz="2000" b="1" dirty="0" err="1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Дем</a:t>
            </a:r>
            <a:r>
              <a:rPr lang="en-US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’</a:t>
            </a:r>
            <a:r>
              <a:rPr lang="uk-UA" sz="2000" b="1" dirty="0" err="1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янчука</a:t>
            </a:r>
            <a:r>
              <a:rPr lang="en-US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,</a:t>
            </a:r>
            <a:r>
              <a:rPr lang="uk-UA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спеціальність Дошкільна освіта,  професійна кваліфікація викладач </a:t>
            </a:r>
            <a:r>
              <a:rPr lang="en-US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</a:t>
            </a:r>
            <a:r>
              <a:rPr lang="uk-UA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педагогіки та методик дошкільної освіти. Організатор дошкільної освіти. </a:t>
            </a:r>
            <a:endParaRPr lang="uk-UA" sz="2000" dirty="0">
              <a:solidFill>
                <a:srgbClr val="4F81BD">
                  <a:lumMod val="50000"/>
                </a:srgb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1" t="7667" r="12773" b="22827"/>
          <a:stretch/>
        </p:blipFill>
        <p:spPr>
          <a:xfrm>
            <a:off x="6246437" y="1238624"/>
            <a:ext cx="266429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539552" y="476672"/>
            <a:ext cx="8208912" cy="58785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600" b="1" i="1" dirty="0">
                <a:solidFill>
                  <a:schemeClr val="accent1"/>
                </a:solidFill>
                <a:latin typeface="Monotype Corsiva" pitchFamily="66" charset="0"/>
                <a:cs typeface="Times New Roman" panose="02020603050405020304" pitchFamily="18" charset="0"/>
              </a:rPr>
              <a:t>Ключові пріоритети змістового наповнення освітнього процесу </a:t>
            </a:r>
          </a:p>
          <a:p>
            <a:pPr>
              <a:defRPr/>
            </a:pPr>
            <a:endParaRPr lang="uk-UA" sz="2400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національно-патріотичне виховання;</a:t>
            </a: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економічне виховання;</a:t>
            </a: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формування у вихованців навичок спілкування і ефективної взаємодії з іншими дітьми, дорослими людьми;</a:t>
            </a: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музичне виховання, а серед засобів освітнього впливу на дитячу особистість – творча гра (сюжетно-рольова, </a:t>
            </a:r>
            <a:r>
              <a:rPr lang="uk-UA" sz="28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конструкторсько</a:t>
            </a: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-будівельна, театралізація, драматизація), а також художня література (фольклор, авторські твори) і робота з дитячою книжкою.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6336704" cy="1080120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Форми організації методичної роботи з вихователями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988840"/>
            <a:ext cx="2016224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Консультації</a:t>
            </a:r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1988840"/>
            <a:ext cx="2016224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Педрада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1988840"/>
            <a:ext cx="2592288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Теоретичні семінари</a:t>
            </a:r>
          </a:p>
          <a:p>
            <a:pPr algn="ctr"/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Семінари – практикуми  </a:t>
            </a:r>
          </a:p>
          <a:p>
            <a:pPr algn="ctr"/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3645024"/>
            <a:ext cx="2016224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Методичні об'єднання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861048"/>
            <a:ext cx="2016224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Творча група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4797152"/>
            <a:ext cx="2016224" cy="576064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Курси підвищення кваліфікації  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979712" y="1556792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923928" y="155679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843808" y="1556792"/>
            <a:ext cx="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652120" y="1628800"/>
            <a:ext cx="0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228184" y="1628800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131840" y="1556792"/>
            <a:ext cx="0" cy="3168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2852936"/>
            <a:ext cx="1008112" cy="296416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Групові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75656" y="2852936"/>
            <a:ext cx="1287760" cy="296416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Колективні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5576" y="3284984"/>
            <a:ext cx="1287760" cy="296416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Індивідуальні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1043608" y="2636912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259632" y="263691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259632" y="2636912"/>
            <a:ext cx="2118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5868144" y="2852936"/>
            <a:ext cx="1287760" cy="368424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Обговорення правил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740352" y="2852936"/>
            <a:ext cx="1403648" cy="360040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Показові  методи і прийоми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940152" y="3429000"/>
            <a:ext cx="1584176" cy="360040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Розробка конспектів</a:t>
            </a:r>
          </a:p>
          <a:p>
            <a:pPr algn="ctr"/>
            <a:r>
              <a:rPr lang="uk-UA" sz="14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занять 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68344" y="3861048"/>
            <a:ext cx="1287760" cy="576064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Колективні  перегляди занять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7164288" y="2636912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7452320" y="2636912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7452320" y="2636912"/>
            <a:ext cx="2880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7452320" y="2636912"/>
            <a:ext cx="50405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altLang="uk-UA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Фізкультурно</a:t>
            </a:r>
            <a:r>
              <a:rPr lang="uk-UA" alt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– оздоровча робота </a:t>
            </a:r>
            <a:endParaRPr lang="uk-UA" sz="2800" dirty="0"/>
          </a:p>
        </p:txBody>
      </p:sp>
      <p:sp>
        <p:nvSpPr>
          <p:cNvPr id="3" name="Овал 2"/>
          <p:cNvSpPr/>
          <p:nvPr/>
        </p:nvSpPr>
        <p:spPr>
          <a:xfrm>
            <a:off x="251520" y="1988840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Ранкова гімнастика </a:t>
            </a:r>
          </a:p>
        </p:txBody>
      </p:sp>
      <p:sp>
        <p:nvSpPr>
          <p:cNvPr id="4" name="Овал 3"/>
          <p:cNvSpPr/>
          <p:nvPr/>
        </p:nvSpPr>
        <p:spPr>
          <a:xfrm>
            <a:off x="6228184" y="2132856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Гімнастика пробудження  </a:t>
            </a:r>
          </a:p>
        </p:txBody>
      </p:sp>
      <p:sp>
        <p:nvSpPr>
          <p:cNvPr id="6" name="Овал 5"/>
          <p:cNvSpPr/>
          <p:nvPr/>
        </p:nvSpPr>
        <p:spPr>
          <a:xfrm>
            <a:off x="2987824" y="2708920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Фізкультурні хвилинки на заняттях</a:t>
            </a:r>
          </a:p>
        </p:txBody>
      </p:sp>
      <p:sp>
        <p:nvSpPr>
          <p:cNvPr id="8" name="Овал 7"/>
          <p:cNvSpPr/>
          <p:nvPr/>
        </p:nvSpPr>
        <p:spPr>
          <a:xfrm>
            <a:off x="251520" y="3284984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Пішохідні переходи</a:t>
            </a:r>
          </a:p>
        </p:txBody>
      </p:sp>
      <p:sp>
        <p:nvSpPr>
          <p:cNvPr id="9" name="Овал 8"/>
          <p:cNvSpPr/>
          <p:nvPr/>
        </p:nvSpPr>
        <p:spPr>
          <a:xfrm>
            <a:off x="3095836" y="1648341"/>
            <a:ext cx="2880320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Заняття з фізичного виховання  </a:t>
            </a:r>
          </a:p>
        </p:txBody>
      </p:sp>
      <p:sp>
        <p:nvSpPr>
          <p:cNvPr id="10" name="Овал 9"/>
          <p:cNvSpPr/>
          <p:nvPr/>
        </p:nvSpPr>
        <p:spPr>
          <a:xfrm>
            <a:off x="5940152" y="3501008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Спортивні свята, розваги, дні здоров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’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я </a:t>
            </a:r>
          </a:p>
        </p:txBody>
      </p:sp>
      <p:sp>
        <p:nvSpPr>
          <p:cNvPr id="11" name="Овал 10"/>
          <p:cNvSpPr/>
          <p:nvPr/>
        </p:nvSpPr>
        <p:spPr>
          <a:xfrm>
            <a:off x="3131840" y="4077072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Самостійна рухова діяльність</a:t>
            </a:r>
          </a:p>
        </p:txBody>
      </p:sp>
      <p:sp>
        <p:nvSpPr>
          <p:cNvPr id="12" name="Овал 11"/>
          <p:cNvSpPr/>
          <p:nvPr/>
        </p:nvSpPr>
        <p:spPr>
          <a:xfrm>
            <a:off x="827584" y="5013176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Організація рухливих ігор</a:t>
            </a:r>
          </a:p>
        </p:txBody>
      </p:sp>
      <p:sp>
        <p:nvSpPr>
          <p:cNvPr id="13" name="Овал 12"/>
          <p:cNvSpPr/>
          <p:nvPr/>
        </p:nvSpPr>
        <p:spPr>
          <a:xfrm>
            <a:off x="5508104" y="5013176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Загартування 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611560" y="836712"/>
            <a:ext cx="41767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2400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Палчей</a:t>
            </a:r>
            <a:r>
              <a:rPr lang="uk-UA" altLang="uk-UA" sz="24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Тетяна Іванівна</a:t>
            </a:r>
          </a:p>
          <a:p>
            <a:pPr algn="ctr">
              <a:defRPr/>
            </a:pPr>
            <a:r>
              <a:rPr lang="uk-UA" altLang="uk-UA" sz="24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6 міс.)</a:t>
            </a:r>
            <a:endParaRPr lang="uk-UA" altLang="uk-UA" sz="28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4035" name="Прямокутник 4"/>
          <p:cNvSpPr>
            <a:spLocks noChangeArrowheads="1"/>
          </p:cNvSpPr>
          <p:nvPr/>
        </p:nvSpPr>
        <p:spPr bwMode="auto">
          <a:xfrm>
            <a:off x="2267744" y="188640"/>
            <a:ext cx="3797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Практичний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психолог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78092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Monotype Corsiva" pitchFamily="66" charset="0"/>
              </a:rPr>
              <a:t> 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2132856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20</a:t>
            </a:r>
            <a:r>
              <a:rPr lang="uk-UA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18 р</a:t>
            </a:r>
            <a:r>
              <a:rPr lang="ru-RU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за</a:t>
            </a:r>
            <a:r>
              <a:rPr lang="uk-UA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кінчила Дрогобицький державний педагогічний університет імені Івана Франка та </a:t>
            </a:r>
            <a:r>
              <a:rPr lang="uk-UA" b="1" dirty="0">
                <a:solidFill>
                  <a:schemeClr val="tx2"/>
                </a:solidFill>
                <a:latin typeface="Monotype Corsiva" pitchFamily="66" charset="0"/>
              </a:rPr>
              <a:t>здобула кваліфікацію: </a:t>
            </a:r>
          </a:p>
          <a:p>
            <a:pPr lvl="0" algn="just">
              <a:defRPr/>
            </a:pPr>
            <a:r>
              <a:rPr lang="uk-UA" b="1" dirty="0">
                <a:solidFill>
                  <a:srgbClr val="FF0000"/>
                </a:solidFill>
                <a:latin typeface="Monotype Corsiva" pitchFamily="66" charset="0"/>
              </a:rPr>
              <a:t>ступінь вищої освіти магістр, </a:t>
            </a:r>
          </a:p>
          <a:p>
            <a:pPr lvl="0" algn="just">
              <a:defRPr/>
            </a:pPr>
            <a:r>
              <a:rPr lang="uk-UA" b="1" dirty="0">
                <a:solidFill>
                  <a:srgbClr val="FF0000"/>
                </a:solidFill>
                <a:latin typeface="Monotype Corsiva" pitchFamily="66" charset="0"/>
              </a:rPr>
              <a:t>спеціальність психологія,</a:t>
            </a:r>
          </a:p>
          <a:p>
            <a:pPr lvl="0" algn="just">
              <a:defRPr/>
            </a:pPr>
            <a:r>
              <a:rPr lang="uk-UA" b="1" dirty="0">
                <a:solidFill>
                  <a:srgbClr val="FF0000"/>
                </a:solidFill>
                <a:latin typeface="Monotype Corsiva" pitchFamily="66" charset="0"/>
              </a:rPr>
              <a:t>освітня програма практична психологія,</a:t>
            </a:r>
          </a:p>
          <a:p>
            <a:pPr lvl="0" algn="just">
              <a:defRPr/>
            </a:pPr>
            <a:r>
              <a:rPr lang="uk-UA" b="1" dirty="0">
                <a:solidFill>
                  <a:srgbClr val="FF0000"/>
                </a:solidFill>
                <a:latin typeface="Monotype Corsiva" pitchFamily="66" charset="0"/>
              </a:rPr>
              <a:t>професійна кваліфікація практичний психолог, психолог.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31641" y="-1395682"/>
            <a:ext cx="648072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3200" b="1" i="1" u="sng" dirty="0">
              <a:solidFill>
                <a:schemeClr val="tx2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1" i="1" u="sng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3200" b="1" i="1" u="sng" dirty="0">
              <a:solidFill>
                <a:schemeClr val="tx2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1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Станом на 01.06.20</a:t>
            </a:r>
            <a:r>
              <a:rPr kumimoji="0" lang="uk-UA" altLang="ru-RU" sz="3200" b="1" i="1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ru-RU" altLang="ru-RU" sz="3200" b="1" i="1" u="sng" dirty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року </a:t>
            </a:r>
            <a:endParaRPr kumimoji="0" lang="ru-RU" altLang="ru-RU" sz="3200" b="1" i="1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1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  </a:t>
            </a:r>
            <a:r>
              <a:rPr kumimoji="0" lang="ru-RU" altLang="ru-RU" sz="3200" b="1" i="1" u="sng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дошкільному</a:t>
            </a:r>
            <a:r>
              <a:rPr kumimoji="0" lang="ru-RU" altLang="ru-RU" sz="3200" b="1" i="1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sng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закладі</a:t>
            </a:r>
            <a:r>
              <a:rPr kumimoji="0" lang="ru-RU" altLang="ru-RU" sz="3200" b="1" i="1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sng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функціонує</a:t>
            </a:r>
            <a:r>
              <a:rPr kumimoji="0" lang="ru-RU" altLang="ru-RU" sz="3200" b="1" i="1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3200" b="1" i="1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kumimoji="0" lang="ru-RU" altLang="ru-RU" sz="3200" b="1" i="1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sng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груп</a:t>
            </a:r>
            <a:r>
              <a:rPr kumimoji="0" lang="ru-RU" altLang="ru-RU" sz="3200" b="1" i="1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200" b="1" i="1" u="sng" dirty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kumimoji="0" lang="ru-RU" altLang="ru-RU" sz="3200" b="1" i="1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sng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виховується</a:t>
            </a:r>
            <a:r>
              <a:rPr kumimoji="0" lang="ru-RU" altLang="ru-RU" sz="3200" b="1" i="1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3200" b="1" i="1" u="sng" dirty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210 </a:t>
            </a:r>
            <a:r>
              <a:rPr kumimoji="0" lang="ru-RU" altLang="ru-RU" sz="3200" b="1" i="1" u="sng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kumimoji="0" lang="uk-UA" altLang="ru-RU" sz="3200" b="1" i="1" u="sng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ітей</a:t>
            </a:r>
            <a:endParaRPr kumimoji="0" lang="uk-UA" altLang="ru-RU" sz="3200" b="1" i="1" u="sng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41597"/>
              </p:ext>
            </p:extLst>
          </p:nvPr>
        </p:nvGraphicFramePr>
        <p:xfrm>
          <a:off x="1115616" y="2420888"/>
          <a:ext cx="7056786" cy="3004505"/>
        </p:xfrm>
        <a:graphic>
          <a:graphicData uri="http://schemas.openxmlformats.org/drawingml/2006/table">
            <a:tbl>
              <a:tblPr/>
              <a:tblGrid>
                <a:gridCol w="2352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2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2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0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Групи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груп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в них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0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ясельна</a:t>
                      </a:r>
                      <a:endParaRPr lang="ru-RU" sz="24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0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молодша</a:t>
                      </a:r>
                      <a:endParaRPr lang="ru-RU" sz="24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0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середня</a:t>
                      </a:r>
                      <a:endParaRPr lang="ru-RU" sz="24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0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старша</a:t>
                      </a:r>
                      <a:endParaRPr lang="ru-RU" sz="24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31641" y="-605119"/>
            <a:ext cx="648072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i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663455"/>
              </p:ext>
            </p:extLst>
          </p:nvPr>
        </p:nvGraphicFramePr>
        <p:xfrm>
          <a:off x="179512" y="332656"/>
          <a:ext cx="8712968" cy="5586722"/>
        </p:xfrm>
        <a:graphic>
          <a:graphicData uri="http://schemas.openxmlformats.org/drawingml/2006/table">
            <a:tbl>
              <a:tblPr/>
              <a:tblGrid>
                <a:gridCol w="383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7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1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2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дітей-сиріт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дітей, позбавлених батьківського піклування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дітей-інвалідів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дітей, постраждалих внаслідок аварії на ЧАЕС.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малозабезпечених сімей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багатодітних родин (у ДНЗ), з відміткою неповнолітніх дітей у сім’ї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неповних сімей 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- напівсиріт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сімей, в яких обоє батьків виїхали на заробітки </a:t>
                      </a:r>
                      <a:endParaRPr lang="ru-RU" sz="12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неблагополучних сімей та неповнолітніх в них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сімей загиблих учасників АТО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сімей учасників АТО</a:t>
                      </a:r>
                      <a:r>
                        <a:rPr lang="uk-UA" sz="18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60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(за наявності відповідного посвідчення)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 УБД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2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 із сімей вимушених переселенців із східних областей України, зони проведення АТО, та АР Крим </a:t>
                      </a:r>
                      <a:r>
                        <a:rPr lang="uk-UA" sz="160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(за наявності відповідних підтверджувальних документів)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19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дітей, що перебувають у інклюзивних групах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2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15.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 дітей, які перебувають на диспансерному обліку </a:t>
                      </a:r>
                      <a:endParaRPr lang="ru-RU" sz="12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8815" y="148726"/>
            <a:ext cx="2672765" cy="160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105C27-68FC-44A6-ADA8-9BBD7F0AD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7" y="148726"/>
            <a:ext cx="2676230" cy="35683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B60C13-0FFE-482A-86E5-EE8DB5AEF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635" y="186921"/>
            <a:ext cx="2767813" cy="36904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110573-0BB8-4004-ABCF-EADDF86965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53" y="3212976"/>
            <a:ext cx="4187957" cy="31409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838" y="204788"/>
            <a:ext cx="8658225" cy="2836862"/>
          </a:xfrm>
        </p:spPr>
        <p:txBody>
          <a:bodyPr anchor="t"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ДОШКІЛЬНИЙ  НАВЧАЛЬНИЙ   ЗАКЛАД 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(ЯСЛА-САДОК) №3 «ДЗВІНОЧОК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29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УПРАВЛІННЯ ОСВІТИ, РЕЛІГІЙ ТА У СПРАВАХ  НАЦІОНАЛЬНОСТЕЙ </a:t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ВИКОНАВЧОГО КОМІТЕТУ ХУСТСЬКОЇ МІСЬКОЇ РАДИ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	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099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560" y="3584176"/>
            <a:ext cx="2952135" cy="258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102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4110" y="2255434"/>
            <a:ext cx="3113869" cy="258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1151" y="4652181"/>
            <a:ext cx="2952135" cy="2157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85D03D-6255-4E8A-9655-97B6FC0A9C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45" y="1925753"/>
            <a:ext cx="3446041" cy="2584531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User\Рабочий стол\метод занять\емблема груп\tiger-1445440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529727"/>
            <a:ext cx="2520776" cy="178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589ABC-BEF4-45CF-8236-0491B0CB1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5760640" cy="2548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0BB2D5-8395-4F86-81B4-0FB009EDB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437112"/>
            <a:ext cx="5184576" cy="228040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метод занять\емблема груп\5251913-abstract-ribbons-wall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8259" y="429895"/>
            <a:ext cx="2662605" cy="150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5D3CA-5F3A-4144-9A6A-146E7E84D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85" y="2276872"/>
            <a:ext cx="2960211" cy="38539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757A28-4DE0-4164-A0B5-72B7C187A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98" y="1597968"/>
            <a:ext cx="2849802" cy="36620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600C0C-14CA-410D-99AB-BE41D6C397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769100"/>
            <a:ext cx="3168352" cy="374277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5947" y="432048"/>
            <a:ext cx="2542252" cy="17984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B35DD8-9A28-499F-AB02-D8D318DC3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13" y="432048"/>
            <a:ext cx="2247714" cy="29969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060A44-5379-48A8-B150-F5C3144EC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19" y="511814"/>
            <a:ext cx="2787774" cy="37170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A16453-0A09-4693-91AA-F1AC0D2D0D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01008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9881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User\Рабочий стол\метод занять\емблема груп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718" y="0"/>
            <a:ext cx="2963380" cy="209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6D850C-6F68-4044-AFAB-BCC766CBC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437112"/>
            <a:ext cx="4251964" cy="19133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8BF592-3AD9-4665-BBE0-465DFC541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44604"/>
            <a:ext cx="3528392" cy="46850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E2E276-D2C9-46D7-A643-761CC718D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50" y="188640"/>
            <a:ext cx="3077401" cy="408617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User\Рабочий стол\метод занять\емблема груп\solnish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3226" y="116632"/>
            <a:ext cx="2608854" cy="166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646A3F-DF67-411C-8D52-CD40DE0AF0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6" y="1952130"/>
            <a:ext cx="4283995" cy="42839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D2A013-20B0-4485-B5C3-57B42C78B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14" y="1700808"/>
            <a:ext cx="4014444" cy="401444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User\Рабочий стол\метод занять\емблема груп\YIFVUK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797" y="-8388"/>
            <a:ext cx="2927318" cy="206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630F49-2A12-49F9-A05E-EEA1661BA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2663028" cy="35507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BD6B65-C611-4B78-A455-61F862246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03" y="2276872"/>
            <a:ext cx="2209271" cy="39330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A155AA-7E5C-4A19-B083-A5DAAF68B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06" y="3082120"/>
            <a:ext cx="2582466" cy="34290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5B59BF2-D6C5-4CC8-A3FB-700058BAAE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62" y="188640"/>
            <a:ext cx="1944216" cy="26637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User\Рабочий стол\метод занять\емблема груп\vfkznr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60648"/>
            <a:ext cx="2901720" cy="205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86A236-F125-42D0-B0A4-7C506EDC2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11419"/>
            <a:ext cx="4381050" cy="31762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BD358C-26EB-45E1-8A47-A03944A5F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88066"/>
            <a:ext cx="3240360" cy="37170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User\Рабочий стол\метод занять\емблема груп\__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5" y="0"/>
            <a:ext cx="2448272" cy="173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D35614-B0D0-4901-AB9F-FB5F35958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93" y="1556792"/>
            <a:ext cx="3779912" cy="28349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140865-F8FE-4AC0-A417-7E611AF5C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4" y="1556793"/>
            <a:ext cx="3703325" cy="27774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User\Рабочий стол\метод занять\емблема груп\20044353.5zxh7d3z1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2041" y="306596"/>
            <a:ext cx="2990289" cy="2114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47831F-3A77-48FE-85C2-E9A1A0F42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4864"/>
            <a:ext cx="2679762" cy="3573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E92E75-73E0-41DE-9112-846A99989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30" y="1498476"/>
            <a:ext cx="2198987" cy="386104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User\Рабочий стол\метод занять\емблема груп\w5nAWYBt59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625" y="692696"/>
            <a:ext cx="2576939" cy="182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6243CA-1AA5-453C-A714-B5555C7C9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8" y="1844824"/>
            <a:ext cx="2247714" cy="29969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A9D4D8-2826-4A65-8FE4-4A6846726D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879558"/>
            <a:ext cx="4680520" cy="35103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896FAD-5838-4910-BCE8-5A391995F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0648"/>
            <a:ext cx="3351588" cy="251369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88640"/>
            <a:ext cx="8136904" cy="58554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Історія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закладу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36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1985 </a:t>
            </a: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рік -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Відкрито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ДНЗ№14 (14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)*</a:t>
            </a:r>
          </a:p>
          <a:p>
            <a:pPr algn="ctr">
              <a:lnSpc>
                <a:spcPct val="115000"/>
              </a:lnSpc>
            </a:pPr>
            <a:endParaRPr lang="ru-RU" altLang="uk-UA" sz="12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198</a:t>
            </a: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р. - </a:t>
            </a: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Установа п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ередана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 баланс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відділу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освіти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Хустської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міської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ради*</a:t>
            </a:r>
            <a:endParaRPr lang="ru-RU" altLang="uk-UA" sz="2400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*Червень 2014р. - Відновлено 2 додаткові групи №9, №10  </a:t>
            </a:r>
          </a:p>
          <a:p>
            <a:pPr algn="ctr">
              <a:lnSpc>
                <a:spcPct val="115000"/>
              </a:lnSpc>
            </a:pP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(50 дітей)*</a:t>
            </a:r>
            <a:endParaRPr lang="ru-RU" altLang="uk-UA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2009р. - </a:t>
            </a: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ошкільна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установа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перейменована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дошкільний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навчальний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заклад *(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ясла-садок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 №3 «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Дзвіночок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»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Хустської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міської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ради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Закарпатської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області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* (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функціонувало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8 </a:t>
            </a:r>
            <a:r>
              <a:rPr lang="ru-RU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lang="ru-RU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15000"/>
              </a:lnSpc>
            </a:pPr>
            <a:endParaRPr lang="uk-UA" altLang="uk-UA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Вересень 2014р. - Відновлено ще 4 групи  (100</a:t>
            </a:r>
            <a:r>
              <a:rPr lang="en-US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дітей)*</a:t>
            </a: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endParaRPr lang="ru-RU" altLang="uk-UA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Documents and Settings\User\Рабочий стол\метод занять\емблема груп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8612" y="386546"/>
            <a:ext cx="2699153" cy="1908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07D3BA-3AF3-4504-ABD7-3DA57E0DE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71" y="1340768"/>
            <a:ext cx="2139702" cy="2852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A7761E-0215-42E2-8F88-0B73FDBBD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96" y="1378462"/>
            <a:ext cx="3075806" cy="410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B64DC0-A209-4117-9030-7929B0AB7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390502"/>
            <a:ext cx="4006149" cy="22534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User\Рабочий стол\метод занять\емблема груп\Podsolnu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5820" y="7937"/>
            <a:ext cx="2718464" cy="1922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899" name="AutoShape 6" descr="Отображается файл &quot;IMG_3606.JPG&quot;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80900" name="AutoShape 8" descr="Отображается файл &quot;IMG_3606.JPG&quot;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80901" name="AutoShape 10" descr="Отображается файл &quot;IMG_3606.JPG&quot;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833A14-1948-466D-8B0F-734756CF1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7" y="1268760"/>
            <a:ext cx="2242434" cy="39755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BF7363-3655-457F-8B30-93E57AD980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20" y="2420888"/>
            <a:ext cx="3000264" cy="39755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F5D706-6666-446A-ADAB-925FB95F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73" y="620688"/>
            <a:ext cx="3244966" cy="428643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619125" y="1222375"/>
            <a:ext cx="26352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Кіш Марія Йосипівна</a:t>
            </a:r>
            <a:endParaRPr lang="en-US" altLang="uk-UA" sz="20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(стаж 38 р.)</a:t>
            </a:r>
          </a:p>
        </p:txBody>
      </p:sp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3403458" y="251619"/>
            <a:ext cx="42648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4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Музичний керівник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5"/>
          <a:stretch/>
        </p:blipFill>
        <p:spPr>
          <a:xfrm>
            <a:off x="5508104" y="1584623"/>
            <a:ext cx="2703476" cy="402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9AF468-D131-406F-94C0-E6D2DC4B48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4585630" cy="343922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93B0E-31C1-4406-9309-5B44131D9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uk-UA" alt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2FA3EE">
                    <a:lumMod val="50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Музичний керівник</a:t>
            </a:r>
            <a:br>
              <a:rPr kumimoji="0" lang="uk-UA" alt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2FA3EE">
                    <a:lumMod val="50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</a:br>
            <a:endParaRPr lang="uk-UA" dirty="0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3EB645B1-E7D9-4AC7-AFC6-C04F5D0DE5F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55776" y="2922581"/>
            <a:ext cx="2761821" cy="3684413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4084B1E2-96EB-49C3-8F5B-8D20A81F9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2214695"/>
            <a:ext cx="5976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altLang="uk-UA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Оксентюк</a:t>
            </a: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Людмила</a:t>
            </a:r>
          </a:p>
          <a:p>
            <a:pPr algn="ctr" eaLnBrk="1" hangingPunct="1">
              <a:defRPr/>
            </a:pP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Михайлівна (стаж 40 р.)</a:t>
            </a:r>
          </a:p>
        </p:txBody>
      </p:sp>
    </p:spTree>
    <p:extLst>
      <p:ext uri="{BB962C8B-B14F-4D97-AF65-F5344CB8AC3E}">
        <p14:creationId xmlns:p14="http://schemas.microsoft.com/office/powerpoint/2010/main" val="2636801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8221"/>
            <a:ext cx="7559675" cy="667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3568" y="554198"/>
            <a:ext cx="7344816" cy="938719"/>
          </a:xfrm>
          <a:prstGeom prst="rect">
            <a:avLst/>
          </a:prstGeom>
          <a:solidFill>
            <a:srgbClr val="F5FB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День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єднання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b="1" i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молоде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свято, яке </a:t>
            </a:r>
            <a:r>
              <a:rPr kumimoji="0" lang="ru-RU" altLang="ru-RU" b="1" i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згуртувати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kumimoji="0" lang="ru-RU" altLang="ru-RU" b="1" i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показати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b="1" i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ми - </a:t>
            </a:r>
            <a:r>
              <a:rPr kumimoji="0" lang="ru-RU" altLang="ru-RU" b="1" i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народ. </a:t>
            </a:r>
            <a:r>
              <a:rPr kumimoji="0" lang="ru-RU" altLang="ru-RU" sz="1900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 </a:t>
            </a:r>
            <a:r>
              <a:rPr kumimoji="0" lang="ru-RU" altLang="ru-RU" sz="1000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   </a:t>
            </a:r>
            <a:r>
              <a:rPr kumimoji="0" lang="ru-RU" altLang="ru-RU" sz="100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 </a:t>
            </a:r>
            <a:endParaRPr kumimoji="0" lang="ru-RU" altLang="ru-RU" sz="1200" b="1" i="1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1" i="1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AutoShape 2" descr="heart"/>
          <p:cNvSpPr>
            <a:spLocks noChangeAspect="1" noChangeArrowheads="1"/>
          </p:cNvSpPr>
          <p:nvPr/>
        </p:nvSpPr>
        <p:spPr bwMode="auto">
          <a:xfrm>
            <a:off x="7097713" y="1000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98" y="1642300"/>
            <a:ext cx="3560398" cy="2002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97" y="4142238"/>
            <a:ext cx="3621016" cy="271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42300"/>
            <a:ext cx="3856016" cy="2421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728259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5"/>
            <a:ext cx="7772400" cy="1440160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День </a:t>
            </a:r>
            <a:r>
              <a:rPr lang="ru-RU" sz="49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Вишиванки</a:t>
            </a:r>
            <a:br>
              <a:rPr lang="en-US" sz="49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Вишиванка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краси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щасливої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родової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порядності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чесності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святковості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вишиванка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оберіг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4" b="19059"/>
          <a:stretch/>
        </p:blipFill>
        <p:spPr>
          <a:xfrm>
            <a:off x="251520" y="2420888"/>
            <a:ext cx="8244408" cy="3323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727834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4966320" cy="648072"/>
          </a:xfrm>
        </p:spPr>
        <p:txBody>
          <a:bodyPr>
            <a:normAutofit/>
          </a:bodyPr>
          <a:lstStyle/>
          <a:p>
            <a:r>
              <a:rPr lang="uk-UA" sz="3600" b="1" i="1" dirty="0">
                <a:solidFill>
                  <a:schemeClr val="tx2"/>
                </a:solidFill>
                <a:latin typeface="Monotype Corsiva" panose="03010101010201010101" pitchFamily="66" charset="0"/>
              </a:rPr>
              <a:t>Свято Осені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4664" y="1196752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478557-AE5E-42D3-BA6D-6AA309259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3908619" cy="3409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9774E4-D9A1-4212-8A87-6ECCB018FF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37" y="3685566"/>
            <a:ext cx="4229912" cy="31724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B35663-E9E0-40C1-9108-795C89A167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9" y="1172379"/>
            <a:ext cx="3816822" cy="47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4657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6D2FB-E79E-436C-82EE-5564BFDD7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798088"/>
          </a:xfrm>
        </p:spPr>
        <p:txBody>
          <a:bodyPr/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Свято </a:t>
            </a:r>
            <a:r>
              <a:rPr lang="uk-UA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миколая</a:t>
            </a:r>
            <a:endParaRPr lang="uk-UA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3C44EBA-1E1C-4BD9-8A11-6352990D2C2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2677999" cy="476088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C08723-0CFE-4763-AF3F-044218718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320692"/>
            <a:ext cx="39219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199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5902424" cy="648072"/>
          </a:xfrm>
        </p:spPr>
        <p:txBody>
          <a:bodyPr>
            <a:normAutofit/>
          </a:bodyPr>
          <a:lstStyle/>
          <a:p>
            <a:r>
              <a:rPr lang="uk-UA" sz="3600" b="1" i="1" dirty="0">
                <a:solidFill>
                  <a:schemeClr val="tx2"/>
                </a:solidFill>
                <a:latin typeface="Monotype Corsiva" panose="03010101010201010101" pitchFamily="66" charset="0"/>
              </a:rPr>
              <a:t>Новорічний ранок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200ABE-AEA4-4BFE-834D-E2617235E0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7" y="836712"/>
            <a:ext cx="4451987" cy="33389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AE9821-40E2-4A8E-9FE3-60B590008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2" y="3158970"/>
            <a:ext cx="4536504" cy="34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9852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0" y="407988"/>
            <a:ext cx="9144000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" algn="ctr">
              <a:lnSpc>
                <a:spcPct val="115000"/>
              </a:lnSpc>
              <a:defRPr/>
            </a:pPr>
            <a:r>
              <a:rPr lang="uk-UA" altLang="uk-UA" sz="36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Пріоритетні завдання </a:t>
            </a:r>
          </a:p>
          <a:p>
            <a:pPr marL="38100" algn="ctr">
              <a:lnSpc>
                <a:spcPct val="115000"/>
              </a:lnSpc>
              <a:defRPr/>
            </a:pPr>
            <a:r>
              <a:rPr lang="uk-UA" altLang="uk-UA" sz="36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дошкільного закладу у 2024-2025 </a:t>
            </a:r>
            <a:r>
              <a:rPr lang="uk-UA" altLang="uk-UA" sz="36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н.р</a:t>
            </a:r>
            <a:r>
              <a:rPr lang="uk-UA" altLang="uk-UA" sz="36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endParaRPr lang="ru-RU" altLang="uk-UA" sz="3600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784" y="1916832"/>
            <a:ext cx="8118648" cy="4578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endParaRPr lang="uk-UA" b="1" i="1" dirty="0"/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uk-UA" sz="14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Забезпечити ефективність освітньої діяльності через запровадження Внутрішньої  системи забезпечення якості освіти та оцінювання напряму: «Освітнє середовище закладу дошкільної освіти».</a:t>
            </a:r>
            <a:endParaRPr lang="uk-UA" sz="1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uk-UA" sz="14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Продовжувати створювати максимально безпечні умови для вихованців в умовах воєнного  стану. Удосконалити партнерську взаємодію між  закладом освіти та місцевими органами управління освітою та органами  виконавчої влади, представниками Державної служби України з надзвичайних ситуацій і Національної поліції.</a:t>
            </a:r>
            <a:endParaRPr lang="uk-UA" sz="1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uk-UA" sz="14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Консолідувати зусилля педагогів і батьків щодо формування соціально-громадянської компетентності дітей дошкільного віку, утвердження активної позиції громадянина,  формування позитивного образу своєї країни, виховання ціннісного ставлення до своєї родини як частини українського  народу, його історії, традицій, культури.</a:t>
            </a:r>
            <a:endParaRPr lang="uk-UA" sz="1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uk-UA" sz="14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Розвивати мовленнєві активності у дітей дошкільного віку через використання всіх компонентів мовлення у різних формах та видах дитячої діяльності.  </a:t>
            </a:r>
            <a:endParaRPr lang="uk-UA" sz="1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uk-UA" sz="14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Створювати умови для формування ігрової компетентності вихованців шляхом збагачення ігрового середовища, впровадження сучасних ігрових </a:t>
            </a:r>
            <a:r>
              <a:rPr lang="uk-UA" sz="1400" b="1" kern="5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методик</a:t>
            </a:r>
            <a:r>
              <a:rPr lang="uk-UA" sz="14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.</a:t>
            </a:r>
            <a:endParaRPr lang="uk-UA" sz="1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5BF320-8F25-4283-8078-15C00BF36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4572000" cy="31395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EA88ED-FA33-4325-B0D4-88B80A73B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664"/>
            <a:ext cx="3725716" cy="52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814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6838528" cy="648072"/>
          </a:xfrm>
        </p:spPr>
        <p:txBody>
          <a:bodyPr>
            <a:normAutofit/>
          </a:bodyPr>
          <a:lstStyle/>
          <a:p>
            <a:r>
              <a:rPr lang="uk-UA" sz="3600" b="1" i="1" dirty="0">
                <a:solidFill>
                  <a:schemeClr val="tx2"/>
                </a:solidFill>
                <a:latin typeface="Monotype Corsiva" panose="03010101010201010101" pitchFamily="66" charset="0"/>
              </a:rPr>
              <a:t>Мамине свято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DF536D-6CD8-47A9-9BED-B49096579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65339"/>
            <a:ext cx="5328592" cy="29973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5FE45F-F837-4918-9418-26A29D58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96383"/>
            <a:ext cx="5724128" cy="32198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AF5B78-B441-47FD-9A32-D081F6DE9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97" y="1124744"/>
            <a:ext cx="3672408" cy="20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0454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2E41A-0130-4F23-AF7F-0E8B812D2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57823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Великдень 2025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9774310-1D72-412D-969E-C4F1ACFD1DB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6292"/>
            <a:ext cx="2568177" cy="34242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B7BCE9-E49F-4B2A-99A1-456EDCE9D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48757"/>
            <a:ext cx="3216651" cy="46884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D79792-59CA-43EB-9CEC-36F2A2F2E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506644"/>
            <a:ext cx="3003798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139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308" y="260648"/>
            <a:ext cx="6838528" cy="648072"/>
          </a:xfrm>
        </p:spPr>
        <p:txBody>
          <a:bodyPr>
            <a:normAutofit/>
          </a:bodyPr>
          <a:lstStyle/>
          <a:p>
            <a:pPr algn="l"/>
            <a:r>
              <a:rPr lang="uk-UA" sz="3600" b="1" i="1" dirty="0">
                <a:solidFill>
                  <a:schemeClr val="tx2"/>
                </a:solidFill>
                <a:latin typeface="Monotype Corsiva" panose="03010101010201010101" pitchFamily="66" charset="0"/>
              </a:rPr>
              <a:t>День Державного прапору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7" y="1052737"/>
            <a:ext cx="3931776" cy="524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6832"/>
            <a:ext cx="4275225" cy="320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963322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7511C-85F6-4ACF-A845-E898E99D6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50622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Випуск - 2025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C664F8E-23DA-49D6-AB29-B094426C61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40968"/>
            <a:ext cx="2568177" cy="34242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EDA41F-C1A8-45CC-8311-C92B67B56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4" y="1536278"/>
            <a:ext cx="4059943" cy="22837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081502-8167-4C3B-9DBC-C1756C9A9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09" y="1124745"/>
            <a:ext cx="4357667" cy="32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389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6838528" cy="648072"/>
          </a:xfrm>
        </p:spPr>
        <p:txBody>
          <a:bodyPr>
            <a:normAutofit/>
          </a:bodyPr>
          <a:lstStyle/>
          <a:p>
            <a:r>
              <a:rPr lang="uk-UA" sz="3600" b="1" i="1" dirty="0">
                <a:solidFill>
                  <a:schemeClr val="tx2"/>
                </a:solidFill>
                <a:latin typeface="Monotype Corsiva" panose="03010101010201010101" pitchFamily="66" charset="0"/>
              </a:rPr>
              <a:t>День захисту дітей 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3280D9-8637-464F-8134-FE14CD902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4" y="1052736"/>
            <a:ext cx="4355976" cy="32669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5CF247-1248-4F94-B99A-A7310480F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40781"/>
            <a:ext cx="4067944" cy="22882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737099-1B84-4A54-B006-01C7B63C1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09389"/>
            <a:ext cx="3995936" cy="29969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A9D272-460C-4E95-82EC-40A6FB836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4" y="3717032"/>
            <a:ext cx="3491880" cy="25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5837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968375" y="949325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uk-UA" altLang="uk-UA" sz="2800" b="1" i="1" dirty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br>
              <a:rPr lang="uk-UA" altLang="uk-UA" sz="2800" b="1" i="1" dirty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br>
              <a:rPr lang="uk-UA" altLang="uk-UA" sz="2800" b="1" i="1" dirty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Медичне обслуговування  дітей у дошкільному закладі здійснює медична сестра:</a:t>
            </a:r>
            <a:br>
              <a:rPr lang="en-US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Бадікова</a:t>
            </a:r>
            <a: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Тамара Степанівна</a:t>
            </a:r>
            <a:r>
              <a:rPr lang="en-US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(стаж</a:t>
            </a:r>
            <a:r>
              <a:rPr lang="en-US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35р.)</a:t>
            </a:r>
            <a:b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br>
              <a:rPr lang="uk-UA" altLang="uk-UA" sz="3200" b="1" i="1" u="sng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endParaRPr lang="uk-UA" altLang="uk-UA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32088" y="279400"/>
            <a:ext cx="37988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uk-UA" sz="4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Медична</a:t>
            </a:r>
            <a:r>
              <a:rPr lang="ru-RU" altLang="uk-UA" sz="4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uk-UA" sz="4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сторінка</a:t>
            </a:r>
            <a:endParaRPr lang="uk-UA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9397" name="Picture 5" descr="C:\Documents and Settings\User\Рабочий стол\Фото2019\Т.С..JPG"/>
          <p:cNvPicPr>
            <a:picLocks noChangeAspect="1" noChangeArrowheads="1"/>
          </p:cNvPicPr>
          <p:nvPr/>
        </p:nvPicPr>
        <p:blipFill>
          <a:blip r:embed="rId2" cstate="print"/>
          <a:srcRect t="33545"/>
          <a:stretch>
            <a:fillRect/>
          </a:stretch>
        </p:blipFill>
        <p:spPr bwMode="auto">
          <a:xfrm>
            <a:off x="539552" y="2280829"/>
            <a:ext cx="4968552" cy="4402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233B6-2E53-4174-A15C-D36AEA587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94" y="188640"/>
            <a:ext cx="8075630" cy="1409001"/>
          </a:xfrm>
        </p:spPr>
        <p:txBody>
          <a:bodyPr/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Співпраця з первинною медичною ланкою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587C283B-211B-4D58-8C7B-DD43C5C6831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25" y="1597641"/>
            <a:ext cx="3236875" cy="431583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B623C8-911B-4EC3-AAC4-63B61FFB1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7" y="1563031"/>
            <a:ext cx="3236877" cy="431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881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4" descr="Картинки по запросу організація харчування в днз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620688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sz="36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Організація</a:t>
            </a:r>
            <a:r>
              <a:rPr lang="ru-RU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uk-UA" sz="36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харчування</a:t>
            </a:r>
            <a:r>
              <a:rPr lang="ru-RU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uk-U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1628800"/>
            <a:ext cx="6480720" cy="3416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3200" u="sng" dirty="0">
                <a:solidFill>
                  <a:schemeClr val="accent5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Комірник </a:t>
            </a:r>
            <a:r>
              <a:rPr lang="uk-UA" sz="3200" b="1" dirty="0">
                <a:solidFill>
                  <a:schemeClr val="accent5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sz="32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Пилип Ольга Василівна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uk-UA" sz="3200" u="sng" dirty="0">
                <a:solidFill>
                  <a:schemeClr val="accent5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Шеф-кухар </a:t>
            </a:r>
            <a:r>
              <a:rPr lang="uk-UA" sz="3200" b="1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sz="3200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Узун</a:t>
            </a:r>
            <a:r>
              <a:rPr lang="uk-UA" sz="32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Марія Михайлівна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uk-UA" sz="3200" u="sng" dirty="0" err="1">
                <a:solidFill>
                  <a:schemeClr val="accent5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Кухарі</a:t>
            </a:r>
            <a:r>
              <a:rPr lang="uk-UA" sz="3200" u="sng" dirty="0">
                <a:solidFill>
                  <a:schemeClr val="accent5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</a:t>
            </a:r>
            <a:r>
              <a:rPr lang="uk-UA" sz="32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Шарова Світлана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</a:p>
          <a:p>
            <a:pPr>
              <a:defRPr/>
            </a:pPr>
            <a:r>
              <a:rPr lang="uk-UA" sz="3200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Шоля</a:t>
            </a:r>
            <a:r>
              <a:rPr lang="uk-UA" sz="32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Світлана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  <a:r>
              <a:rPr lang="uk-UA" sz="32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Наталія Олексик</a:t>
            </a:r>
            <a:endParaRPr lang="uk-UA" sz="32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sz="3200" u="sng" dirty="0">
                <a:solidFill>
                  <a:schemeClr val="accent5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Робітник  кухні </a:t>
            </a:r>
            <a:r>
              <a:rPr lang="uk-UA" sz="3200" dirty="0">
                <a:solidFill>
                  <a:schemeClr val="accent5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r>
              <a:rPr lang="uk-UA" sz="32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Пилип Марія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      </a:t>
            </a:r>
            <a:endParaRPr lang="uk-UA" sz="2400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0703" y="3119698"/>
            <a:ext cx="2507306" cy="211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4489">
            <a:off x="7238234" y="3407080"/>
            <a:ext cx="1795561" cy="2393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476672"/>
            <a:ext cx="2336161" cy="311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5537" y="1521833"/>
            <a:ext cx="2753043" cy="206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73051">
            <a:off x="5404027" y="3418338"/>
            <a:ext cx="1903625" cy="142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6685" y="3586863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8053" y="4795648"/>
            <a:ext cx="1650243" cy="220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38"/>
          <a:stretch/>
        </p:blipFill>
        <p:spPr>
          <a:xfrm>
            <a:off x="1259632" y="5146520"/>
            <a:ext cx="1894300" cy="171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94" y="539358"/>
            <a:ext cx="2068220" cy="2757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8" y="85455"/>
            <a:ext cx="1851670" cy="246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979712" y="0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sz="36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Вартість</a:t>
            </a:r>
            <a:r>
              <a:rPr lang="ru-RU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1 </a:t>
            </a:r>
            <a:r>
              <a:rPr lang="ru-RU" altLang="uk-UA" sz="36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дітодня</a:t>
            </a:r>
            <a:r>
              <a:rPr lang="ru-RU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48 </a:t>
            </a:r>
            <a:r>
              <a:rPr lang="ru-RU" altLang="uk-UA" sz="36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грн</a:t>
            </a:r>
            <a:endParaRPr lang="uk-U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39752" y="476672"/>
            <a:ext cx="3502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4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Мета закладу</a:t>
            </a: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467545" y="1079500"/>
            <a:ext cx="723024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uk-UA" alt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Створення умов для фізичного та психічного розвитку дітей.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alt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Виховання та навчання дітей ,підготовка до шкільного життя.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alt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Допомога батькам у виборі  шляхів та методів  виховання.</a:t>
            </a:r>
            <a:endParaRPr lang="ru-RU" altLang="uk-UA" sz="2400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8502827">
            <a:off x="1615263" y="3464476"/>
            <a:ext cx="769937" cy="22124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397519" y="4031126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Матеріально – технічне забезпечення </a:t>
            </a:r>
            <a:endParaRPr lang="uk-UA" dirty="0"/>
          </a:p>
        </p:txBody>
      </p:sp>
      <p:sp>
        <p:nvSpPr>
          <p:cNvPr id="6" name="Овал 5"/>
          <p:cNvSpPr/>
          <p:nvPr/>
        </p:nvSpPr>
        <p:spPr>
          <a:xfrm>
            <a:off x="4823343" y="3762375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Навчально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– виховна робота </a:t>
            </a:r>
            <a:endParaRPr lang="uk-UA" dirty="0"/>
          </a:p>
        </p:txBody>
      </p:sp>
      <p:sp>
        <p:nvSpPr>
          <p:cNvPr id="9" name="Стрелка вправо 8"/>
          <p:cNvSpPr/>
          <p:nvPr/>
        </p:nvSpPr>
        <p:spPr>
          <a:xfrm rot="8502827">
            <a:off x="3780249" y="4926652"/>
            <a:ext cx="604838" cy="1603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5397760" y="5196806"/>
            <a:ext cx="604838" cy="1603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2351608" y="5253474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Робота з кадрами </a:t>
            </a:r>
            <a:endParaRPr lang="uk-UA" dirty="0"/>
          </a:p>
        </p:txBody>
      </p:sp>
      <p:sp>
        <p:nvSpPr>
          <p:cNvPr id="13" name="Овал 12"/>
          <p:cNvSpPr/>
          <p:nvPr/>
        </p:nvSpPr>
        <p:spPr>
          <a:xfrm>
            <a:off x="4583989" y="5737890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Робота з дітьми  </a:t>
            </a:r>
            <a:endParaRPr lang="uk-UA" dirty="0"/>
          </a:p>
        </p:txBody>
      </p:sp>
      <p:sp>
        <p:nvSpPr>
          <p:cNvPr id="14" name="Овал 13"/>
          <p:cNvSpPr/>
          <p:nvPr/>
        </p:nvSpPr>
        <p:spPr>
          <a:xfrm>
            <a:off x="6905625" y="5343218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Робота з батьками </a:t>
            </a:r>
            <a:endParaRPr lang="uk-UA" dirty="0"/>
          </a:p>
        </p:txBody>
      </p:sp>
      <p:sp>
        <p:nvSpPr>
          <p:cNvPr id="15" name="Стрелка вправо 14"/>
          <p:cNvSpPr/>
          <p:nvPr/>
        </p:nvSpPr>
        <p:spPr>
          <a:xfrm rot="2523058">
            <a:off x="7117113" y="5007491"/>
            <a:ext cx="604838" cy="1603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6" name="Стрелка вправо 15"/>
          <p:cNvSpPr/>
          <p:nvPr/>
        </p:nvSpPr>
        <p:spPr>
          <a:xfrm rot="2573502">
            <a:off x="5270581" y="3267968"/>
            <a:ext cx="769937" cy="23971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animBg="1"/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390FDE-69CD-4C78-B14A-DB324BA7D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257175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5EA755-D143-432B-912E-157F8BDD2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74" y="1443951"/>
            <a:ext cx="3307296" cy="44097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643235-BE5D-4E4B-8939-80F82F840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24" y="685343"/>
            <a:ext cx="3014827" cy="40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335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886700" cy="1325563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uk-UA" alt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Кастелянка - </a:t>
            </a:r>
            <a:br>
              <a:rPr lang="uk-UA" alt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Тегза</a:t>
            </a:r>
            <a:r>
              <a:rPr lang="uk-UA" alt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Ольга Михайлівна</a:t>
            </a:r>
            <a:endParaRPr lang="uk-UA" altLang="uk-UA" sz="28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8131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39" y="350460"/>
            <a:ext cx="3203721" cy="2556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196752"/>
            <a:ext cx="2785473" cy="2175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3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4861" y="3418411"/>
            <a:ext cx="2416859" cy="2244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470" name="Прямоугольник 5"/>
          <p:cNvSpPr>
            <a:spLocks noChangeArrowheads="1"/>
          </p:cNvSpPr>
          <p:nvPr/>
        </p:nvSpPr>
        <p:spPr bwMode="auto">
          <a:xfrm>
            <a:off x="201611" y="2981090"/>
            <a:ext cx="4235776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 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кабінеті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кастелянки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зберігаються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національні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костюми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костюми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драматизацій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казок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для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різноманітних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таночків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костюми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дорослих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для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сюрпризних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моментів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lang="uk-UA" sz="2000" dirty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1840" y="3916919"/>
            <a:ext cx="3098882" cy="288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11560" y="404664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Співпраця з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ш</a:t>
            </a:r>
            <a:r>
              <a:rPr lang="uk-UA" sz="32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колою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32" y="420688"/>
            <a:ext cx="3981984" cy="2986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20" y="985100"/>
            <a:ext cx="2260046" cy="301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00" y="4072732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" y="4152489"/>
            <a:ext cx="3628713" cy="2721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11" y="3742155"/>
            <a:ext cx="2150418" cy="285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75429">
            <a:off x="6319427" y="4585179"/>
            <a:ext cx="2273812" cy="1814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6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858863"/>
            <a:ext cx="2585827" cy="199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7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0647">
            <a:off x="5180713" y="1961838"/>
            <a:ext cx="2663657" cy="209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2035" y="1243592"/>
            <a:ext cx="1943771" cy="2591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38900">
            <a:off x="1163205" y="4307085"/>
            <a:ext cx="1412673" cy="188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83968" y="7647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>«Щоб знати дитину, треба добре знати її сім'ю»</a:t>
            </a:r>
            <a:b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</a:b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> В.Сухомлинський</a:t>
            </a:r>
            <a:endParaRPr lang="uk-UA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>Співпраця з батьками </a:t>
            </a:r>
            <a:endParaRPr lang="uk-UA" sz="3600" dirty="0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Наше укриття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55" y="365347"/>
            <a:ext cx="2886025" cy="3848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69" y="3579817"/>
            <a:ext cx="2352714" cy="313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42" y="1287924"/>
            <a:ext cx="2643758" cy="35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87924"/>
            <a:ext cx="2195736" cy="292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9390807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7485" y="103157"/>
            <a:ext cx="4062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Допомога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для ЗСУ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t="20880" b="9795"/>
          <a:stretch/>
        </p:blipFill>
        <p:spPr>
          <a:xfrm rot="5400000">
            <a:off x="6804844" y="1916235"/>
            <a:ext cx="2818974" cy="2244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16832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" y="4278503"/>
            <a:ext cx="3552764" cy="2664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/>
          <a:stretch/>
        </p:blipFill>
        <p:spPr>
          <a:xfrm rot="5400000">
            <a:off x="3981074" y="4009269"/>
            <a:ext cx="2542849" cy="2815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724" y="1148548"/>
            <a:ext cx="3070749" cy="230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30986" y="4598406"/>
            <a:ext cx="1624521" cy="216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5032203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7485" y="103157"/>
            <a:ext cx="4062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Допомога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для ЗСУ</a:t>
            </a:r>
          </a:p>
        </p:txBody>
      </p:sp>
      <p:pic>
        <p:nvPicPr>
          <p:cNvPr id="11" name="Рисунок 10" descr="зображення_viber_2024-06-04_14-15-24-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01008"/>
            <a:ext cx="4219872" cy="3164904"/>
          </a:xfrm>
          <a:prstGeom prst="rect">
            <a:avLst/>
          </a:prstGeom>
        </p:spPr>
      </p:pic>
      <p:pic>
        <p:nvPicPr>
          <p:cNvPr id="12" name="Рисунок 11" descr="зображення_viber_2024-06-04_14-15-24-729.jpg"/>
          <p:cNvPicPr>
            <a:picLocks noChangeAspect="1"/>
          </p:cNvPicPr>
          <p:nvPr/>
        </p:nvPicPr>
        <p:blipFill>
          <a:blip r:embed="rId3" cstate="print"/>
          <a:srcRect b="18093"/>
          <a:stretch>
            <a:fillRect/>
          </a:stretch>
        </p:blipFill>
        <p:spPr>
          <a:xfrm>
            <a:off x="1763688" y="980728"/>
            <a:ext cx="2373678" cy="2592288"/>
          </a:xfrm>
          <a:prstGeom prst="rect">
            <a:avLst/>
          </a:prstGeom>
        </p:spPr>
      </p:pic>
      <p:pic>
        <p:nvPicPr>
          <p:cNvPr id="13" name="Рисунок 12" descr="зображення_viber_2024-06-04_14-15-24-8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996952"/>
            <a:ext cx="3024336" cy="4032448"/>
          </a:xfrm>
          <a:prstGeom prst="rect">
            <a:avLst/>
          </a:prstGeom>
        </p:spPr>
      </p:pic>
      <p:pic>
        <p:nvPicPr>
          <p:cNvPr id="15" name="Рисунок 14" descr="зображення_viber_2024-06-04_14-15-25-2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908720"/>
            <a:ext cx="1780259" cy="3164904"/>
          </a:xfrm>
          <a:prstGeom prst="rect">
            <a:avLst/>
          </a:prstGeom>
        </p:spPr>
      </p:pic>
      <p:pic>
        <p:nvPicPr>
          <p:cNvPr id="16" name="Рисунок 15" descr="зображення_viber_2024-06-04_14-15-25-4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476672"/>
            <a:ext cx="1780259" cy="31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3220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441417108_2168443656855612_641825721992699842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9664" y="3861048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397484" y="103157"/>
            <a:ext cx="5198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Вишива</a:t>
            </a:r>
            <a:r>
              <a:rPr lang="uk-UA" sz="4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ємо</a:t>
            </a:r>
            <a:r>
              <a:rPr lang="uk-UA" sz="4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ПЕРЕМОГУ 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5733256"/>
            <a:ext cx="478802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 err="1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Усі</a:t>
            </a:r>
            <a:r>
              <a:rPr lang="ru-RU" b="1" i="1" dirty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зібрані</a:t>
            </a:r>
            <a:r>
              <a:rPr lang="ru-RU" b="1" i="1" dirty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кошти</a:t>
            </a:r>
            <a:r>
              <a:rPr lang="ru-RU" b="1" i="1" dirty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перераховані</a:t>
            </a:r>
            <a:r>
              <a:rPr lang="ru-RU" b="1" i="1" dirty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на </a:t>
            </a:r>
            <a:r>
              <a:rPr lang="ru-RU" b="1" i="1" dirty="0" err="1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офіційний</a:t>
            </a:r>
            <a:r>
              <a:rPr lang="ru-RU" b="1" i="1" dirty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рахунок</a:t>
            </a:r>
            <a:r>
              <a:rPr lang="ru-RU" b="1" i="1" dirty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ea typeface="Adobe Gothic Std B" pitchFamily="34" charset="-128"/>
                <a:cs typeface="Times New Roman" pitchFamily="18" charset="0"/>
                <a:hlinkClick r:id="rId3"/>
              </a:rPr>
              <a:t>ГО "КРИЛА ЯНГОЛІВ"</a:t>
            </a:r>
            <a:r>
              <a:rPr lang="ru-RU" b="1" i="1" dirty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для </a:t>
            </a:r>
            <a:r>
              <a:rPr lang="ru-RU" b="1" i="1" dirty="0" err="1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придбання</a:t>
            </a:r>
            <a:r>
              <a:rPr lang="ru-RU" b="1" i="1" dirty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FPV-дронів</a:t>
            </a:r>
            <a:endParaRPr lang="ru-RU" b="1" i="1" dirty="0">
              <a:latin typeface="Times New Roman" pitchFamily="18" charset="0"/>
              <a:ea typeface="Adobe Gothic Std B" pitchFamily="34" charset="-128"/>
              <a:cs typeface="Times New Roman" pitchFamily="18" charset="0"/>
            </a:endParaRPr>
          </a:p>
        </p:txBody>
      </p:sp>
      <p:pic>
        <p:nvPicPr>
          <p:cNvPr id="14" name="Рисунок 13" descr="436187619_2168443343522310_5703776658259883191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908720"/>
            <a:ext cx="2090184" cy="278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441409040_2168443483522296_3307044906229469143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1088"/>
            <a:ext cx="2090184" cy="278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4-05-30_08-06-47-301.jpg"/>
          <p:cNvPicPr>
            <a:picLocks noChangeAspect="1"/>
          </p:cNvPicPr>
          <p:nvPr/>
        </p:nvPicPr>
        <p:blipFill>
          <a:blip r:embed="rId6" cstate="print"/>
          <a:srcRect t="20455" b="25000"/>
          <a:stretch>
            <a:fillRect/>
          </a:stretch>
        </p:blipFill>
        <p:spPr>
          <a:xfrm>
            <a:off x="1403649" y="2420888"/>
            <a:ext cx="511256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442437783_2171439779889333_2990465483984208756_n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836712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503220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F036E-E417-4439-B47D-B2BCBE7A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На потреби нашого закладу міська рада виділила кошти: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5A6DEF-1000-4505-B4DB-2CE9877C0CE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0" lang="uk-UA" sz="32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- </a:t>
            </a:r>
            <a:r>
              <a:rPr kumimoji="0" lang="uk-UA" sz="32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принтер кольоровий 24250,00;</a:t>
            </a:r>
            <a:br>
              <a:rPr kumimoji="0" lang="uk-UA" sz="32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r>
              <a:rPr kumimoji="0" lang="uk-UA" sz="32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- матеріали для ремонту (фарби, вапно, цемент та ін.);</a:t>
            </a:r>
          </a:p>
          <a:p>
            <a:r>
              <a:rPr lang="uk-UA" sz="3200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rPr>
              <a:t>- світильники 15990,00;</a:t>
            </a:r>
          </a:p>
          <a:p>
            <a:r>
              <a:rPr lang="uk-UA" sz="3200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rPr>
              <a:t>- миючі засоби 7000,00</a:t>
            </a:r>
            <a:endParaRPr lang="uk-UA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766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F483D-3780-435E-A188-45B9A00D1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На наступний навчальний рік перед закладом  поставлено низку важливих питань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84F58A-E73F-4C77-8E38-87BB0824EF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dirty="0"/>
              <a:t>- капітальний ремонт даху першого корпусу;</a:t>
            </a:r>
          </a:p>
          <a:p>
            <a:r>
              <a:rPr lang="uk-UA" b="1" dirty="0"/>
              <a:t>- капітальний ремонт пральні з встановленням професійного обладнання;</a:t>
            </a:r>
          </a:p>
          <a:p>
            <a:r>
              <a:rPr lang="uk-UA" b="1" dirty="0"/>
              <a:t>- капітальний ремонт коридорів;</a:t>
            </a:r>
          </a:p>
          <a:p>
            <a:r>
              <a:rPr lang="uk-UA" b="1" dirty="0"/>
              <a:t>- заміна меблів у 4 вікових групах (столи, стільці, ліжка, шафи);</a:t>
            </a:r>
          </a:p>
          <a:p>
            <a:r>
              <a:rPr lang="uk-UA" b="1" dirty="0"/>
              <a:t>- заміна дверей у 8 вікових групах;</a:t>
            </a:r>
          </a:p>
          <a:p>
            <a:r>
              <a:rPr lang="uk-UA" b="1" dirty="0"/>
              <a:t>- оновлення методичних посібників, дидактичного матеріалу, іграшок та ін.</a:t>
            </a:r>
          </a:p>
        </p:txBody>
      </p:sp>
    </p:spTree>
    <p:extLst>
      <p:ext uri="{BB962C8B-B14F-4D97-AF65-F5344CB8AC3E}">
        <p14:creationId xmlns:p14="http://schemas.microsoft.com/office/powerpoint/2010/main" val="1410755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556792"/>
            <a:ext cx="73448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uk-UA" altLang="uk-UA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любити дитину;</a:t>
            </a:r>
            <a:br>
              <a:rPr lang="uk-UA" alt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берегти здоров'я дитини, зміцнювати та відновлювати його;</a:t>
            </a:r>
            <a:br>
              <a:rPr lang="uk-UA" alt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формувати ціннісні орієнтири, відкрите ставлення до оточуючих людей;</a:t>
            </a:r>
            <a:br>
              <a:rPr lang="uk-UA" alt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створити умови для розвитку та саморозвитку дитини, іі життєвої компетентності</a:t>
            </a:r>
            <a:r>
              <a:rPr lang="uk-UA" altLang="uk-UA" sz="2800" b="1" dirty="0">
                <a:latin typeface="Monotype Corsiva" pitchFamily="66" charset="0"/>
              </a:rPr>
              <a:t>.</a:t>
            </a:r>
            <a:endParaRPr lang="uk-UA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548680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40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Місія нашого закладу:</a:t>
            </a:r>
            <a:endParaRPr lang="uk-UA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64704"/>
            <a:ext cx="7056784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Ми створюємо сприятливі умови для розвитку малюків, адже кожна дитина неповторна та унікальна.</a:t>
            </a:r>
            <a:b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В нашому садочку малюків виховують професійні педагоги, тут вихованці відчувають домашню, затишну атмосферу, знаходять друзів і товаришів для веселих ігор.</a:t>
            </a:r>
            <a:b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	Щодня ми вкладаємо у нашу роботу максимум енергії та позитивних емоцій, тому що займаємося тією справою, яку любимо і в яку віримо.</a:t>
            </a:r>
            <a:br>
              <a:rPr lang="uk-UA" alt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4653136"/>
            <a:ext cx="7344816" cy="26161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altLang="uk-UA" sz="2400" b="1" u="sng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«…Тож нехай перед дітьми відкривається чудовий світ у живих фарбах-яскравих, тремтливих звуках, у казці, красі що одухотворяє серце в прагненні робити людям </a:t>
            </a: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добро.»                                              </a:t>
            </a:r>
            <a:r>
              <a:rPr lang="uk-UA" altLang="uk-UA" sz="2400" b="1" dirty="0" err="1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В.О.Сухомлинський</a:t>
            </a:r>
            <a:endParaRPr lang="uk-UA" sz="2400" dirty="0">
              <a:latin typeface="Georgia" panose="02040502050405020303" pitchFamily="18" charset="0"/>
            </a:endParaRPr>
          </a:p>
          <a:p>
            <a:pPr algn="r"/>
            <a:endParaRPr lang="uk-UA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420888"/>
            <a:ext cx="6318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6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Дякуємо за увагу !</a:t>
            </a:r>
            <a:endParaRPr lang="ru-RU" altLang="uk-UA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20" y="875757"/>
            <a:ext cx="210852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124744"/>
            <a:ext cx="2557954" cy="392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2" name="TextBox 2"/>
          <p:cNvSpPr txBox="1">
            <a:spLocks noChangeArrowheads="1"/>
          </p:cNvSpPr>
          <p:nvPr/>
        </p:nvSpPr>
        <p:spPr bwMode="auto">
          <a:xfrm>
            <a:off x="5347667" y="548680"/>
            <a:ext cx="27113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4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Наш сайт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5458696" y="1318121"/>
            <a:ext cx="35561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https://dzvin-hust.dytsadok.org.ua</a:t>
            </a:r>
            <a:endParaRPr lang="uk-UA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Прямокутник 1"/>
          <p:cNvSpPr/>
          <p:nvPr/>
        </p:nvSpPr>
        <p:spPr>
          <a:xfrm>
            <a:off x="3755934" y="4979290"/>
            <a:ext cx="5422900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hlinkClick r:id="rId4"/>
              </a:rPr>
              <a:t>https://www.facebook.com/groups/519894698482375/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104056" y="4301673"/>
            <a:ext cx="40747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 </a:t>
            </a:r>
            <a:r>
              <a:rPr lang="uk-UA" altLang="uk-UA" sz="32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соц</a:t>
            </a:r>
            <a:r>
              <a:rPr lang="en-US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</a:t>
            </a:r>
            <a:r>
              <a:rPr lang="uk-UA" altLang="uk-UA" sz="32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ережі</a:t>
            </a:r>
            <a:r>
              <a:rPr lang="en-US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Facebook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40943" y="106316"/>
            <a:ext cx="39604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4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Символіка</a:t>
            </a:r>
            <a:r>
              <a:rPr lang="uk-UA" alt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73" y="1859890"/>
            <a:ext cx="1728659" cy="1728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71" y="5430997"/>
            <a:ext cx="1412776" cy="1412776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Краплинка">
  <a:themeElements>
    <a:clrScheme name="Краплинка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раплинк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раплинк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TM04033925[[fn=Краплинка]]</Template>
  <TotalTime>3763</TotalTime>
  <Words>1705</Words>
  <Application>Microsoft Office PowerPoint</Application>
  <PresentationFormat>Екран (4:3)</PresentationFormat>
  <Paragraphs>275</Paragraphs>
  <Slides>81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81</vt:i4>
      </vt:variant>
    </vt:vector>
  </HeadingPairs>
  <TitlesOfParts>
    <vt:vector size="91" baseType="lpstr">
      <vt:lpstr>Arial</vt:lpstr>
      <vt:lpstr>Calibri</vt:lpstr>
      <vt:lpstr>Comic Sans MS</vt:lpstr>
      <vt:lpstr>Georgia</vt:lpstr>
      <vt:lpstr>Monotype Corsiva</vt:lpstr>
      <vt:lpstr>Tahoma</vt:lpstr>
      <vt:lpstr>Times New Roman</vt:lpstr>
      <vt:lpstr>Tw Cen MT</vt:lpstr>
      <vt:lpstr>Wingdings</vt:lpstr>
      <vt:lpstr>Краплинка</vt:lpstr>
      <vt:lpstr> Звіт керівника перед колективом та громадськістю 2025 рік</vt:lpstr>
      <vt:lpstr>Презентація PowerPoint</vt:lpstr>
      <vt:lpstr>Презентація PowerPoint</vt:lpstr>
      <vt:lpstr>ДОШКІЛЬНИЙ  НАВЧАЛЬНИЙ   ЗАКЛАД  (ЯСЛА-САДОК) №3 «ДЗВІНОЧОК»  УПРАВЛІННЯ ОСВІТИ, РЕЛІГІЙ ТА У СПРАВАХ  НАЦІОНАЛЬНОСТЕЙ  ВИКОНАВЧОГО КОМІТЕТУ ХУСТСЬКОЇ МІСЬКОЇ РАДИ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Характеристика  педагогічного колективу</vt:lpstr>
      <vt:lpstr>Характеристика  педагогічного колективу</vt:lpstr>
      <vt:lpstr>Атестація педагогічних працівників 2024-2025н.р.</vt:lpstr>
      <vt:lpstr>  Полінкевич  Маріанна Михайлівна </vt:lpstr>
      <vt:lpstr>Презентація PowerPoint</vt:lpstr>
      <vt:lpstr>Батьківські збори</vt:lpstr>
      <vt:lpstr>Звіт керівника 2023-2024 н.р.</vt:lpstr>
      <vt:lpstr>Презентація PowerPoint</vt:lpstr>
      <vt:lpstr>Чисте довкілля</vt:lpstr>
      <vt:lpstr>Презентація PowerPoint</vt:lpstr>
      <vt:lpstr>Презентація PowerPoint</vt:lpstr>
      <vt:lpstr>Всеукраїнський день  дошкілля 2024</vt:lpstr>
      <vt:lpstr>Презентація PowerPoint</vt:lpstr>
      <vt:lpstr>Пам'яті Небесної сотні</vt:lpstr>
      <vt:lpstr>Презентація PowerPoint</vt:lpstr>
      <vt:lpstr>Заняття з освітньою поліцейською</vt:lpstr>
      <vt:lpstr>Готуємося до новорічних св'ят</vt:lpstr>
      <vt:lpstr>Подарунки до СВ.Миколая для захисників</vt:lpstr>
      <vt:lpstr>Святкування до Дня театру</vt:lpstr>
      <vt:lpstr>Презентація PowerPoint</vt:lpstr>
      <vt:lpstr>Презентація PowerPoint</vt:lpstr>
      <vt:lpstr>Презентація PowerPoint</vt:lpstr>
      <vt:lpstr>Презентація PowerPoint</vt:lpstr>
      <vt:lpstr>Фізкультурно – оздоровча робота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Музичний керівник </vt:lpstr>
      <vt:lpstr>Презентація PowerPoint</vt:lpstr>
      <vt:lpstr>Презентація PowerPoint</vt:lpstr>
      <vt:lpstr>День Вишиванки  Вишиванка — це символ здоров’я та краси, щасливої долі й родової пам’яті, порядності й чесності, любові та святковості; крім того, вишиванка – це ще й оберіг. </vt:lpstr>
      <vt:lpstr>Свято Осені</vt:lpstr>
      <vt:lpstr>Свято миколая</vt:lpstr>
      <vt:lpstr>Новорічний ранок</vt:lpstr>
      <vt:lpstr>Презентація PowerPoint</vt:lpstr>
      <vt:lpstr>Мамине свято</vt:lpstr>
      <vt:lpstr>Великдень 2025</vt:lpstr>
      <vt:lpstr>День Державного прапору</vt:lpstr>
      <vt:lpstr>Випуск - 2025</vt:lpstr>
      <vt:lpstr>День захисту дітей </vt:lpstr>
      <vt:lpstr>   Медичне обслуговування  дітей у дошкільному закладі здійснює медична сестра:  Бадікова Тамара Степанівна (стаж 35р.)  </vt:lpstr>
      <vt:lpstr>Співпраця з первинною медичною ланкою</vt:lpstr>
      <vt:lpstr>Презентація PowerPoint</vt:lpstr>
      <vt:lpstr>Презентація PowerPoint</vt:lpstr>
      <vt:lpstr>Презентація PowerPoint</vt:lpstr>
      <vt:lpstr>Кастелянка -  Тегза Ольга Михайлівна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На потреби нашого закладу міська рада виділила кошти: </vt:lpstr>
      <vt:lpstr>На наступний навчальний рік перед закладом  поставлено низку важливих питань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Матеріали на міський конкурс «Кращий заклад дошкільної освіти  у 2019»</dc:title>
  <dc:creator>User</dc:creator>
  <cp:lastModifiedBy>dzvinochok78@gmail.com</cp:lastModifiedBy>
  <cp:revision>234</cp:revision>
  <dcterms:created xsi:type="dcterms:W3CDTF">2019-06-17T06:37:51Z</dcterms:created>
  <dcterms:modified xsi:type="dcterms:W3CDTF">2025-08-25T07:00:57Z</dcterms:modified>
</cp:coreProperties>
</file>