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8" r:id="rId2"/>
    <p:sldId id="257" r:id="rId3"/>
    <p:sldId id="342" r:id="rId4"/>
    <p:sldId id="259" r:id="rId5"/>
    <p:sldId id="340" r:id="rId6"/>
    <p:sldId id="260" r:id="rId7"/>
    <p:sldId id="262" r:id="rId8"/>
    <p:sldId id="343" r:id="rId9"/>
    <p:sldId id="261" r:id="rId10"/>
    <p:sldId id="264" r:id="rId11"/>
    <p:sldId id="265" r:id="rId12"/>
    <p:sldId id="338" r:id="rId13"/>
    <p:sldId id="352" r:id="rId14"/>
    <p:sldId id="354" r:id="rId15"/>
    <p:sldId id="267" r:id="rId16"/>
    <p:sldId id="268" r:id="rId17"/>
    <p:sldId id="273" r:id="rId18"/>
    <p:sldId id="269" r:id="rId19"/>
    <p:sldId id="270" r:id="rId20"/>
    <p:sldId id="274" r:id="rId21"/>
    <p:sldId id="337" r:id="rId22"/>
    <p:sldId id="348" r:id="rId23"/>
    <p:sldId id="312" r:id="rId24"/>
    <p:sldId id="382" r:id="rId25"/>
    <p:sldId id="313" r:id="rId26"/>
    <p:sldId id="314" r:id="rId27"/>
    <p:sldId id="317" r:id="rId28"/>
    <p:sldId id="379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288" r:id="rId39"/>
    <p:sldId id="380" r:id="rId40"/>
    <p:sldId id="375" r:id="rId41"/>
    <p:sldId id="374" r:id="rId42"/>
    <p:sldId id="344" r:id="rId43"/>
    <p:sldId id="295" r:id="rId44"/>
    <p:sldId id="296" r:id="rId45"/>
    <p:sldId id="359" r:id="rId46"/>
    <p:sldId id="360" r:id="rId47"/>
    <p:sldId id="371" r:id="rId48"/>
    <p:sldId id="376" r:id="rId49"/>
    <p:sldId id="363" r:id="rId50"/>
    <p:sldId id="364" r:id="rId51"/>
    <p:sldId id="365" r:id="rId52"/>
    <p:sldId id="373" r:id="rId53"/>
    <p:sldId id="368" r:id="rId54"/>
    <p:sldId id="306" r:id="rId55"/>
    <p:sldId id="307" r:id="rId56"/>
    <p:sldId id="308" r:id="rId57"/>
    <p:sldId id="310" r:id="rId58"/>
    <p:sldId id="346" r:id="rId59"/>
    <p:sldId id="347" r:id="rId60"/>
    <p:sldId id="362" r:id="rId61"/>
    <p:sldId id="353" r:id="rId62"/>
    <p:sldId id="384" r:id="rId63"/>
    <p:sldId id="386" r:id="rId64"/>
    <p:sldId id="387" r:id="rId65"/>
    <p:sldId id="339" r:id="rId66"/>
    <p:sldId id="351" r:id="rId6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D8935DC4-2C8E-4F92-BFF1-DE9FFF43F7FC}">
          <p14:sldIdLst>
            <p14:sldId id="258"/>
            <p14:sldId id="257"/>
            <p14:sldId id="342"/>
            <p14:sldId id="259"/>
            <p14:sldId id="340"/>
            <p14:sldId id="260"/>
            <p14:sldId id="262"/>
            <p14:sldId id="343"/>
            <p14:sldId id="261"/>
            <p14:sldId id="264"/>
            <p14:sldId id="265"/>
            <p14:sldId id="338"/>
            <p14:sldId id="352"/>
            <p14:sldId id="354"/>
            <p14:sldId id="267"/>
            <p14:sldId id="268"/>
            <p14:sldId id="273"/>
            <p14:sldId id="269"/>
            <p14:sldId id="270"/>
            <p14:sldId id="274"/>
            <p14:sldId id="337"/>
            <p14:sldId id="348"/>
            <p14:sldId id="349"/>
            <p14:sldId id="350"/>
            <p14:sldId id="312"/>
            <p14:sldId id="313"/>
            <p14:sldId id="314"/>
            <p14:sldId id="315"/>
            <p14:sldId id="317"/>
            <p14:sldId id="379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288"/>
            <p14:sldId id="380"/>
            <p14:sldId id="378"/>
            <p14:sldId id="375"/>
            <p14:sldId id="374"/>
            <p14:sldId id="356"/>
            <p14:sldId id="357"/>
            <p14:sldId id="358"/>
            <p14:sldId id="372"/>
            <p14:sldId id="361"/>
            <p14:sldId id="370"/>
            <p14:sldId id="377"/>
            <p14:sldId id="381"/>
            <p14:sldId id="344"/>
            <p14:sldId id="295"/>
            <p14:sldId id="296"/>
            <p14:sldId id="359"/>
            <p14:sldId id="360"/>
            <p14:sldId id="371"/>
            <p14:sldId id="376"/>
            <p14:sldId id="363"/>
            <p14:sldId id="364"/>
            <p14:sldId id="365"/>
            <p14:sldId id="373"/>
            <p14:sldId id="368"/>
          </p14:sldIdLst>
        </p14:section>
        <p14:section name="Раздел без заголовка" id="{C0CFCB2E-D590-4EA1-B0FD-36034849A4C1}">
          <p14:sldIdLst>
            <p14:sldId id="306"/>
            <p14:sldId id="307"/>
            <p14:sldId id="308"/>
            <p14:sldId id="310"/>
            <p14:sldId id="346"/>
            <p14:sldId id="347"/>
            <p14:sldId id="362"/>
            <p14:sldId id="353"/>
            <p14:sldId id="339"/>
            <p14:sldId id="35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8018" autoAdjust="0"/>
  </p:normalViewPr>
  <p:slideViewPr>
    <p:cSldViewPr>
      <p:cViewPr varScale="1">
        <p:scale>
          <a:sx n="57" d="100"/>
          <a:sy n="57" d="100"/>
        </p:scale>
        <p:origin x="-15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</a:t>
            </a:r>
            <a:r>
              <a:rPr lang="uk-UA" baseline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кваліфікаційним рівнем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>
        <c:manualLayout>
          <c:xMode val="edge"/>
          <c:yMode val="edge"/>
          <c:x val="0.16927818205384601"/>
          <c:y val="2.6455393845128409E-2"/>
        </c:manualLayout>
      </c:layout>
    </c:title>
    <c:view3D>
      <c:rotX val="30"/>
      <c:perspective val="30"/>
    </c:view3D>
    <c:plotArea>
      <c:layout/>
      <c:pie3DChart>
        <c:varyColors val="1"/>
        <c:dLbls>
          <c:showPercent val="1"/>
        </c:dLbls>
      </c:pie3DChart>
    </c:plotArea>
    <c:legend>
      <c:legendPos val="t"/>
      <c:layout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Освітні показники</a:t>
            </a:r>
            <a:endParaRPr lang="uk-UA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dLbls>
          <c:showPercent val="1"/>
        </c:dLbls>
      </c:pie3DChart>
    </c:plotArea>
    <c:legend>
      <c:legendPos val="t"/>
      <c:layout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 algn="l"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Освітні показники</a:t>
            </a:r>
            <a:endParaRPr lang="uk-UA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dLbls>
          <c:showPercent val="1"/>
        </c:dLbls>
      </c:pie3DChart>
    </c:plotArea>
    <c:legend>
      <c:legendPos val="t"/>
      <c:layout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 algn="l"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Monotype Corsiva" pitchFamily="66" charset="0"/>
              </a:defRPr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 кваліфікаційним рівнем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</a:t>
            </a:r>
            <a:r>
              <a:rPr lang="uk-UA" baseline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кваліфікаційним рівнем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>
        <c:manualLayout>
          <c:xMode val="edge"/>
          <c:yMode val="edge"/>
          <c:x val="0.16927818205384601"/>
          <c:y val="2.6455393845128409E-2"/>
        </c:manualLayout>
      </c:layout>
    </c:title>
    <c:view3D>
      <c:rotX val="30"/>
      <c:perspective val="30"/>
    </c:view3D>
    <c:plotArea>
      <c:layout/>
      <c:pie3DChart>
        <c:varyColors val="1"/>
        <c:dLbls>
          <c:showPercent val="1"/>
        </c:dLbls>
      </c:pie3DChart>
    </c:plotArea>
    <c:legend>
      <c:legendPos val="t"/>
      <c:layout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0.14286</cdr:x>
      <cdr:y>0.12308</cdr:y>
    </cdr:from>
    <cdr:to>
      <cdr:x>1</cdr:x>
      <cdr:y>1</cdr:y>
    </cdr:to>
    <cdr:pic>
      <cdr:nvPicPr>
        <cdr:cNvPr id="3" name="Рисунок 2" descr="Діаграма відповідей у Формах. Назва запитання: Розподіл педпрацівників за педагогічним стажем роботи . Кількість відповідей: 28 відповідей."/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="" xmlns:a14="http://schemas.microsoft.com/office/drawing/2010/main" val="0"/>
            </a:ext>
          </a:extLst>
        </a:blip>
        <a:srcRect xmlns:a="http://schemas.openxmlformats.org/drawingml/2006/main" r="22619"/>
        <a:stretch xmlns:a="http://schemas.openxmlformats.org/drawingml/2006/main"/>
      </cdr:blipFill>
      <cdr:spPr bwMode="auto">
        <a:xfrm xmlns:a="http://schemas.openxmlformats.org/drawingml/2006/main">
          <a:off x="864096" y="576064"/>
          <a:ext cx="5184576" cy="410445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0.01331</cdr:y>
    </cdr:from>
    <cdr:to>
      <cdr:x>1</cdr:x>
      <cdr:y>1</cdr:y>
    </cdr:to>
    <cdr:pic>
      <cdr:nvPicPr>
        <cdr:cNvPr id="4" name="Рисунок 3" descr="Діаграма відповідей у Формах. Назва запитання: Розділ за кваліфікаційною категорією&#10;. Кількість відповідей: 28 відповідей."/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=""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39299"/>
          <a:ext cx="5766107" cy="29130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0.03302</cdr:x>
      <cdr:y>0</cdr:y>
    </cdr:from>
    <cdr:to>
      <cdr:x>0.97015</cdr:x>
      <cdr:y>0.875</cdr:y>
    </cdr:to>
    <cdr:pic>
      <cdr:nvPicPr>
        <cdr:cNvPr id="4" name="Рисунок 3" descr="Діаграма відповідей у Формах. Назва запитання: Розділ педпрацівників за рівнем педагогічної освіти &#10;. Кількість відповідей: 28 відповідей."/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="" xmlns:a14="http://schemas.microsoft.com/office/drawing/2010/main" val="0"/>
            </a:ext>
          </a:extLst>
        </a:blip>
        <a:srcRect xmlns:a="http://schemas.openxmlformats.org/drawingml/2006/main" r="15896" b="5180"/>
        <a:stretch xmlns:a="http://schemas.openxmlformats.org/drawingml/2006/main"/>
      </cdr:blipFill>
      <cdr:spPr bwMode="auto">
        <a:xfrm xmlns:a="http://schemas.openxmlformats.org/drawingml/2006/main">
          <a:off x="159317" y="-1196752"/>
          <a:ext cx="4521203" cy="302433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95B42-965F-4944-9898-DD3DB2A74D49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11256-F5A4-4E96-908A-90FA871C3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70260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11256-F5A4-4E96-908A-90FA871C3B2B}" type="slidenum">
              <a:rPr lang="uk-UA" smtClean="0"/>
              <a:pPr/>
              <a:t>42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29786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E336-5B2B-4AEA-90CE-0C6605558CF8}" type="datetimeFigureOut">
              <a:rPr lang="uk-UA" smtClean="0"/>
              <a:pPr/>
              <a:t>13.08.2024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6\shcho_take_nash_ditsadok_-__(zf.fm)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png"/><Relationship Id="rId10" Type="http://schemas.openxmlformats.org/officeDocument/2006/relationships/image" Target="../media/image165.jpeg"/><Relationship Id="rId4" Type="http://schemas.openxmlformats.org/officeDocument/2006/relationships/image" Target="../media/image159.png"/><Relationship Id="rId9" Type="http://schemas.openxmlformats.org/officeDocument/2006/relationships/image" Target="../media/image1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737035767931096/?__cft__%5b0%5d=AZUqEzkuAfp8Z1HQO3VCpzgYYHGj_HbbEfvBGCzewfwY1SuQ9v2LJwSC1YX4Iz8NcN06oq2ro9h0n63KEGUzBRGY2UvQGFwbiCzjqyDWZTirN2BgqEqt5DY0JkMekoJu9Oht-K57G6Jz3ZAaNIqepMWxsJweBWCmmELrZWQkSpi682ogwdhwlJaC29T9-Wfxesb6P2Ti7Dy2g1wQbk0Ii1WP&amp;__tn__=-UK-R" TargetMode="External"/><Relationship Id="rId7" Type="http://schemas.openxmlformats.org/officeDocument/2006/relationships/image" Target="../media/image200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51989469848237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386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Звіт керівника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перед колективом та громадськістю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2024 рік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shcho_take_nash_ditsadok_-_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1196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611560" y="476672"/>
            <a:ext cx="7560840" cy="36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Освітньо-виховну</a:t>
            </a:r>
            <a:r>
              <a:rPr lang="ru-RU" sz="32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роботу  у 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закладі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забезпечують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34педагогічні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працівники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з них: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-1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завідувач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-2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вихователі-методисти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  <a:endParaRPr lang="ru-RU" sz="2800" b="1" i="1" kern="0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1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практичний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психолог,  </a:t>
            </a:r>
            <a:endParaRPr lang="ru-RU" sz="2800" b="1" i="1" kern="0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- 2 асистенти вихователя,</a:t>
            </a:r>
            <a:endParaRPr lang="ru-RU" sz="2800" b="1" i="1" kern="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-2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музичні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керівники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</a:t>
            </a:r>
            <a:r>
              <a:rPr 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26 </a:t>
            </a:r>
            <a:r>
              <a:rPr lang="ru-RU" sz="2800" b="1" i="1" kern="0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вихователів</a:t>
            </a:r>
            <a:endParaRPr lang="ru-RU" sz="2800" b="1" i="1" kern="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770485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ДНЗ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це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однодумців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, робота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яких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підпорядкована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спільній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меті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всебічно-розвиненої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особистості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Використовуючи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нові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підходи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до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організації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навчально-виховного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процесу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педагогічний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взяв на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озброєння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один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із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кращих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здобутків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науки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спадщину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педагога-</a:t>
            </a:r>
            <a:r>
              <a:rPr lang="ru-RU" altLang="uk-UA" sz="24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гуманіста</a:t>
            </a:r>
            <a:r>
              <a:rPr lang="ru-RU" alt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altLang="uk-UA" sz="24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37520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474290336"/>
              </p:ext>
            </p:extLst>
          </p:nvPr>
        </p:nvGraphicFramePr>
        <p:xfrm>
          <a:off x="-396552" y="692696"/>
          <a:ext cx="5436096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21196"/>
            <a:ext cx="4114800" cy="1143000"/>
          </a:xfrm>
        </p:spPr>
        <p:txBody>
          <a:bodyPr>
            <a:normAutofit/>
          </a:bodyPr>
          <a:lstStyle/>
          <a:p>
            <a:pPr algn="just"/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Характеристика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педагогічного колективу</a:t>
            </a:r>
            <a:endParaRPr lang="uk-UA" sz="2800" dirty="0"/>
          </a:p>
        </p:txBody>
      </p:sp>
      <p:pic>
        <p:nvPicPr>
          <p:cNvPr id="6" name="Рисунок 5" descr="Діаграма відповідей у Формах. Назва запитання: Розділ педпрацівників за віком . Кількість відповідей: 28 відповідей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968"/>
          <a:stretch/>
        </p:blipFill>
        <p:spPr bwMode="auto">
          <a:xfrm>
            <a:off x="-16482" y="142422"/>
            <a:ext cx="5381430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2338389671"/>
              </p:ext>
            </p:extLst>
          </p:nvPr>
        </p:nvGraphicFramePr>
        <p:xfrm>
          <a:off x="3070196" y="2492896"/>
          <a:ext cx="604867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pPr algn="just"/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Характеристика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педагогічного колективу</a:t>
            </a:r>
            <a:endParaRPr lang="uk-UA" sz="28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2046267325"/>
              </p:ext>
            </p:extLst>
          </p:nvPr>
        </p:nvGraphicFramePr>
        <p:xfrm>
          <a:off x="3347864" y="3789040"/>
          <a:ext cx="5766107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683568" y="1988840"/>
          <a:ext cx="38884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3789060726"/>
              </p:ext>
            </p:extLst>
          </p:nvPr>
        </p:nvGraphicFramePr>
        <p:xfrm>
          <a:off x="-108520" y="810822"/>
          <a:ext cx="48245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696096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Chart bld="category"/>
        </p:bldSub>
      </p:bldGraphic>
      <p:bldGraphic spid="5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Атестація педагогічних працівників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 descr="зображення_viber_2024-05-30_08-15-01-874.jpg"/>
          <p:cNvPicPr>
            <a:picLocks noChangeAspect="1"/>
          </p:cNvPicPr>
          <p:nvPr/>
        </p:nvPicPr>
        <p:blipFill>
          <a:blip r:embed="rId2" cstate="print"/>
          <a:srcRect t="16438" b="10502"/>
          <a:stretch>
            <a:fillRect/>
          </a:stretch>
        </p:blipFill>
        <p:spPr>
          <a:xfrm>
            <a:off x="179512" y="1268760"/>
            <a:ext cx="60450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4-05-30_08-15-02-676.jpg"/>
          <p:cNvPicPr>
            <a:picLocks noChangeAspect="1"/>
          </p:cNvPicPr>
          <p:nvPr/>
        </p:nvPicPr>
        <p:blipFill>
          <a:blip r:embed="rId3" cstate="print"/>
          <a:srcRect t="15688"/>
          <a:stretch>
            <a:fillRect/>
          </a:stretch>
        </p:blipFill>
        <p:spPr>
          <a:xfrm>
            <a:off x="4716016" y="4149080"/>
            <a:ext cx="4283968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27845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506412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31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Полінкевич</a:t>
            </a:r>
            <a:r>
              <a:rPr lang="en-US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Маріанна Михайлівна</a:t>
            </a:r>
            <a:br>
              <a:rPr lang="uk-UA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altLang="uk-UA" sz="31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5364" name="Прямокутник 1"/>
          <p:cNvSpPr>
            <a:spLocks noChangeArrowheads="1"/>
          </p:cNvSpPr>
          <p:nvPr/>
        </p:nvSpPr>
        <p:spPr bwMode="auto">
          <a:xfrm>
            <a:off x="1889125" y="766763"/>
            <a:ext cx="1870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altLang="uk-UA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Завідувач</a:t>
            </a:r>
            <a:endParaRPr lang="uk-UA" alt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2492896"/>
            <a:ext cx="3012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 15р.)</a:t>
            </a:r>
            <a:endParaRPr lang="uk-UA" altLang="uk-UA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125" y="30041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З</a:t>
            </a: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МЕГУ ім. 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спеціальність Дошкільна освіта,  професійна кваліфікація викладач 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методик дошкільної освіти. Організатор дошкільної освіти. </a:t>
            </a:r>
            <a:endParaRPr lang="uk-UA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026" name="Picture 2" descr="C:\Users\User\Desktop\IMG_7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4797152"/>
            <a:ext cx="1296144" cy="17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IMG_7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756" y="4149080"/>
            <a:ext cx="140415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IMG_7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93096"/>
            <a:ext cx="1354788" cy="188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IMG_7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004" y="5013176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330" b="-5196"/>
          <a:stretch/>
        </p:blipFill>
        <p:spPr>
          <a:xfrm>
            <a:off x="5386808" y="801043"/>
            <a:ext cx="332526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кутник 2"/>
          <p:cNvSpPr>
            <a:spLocks noChangeArrowheads="1"/>
          </p:cNvSpPr>
          <p:nvPr/>
        </p:nvSpPr>
        <p:spPr bwMode="auto">
          <a:xfrm>
            <a:off x="4154488" y="692150"/>
            <a:ext cx="4727575" cy="3908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ru-RU" altLang="uk-UA" sz="2400" b="1" i="1" dirty="0" smtClean="0">
              <a:solidFill>
                <a:srgbClr val="188F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Професійне кредо:</a:t>
            </a: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Кращих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результатів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досягає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не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обовязково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той у кого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найрозумніша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голова, а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швидше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той,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хто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краще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від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всіх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вміє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координувати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роботу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своїх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розумних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і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талановитих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колег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             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Вільям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Джонс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92113" y="1093788"/>
            <a:ext cx="3513137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8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Життєве</a:t>
            </a: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кредо:</a:t>
            </a:r>
          </a:p>
          <a:p>
            <a:pPr algn="ctr">
              <a:defRPr/>
            </a:pP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Вірте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 людей, і вони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зроблять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все,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виправдати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вашу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довіру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Максвелл </a:t>
            </a:r>
            <a:r>
              <a:rPr lang="ru-RU" altLang="uk-UA" sz="2800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Джон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ВСТАВИТИ\IMG_6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2699792" cy="359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ВСТАВИТИ\IMG_6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268760"/>
            <a:ext cx="2736304" cy="205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ВСТАВИТИ\IMG_6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93096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G:\ВСТАВИТИ\IMG_6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772816"/>
            <a:ext cx="2088232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95536" y="1992313"/>
            <a:ext cx="5251202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Педагогічне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кредо: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   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 не може і не має права зупинятися на досягнутому.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Він має бути обізнаний з передовим досвідом,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постійно оновлювати свої знання, час змушує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до пошуку нових шляхів і форм роботи,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щоб допомагали педагогу піднятися на рівень,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який міг би задовольнити  запити батьків та дітей.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  <a:t/>
            </a:r>
            <a:b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</a:b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  <a:t> . </a:t>
            </a:r>
            <a:endParaRPr lang="uk-UA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31" name="Прямокутник 8"/>
          <p:cNvSpPr>
            <a:spLocks noChangeArrowheads="1"/>
          </p:cNvSpPr>
          <p:nvPr/>
        </p:nvSpPr>
        <p:spPr bwMode="auto">
          <a:xfrm>
            <a:off x="133350" y="425450"/>
            <a:ext cx="60880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Вихователь-методист </a:t>
            </a:r>
          </a:p>
          <a:p>
            <a:pPr algn="ctr">
              <a:defRPr/>
            </a:pPr>
            <a:r>
              <a:rPr lang="uk-UA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Тракслер</a:t>
            </a: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Сільвія </a:t>
            </a:r>
            <a:r>
              <a:rPr lang="uk-UA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Золтанівна</a:t>
            </a: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>
              <a:defRPr/>
            </a:pPr>
            <a:r>
              <a:rPr lang="uk-UA" altLang="uk-UA" sz="3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</a:t>
            </a: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стаж  </a:t>
            </a:r>
            <a:r>
              <a:rPr lang="uk-UA" altLang="uk-UA" sz="32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49 р., вихователь - методист)</a:t>
            </a:r>
            <a:endParaRPr lang="uk-UA" altLang="uk-UA" sz="32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795986" y="1652760"/>
            <a:ext cx="3347864" cy="504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IMG_7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23538">
            <a:off x="4929273" y="4721849"/>
            <a:ext cx="1584176" cy="211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кутник 8"/>
          <p:cNvSpPr>
            <a:spLocks noChangeArrowheads="1"/>
          </p:cNvSpPr>
          <p:nvPr/>
        </p:nvSpPr>
        <p:spPr bwMode="auto">
          <a:xfrm>
            <a:off x="1547664" y="188640"/>
            <a:ext cx="60880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Вихователь-методист </a:t>
            </a:r>
          </a:p>
          <a:p>
            <a:pPr algn="ctr">
              <a:defRPr/>
            </a:pPr>
            <a:r>
              <a:rPr lang="uk-UA" altLang="uk-UA" sz="32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Підгорна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Романа Віталіївна</a:t>
            </a:r>
          </a:p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</a:t>
            </a: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10</a:t>
            </a: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.)</a:t>
            </a:r>
          </a:p>
        </p:txBody>
      </p:sp>
      <p:sp>
        <p:nvSpPr>
          <p:cNvPr id="23555" name="Прямоугольник 5"/>
          <p:cNvSpPr>
            <a:spLocks noChangeArrowheads="1"/>
          </p:cNvSpPr>
          <p:nvPr/>
        </p:nvSpPr>
        <p:spPr bwMode="auto">
          <a:xfrm>
            <a:off x="396366" y="1479265"/>
            <a:ext cx="534585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8000"/>
                </a:solidFill>
                <a:latin typeface="Monotype Corsiva" pitchFamily="66" charset="0"/>
              </a:rPr>
              <a:t>        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Педагогічне кредо: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Щоб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мати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право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вчити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інших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,  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потрібно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постійно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вчитися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самому …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№ VY90841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25657">
            <a:off x="5630502" y="4962973"/>
            <a:ext cx="1433045" cy="202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ertificat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594435">
            <a:off x="2364786" y="4960858"/>
            <a:ext cx="1488272" cy="210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7316">
            <a:off x="7189112" y="4708684"/>
            <a:ext cx="1711199" cy="22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395537" y="2780928"/>
            <a:ext cx="489654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800" b="1" dirty="0" smtClean="0">
                <a:solidFill>
                  <a:srgbClr val="008000"/>
                </a:solidFill>
                <a:latin typeface="Monotype Corsiva" pitchFamily="66" charset="0"/>
              </a:rPr>
              <a:t>\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 20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14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р. за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кінчила  Самбірський педагогічний коледж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ім.І.Филипчака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за спеціальністю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“Дошкільна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освіта”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кваліфікація  вихователь дошкільного віку. 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8721" y="4227478"/>
            <a:ext cx="5203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           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201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6 р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за</a:t>
            </a: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МЕГУ ім. </a:t>
            </a:r>
            <a:r>
              <a:rPr lang="uk-UA" sz="2000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sz="2000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sz="2000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спеціальність Дошкільна освіта,  професійна кваліфікація викладач 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методик дошкільної освіти. Організатор дошкільної освіти. </a:t>
            </a:r>
            <a:endParaRPr lang="uk-UA" sz="2000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91" t="7667" r="12773" b="22827"/>
          <a:stretch/>
        </p:blipFill>
        <p:spPr>
          <a:xfrm>
            <a:off x="6246437" y="1238624"/>
            <a:ext cx="266429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5875" y="944563"/>
            <a:ext cx="6456363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altLang="uk-UA" sz="8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Подорож </a:t>
            </a:r>
          </a:p>
          <a:p>
            <a:pPr algn="ctr" eaLnBrk="1" hangingPunct="1">
              <a:defRPr/>
            </a:pPr>
            <a:r>
              <a:rPr lang="uk-UA" altLang="uk-UA" sz="8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 «Дзвіночка»</a:t>
            </a:r>
            <a:endParaRPr lang="ru-RU" altLang="uk-UA" sz="80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39552" y="476672"/>
            <a:ext cx="8208912" cy="58785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anose="02020603050405020304" pitchFamily="18" charset="0"/>
              </a:rPr>
              <a:t>Ключові пріоритети </a:t>
            </a:r>
            <a:r>
              <a:rPr lang="uk-UA" sz="3600" b="1" i="1" dirty="0">
                <a:solidFill>
                  <a:schemeClr val="accent1"/>
                </a:solidFill>
                <a:latin typeface="Monotype Corsiva" pitchFamily="66" charset="0"/>
                <a:cs typeface="Times New Roman" panose="02020603050405020304" pitchFamily="18" charset="0"/>
              </a:rPr>
              <a:t>змістового наповнення освітнього процесу </a:t>
            </a:r>
          </a:p>
          <a:p>
            <a:pPr>
              <a:defRPr/>
            </a:pPr>
            <a:endParaRPr lang="uk-UA" sz="2400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національно-патріотичне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економічне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формування у вихованців навичок спілкування і ефективної взаємодії з і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ншими </a:t>
            </a: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дітьми, дорослими людьми;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музичне виховання, а серед засобів освітнього впливу на дитячу особистість – творча гра (сюжетно-рольова, </a:t>
            </a:r>
            <a:r>
              <a:rPr lang="uk-UA" sz="28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конструкторсько</a:t>
            </a: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-будівельна, театралізація, драматизація), а також художня література (фольклор, авторські твори) і робота з дитячою книжкою.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336704" cy="108012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Форми організації методичної роботи з вихователями 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988840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Консультації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1988840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Педрада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988840"/>
            <a:ext cx="2592288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i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Теоретичні семінари</a:t>
            </a:r>
          </a:p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Семінари – практикуми  </a:t>
            </a:r>
          </a:p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645024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Методичні об'єднання 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861048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Творча група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4797152"/>
            <a:ext cx="2016224" cy="576064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Курси підвищення кваліфікації 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979712" y="1556792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923928" y="155679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843808" y="1556792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52120" y="1628800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228184" y="1628800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131840" y="1556792"/>
            <a:ext cx="0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2852936"/>
            <a:ext cx="1008112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Групові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75656" y="2852936"/>
            <a:ext cx="1287760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Колективні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3284984"/>
            <a:ext cx="1287760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Індивідуальні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043608" y="2636912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259632" y="263691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259632" y="2636912"/>
            <a:ext cx="2118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868144" y="2852936"/>
            <a:ext cx="1287760" cy="368424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Обговорення правил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40352" y="2852936"/>
            <a:ext cx="1403648" cy="36004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Показові  методи і прийоми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940152" y="3429000"/>
            <a:ext cx="1584176" cy="36004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Розробка конспектів</a:t>
            </a:r>
          </a:p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занять 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68344" y="3861048"/>
            <a:ext cx="1287760" cy="576064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Колективні  перегляди занять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7164288" y="2636912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7452320" y="2636912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7452320" y="2636912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452320" y="2636912"/>
            <a:ext cx="50405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560" y="836712"/>
            <a:ext cx="4176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400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Бобіта</a:t>
            </a:r>
            <a:r>
              <a:rPr lang="uk-UA" altLang="uk-UA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Тетяна Михайлівна</a:t>
            </a:r>
          </a:p>
          <a:p>
            <a:pPr algn="ctr">
              <a:defRPr/>
            </a:pPr>
            <a:r>
              <a:rPr lang="uk-UA" altLang="uk-UA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</a:t>
            </a:r>
            <a:r>
              <a:rPr lang="uk-UA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</a:t>
            </a:r>
            <a:r>
              <a:rPr lang="en-US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2</a:t>
            </a:r>
            <a:r>
              <a:rPr lang="uk-UA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</a:t>
            </a:r>
            <a:r>
              <a:rPr lang="uk-UA" altLang="uk-UA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.)</a:t>
            </a:r>
            <a:endParaRPr lang="uk-UA" altLang="uk-UA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4035" name="Прямокутник 4"/>
          <p:cNvSpPr>
            <a:spLocks noChangeArrowheads="1"/>
          </p:cNvSpPr>
          <p:nvPr/>
        </p:nvSpPr>
        <p:spPr bwMode="auto">
          <a:xfrm>
            <a:off x="2267744" y="188640"/>
            <a:ext cx="379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Практичний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психолог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7809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Monotype Corsiva" pitchFamily="66" charset="0"/>
              </a:rPr>
              <a:t> 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132856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20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07 р</a:t>
            </a: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за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Прикарпатський національний університет імені Івана Стефаника</a:t>
            </a:r>
          </a:p>
          <a:p>
            <a:pPr lvl="0" algn="just">
              <a:defRPr/>
            </a:pP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МЕГУ ім. 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здобула повну вищу освіту та здобула кваліфікацію викладач у шкільній та соціальній сфері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2705524" cy="360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31641" y="-226132"/>
            <a:ext cx="648072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i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Станом на 01.06.20</a:t>
            </a:r>
            <a:r>
              <a:rPr kumimoji="0" lang="uk-UA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altLang="ru-RU" b="1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року </a:t>
            </a:r>
            <a:endParaRPr kumimoji="0" lang="ru-RU" alt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дошкільному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функціонує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виховується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b="1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240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kumimoji="0" lang="uk-UA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ітей</a:t>
            </a: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99592" y="1628800"/>
          <a:ext cx="7272810" cy="3960439"/>
        </p:xfrm>
        <a:graphic>
          <a:graphicData uri="http://schemas.openxmlformats.org/drawingml/2006/table">
            <a:tbl>
              <a:tblPr/>
              <a:tblGrid>
                <a:gridCol w="2424270"/>
                <a:gridCol w="2424270"/>
                <a:gridCol w="2424270"/>
              </a:tblGrid>
              <a:tr h="880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Групи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груп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в них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ясельна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молодша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середня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старша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короткотривала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цілодобова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31641" y="-605119"/>
            <a:ext cx="648072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i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332656"/>
          <a:ext cx="8712968" cy="5860084"/>
        </p:xfrm>
        <a:graphic>
          <a:graphicData uri="http://schemas.openxmlformats.org/drawingml/2006/table">
            <a:tbl>
              <a:tblPr/>
              <a:tblGrid>
                <a:gridCol w="383847"/>
                <a:gridCol w="6687701"/>
                <a:gridCol w="1641420"/>
              </a:tblGrid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дітей-сиріт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позбавлених батьківського піклування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дітей-інвалідів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постраждалих внаслідок аварії на ЧАЕС.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малозабезпечених сімей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багатодітних родин (у ДНЗ), з відміткою неповнолітніх дітей у сім’ї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неповних сімей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- напівсиріт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сімей, в яких обоє батьків виїхали на заробітки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неблагополучних сімей та неповнолітніх в них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 загиблих учасників АТО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 учасників АТО</a:t>
                      </a: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>
                          <a:latin typeface="Times New Roman"/>
                          <a:ea typeface="Times New Roman"/>
                          <a:cs typeface="Times New Roman"/>
                        </a:rPr>
                        <a:t>(за наявності відповідного посвідчення)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18 УБД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 вимушених переселенців із східних областей України, зони проведення АТО, та АР Крим </a:t>
                      </a:r>
                      <a:r>
                        <a:rPr lang="uk-UA" sz="1600">
                          <a:latin typeface="Times New Roman"/>
                          <a:ea typeface="Times New Roman"/>
                          <a:cs typeface="Times New Roman"/>
                        </a:rPr>
                        <a:t>(за наявності відповідних підтверджувальних документів)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9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що перебувають у інклюзивних групах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15.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які перебувають на диспансерному обліку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178815" y="148726"/>
            <a:ext cx="2672765" cy="1606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0" descr="зображення_viber_2024-07-10_11-52-38-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33056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_viber_2024-07-10_11-52-39-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70080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зображення_viber_2024-07-10_12-11-04-1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700808"/>
            <a:ext cx="178219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_viber_2024-07-10_11-51-21-2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221088"/>
            <a:ext cx="3046919" cy="2285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зображення_viber_2024-07-10_12-11-04-5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620688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User\Рабочий стол\метод занять\емблема груп\tiger-144544038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7474" y="692565"/>
            <a:ext cx="2520776" cy="1782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1" y="2900528"/>
            <a:ext cx="4608647" cy="307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24002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48187572_1493222274626364_6784259884718712721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48880"/>
            <a:ext cx="3933056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53432499_1522036308411627_4998970824642161570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32656"/>
            <a:ext cx="2185031" cy="218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08" y="1606253"/>
            <a:ext cx="3405192" cy="255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9" y="2325294"/>
            <a:ext cx="2828767" cy="212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5" y="269911"/>
            <a:ext cx="2668841" cy="200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метод занять\емблема груп\5251913-abstract-ribbons-wallpaper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067944" y="260648"/>
            <a:ext cx="2662605" cy="15075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39" y="282834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55303"/>
            <a:ext cx="3024840" cy="226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32656"/>
            <a:ext cx="2542252" cy="1798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4" y="797725"/>
            <a:ext cx="2382083" cy="317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83" y="2120810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14" y="1139332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91" y="4019955"/>
            <a:ext cx="2128534" cy="28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44" y="3860047"/>
            <a:ext cx="1995686" cy="266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41598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User\Рабочий стол\метод занять\емблема груп\1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779912" y="188640"/>
            <a:ext cx="2963380" cy="20952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757"/>
          <a:stretch/>
        </p:blipFill>
        <p:spPr>
          <a:xfrm>
            <a:off x="323528" y="932727"/>
            <a:ext cx="300379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21" y="3317611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51" y="3933056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825044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09" y="1040739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823913"/>
            <a:ext cx="9144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Де лунає сміх діток,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Різнобарв'ям розквітає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Наш «Дзвіночок» - дитсадок.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Кожен день у дитсадочку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Відбуваються дива,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Для веселої малечі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Садок наш двері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відчиня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85001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782" y="541338"/>
            <a:ext cx="10287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92696"/>
            <a:ext cx="97155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User\Рабочий стол\метод занять\емблема груп\solnishko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131840" y="620688"/>
            <a:ext cx="2355646" cy="16655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35" y="784220"/>
            <a:ext cx="2395992" cy="179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3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49625"/>
            <a:ext cx="2481394" cy="248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3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1092" y="980728"/>
            <a:ext cx="2139874" cy="285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87" y="3501908"/>
            <a:ext cx="4474789" cy="335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User\Рабочий стол\метод занять\емблема груп\YIFVUKTS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497797" y="-8388"/>
            <a:ext cx="2927318" cy="20697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6" y="2927833"/>
            <a:ext cx="3347797" cy="251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22" y="967921"/>
            <a:ext cx="2844624" cy="213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4" y="486446"/>
            <a:ext cx="2992687" cy="224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09" y="2927833"/>
            <a:ext cx="2409332" cy="321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39" y="4594956"/>
            <a:ext cx="1744606" cy="232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35" y="4376926"/>
            <a:ext cx="1887941" cy="251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24" y="1977819"/>
            <a:ext cx="1983040" cy="264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User\Рабочий стол\метод занять\емблема груп\vfkznr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0648"/>
            <a:ext cx="2901720" cy="205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4-08-13_11-03-58-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837112"/>
            <a:ext cx="3020888" cy="30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4-08-13_11-03-58-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764704"/>
            <a:ext cx="273630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4-08-13_11-03-58-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4376" y="2924944"/>
            <a:ext cx="25202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зображення_viber_2024-08-13_11-09-27-9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861048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_viber_2024-08-13_11-09-28-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76672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User\Рабочий стол\метод занять\емблема груп\__20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47865" y="0"/>
            <a:ext cx="2448272" cy="17310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9" y="777943"/>
            <a:ext cx="2950504" cy="393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39285"/>
            <a:ext cx="3653147" cy="273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18" y="5109216"/>
            <a:ext cx="3179608" cy="174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30" y="773230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56" y="1997366"/>
            <a:ext cx="2558674" cy="219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User\Рабочий стол\метод занять\емблема груп\20044353.5zxh7d3z1h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522041" y="306596"/>
            <a:ext cx="2990289" cy="21142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5" descr="зображення_viber_2024-08-13_12-12-57-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257600"/>
            <a:ext cx="36004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4-08-13_12-12-56-9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0648"/>
            <a:ext cx="30963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4-08-13_12-12-55-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78904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4-08-13_12-12-56-7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188640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User\Рабочий стол\метод занять\емблема груп\w5nAWYBt59g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51588" y="290763"/>
            <a:ext cx="2576939" cy="18220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24" y="1523219"/>
            <a:ext cx="3222291" cy="241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27" y="878298"/>
            <a:ext cx="3291991" cy="246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089">
            <a:off x="5790641" y="4491887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22" y="3732482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User\Рабочий стол\метод занять\емблема груп\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22890" y="201710"/>
            <a:ext cx="2699153" cy="19084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7829" name="Рисунок 8" descr="Фізкультура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024" y="667950"/>
            <a:ext cx="28448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1" name="Рисунок 10" descr="Праця в кутку природи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228337"/>
            <a:ext cx="2001838" cy="267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12" y="2780928"/>
            <a:ext cx="4787956" cy="319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User\Рабочий стол\метод занять\емблема груп\Podsolnuh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694920" y="-20330"/>
            <a:ext cx="2718464" cy="19220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0899" name="AutoShape 6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0" name="AutoShape 8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1" name="AutoShape 10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21099"/>
            <a:ext cx="4060345" cy="304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51" y="1245526"/>
            <a:ext cx="2892752" cy="216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2" y="5006974"/>
            <a:ext cx="2407272" cy="180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79" y="3415090"/>
            <a:ext cx="2267743" cy="170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4785561"/>
            <a:ext cx="2720306" cy="204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27158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6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Працюємо навчаючись  </a:t>
            </a:r>
          </a:p>
          <a:p>
            <a:pPr algn="ctr">
              <a:defRPr/>
            </a:pP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Педагогічні ради</a:t>
            </a:r>
            <a:endParaRPr lang="uk-UA" sz="4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19" y="627950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77" y="2950705"/>
            <a:ext cx="2314469" cy="173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248"/>
          <a:stretch/>
        </p:blipFill>
        <p:spPr>
          <a:xfrm>
            <a:off x="307256" y="1554967"/>
            <a:ext cx="2618773" cy="136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041"/>
          <a:stretch/>
        </p:blipFill>
        <p:spPr>
          <a:xfrm flipH="1">
            <a:off x="4748203" y="1689287"/>
            <a:ext cx="2517744" cy="194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55" y="3632535"/>
            <a:ext cx="2684645" cy="239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51" y="4832195"/>
            <a:ext cx="2930412" cy="219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9700" y="-287250"/>
            <a:ext cx="940353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Monotype Corsiva" panose="03010101010201010101" pitchFamily="66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Теоретичний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семінар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для 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вихователів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«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Національно-патріотичне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виховання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в ЗДО»  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 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7" y="1550021"/>
            <a:ext cx="3443875" cy="258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59" y="1834421"/>
            <a:ext cx="336550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67" y="4336955"/>
            <a:ext cx="3259645" cy="244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47774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38" y="204788"/>
            <a:ext cx="8658225" cy="2836862"/>
          </a:xfrm>
        </p:spPr>
        <p:txBody>
          <a:bodyPr anchor="t"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ДОШКІЛЬНИЙ  НАВЧАЛЬНИЙ   ЗАКЛАД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(ЯСЛА-САДОК) №3 «ДЗВІНОЧОК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9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УПРАВЛІННЯ ОСВІТИ, РЕЛІГІЙ ТА У СПРАВАХ  НАЦІОНАЛЬНОСТЕЙ </a:t>
            </a:r>
            <a:b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ВИКОНАВЧОГО КОМІТЕТУ ХУСТСЬКОЇ МІСЬКОЇ РАДИ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	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9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89" y="3394387"/>
            <a:ext cx="2952135" cy="258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10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9213" y="3334099"/>
            <a:ext cx="3113869" cy="258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2034" y="2150978"/>
            <a:ext cx="2877207" cy="215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8388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Всеукраїнський диктант ЄДНОСТІ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555" r="11958"/>
          <a:stretch/>
        </p:blipFill>
        <p:spPr>
          <a:xfrm>
            <a:off x="179511" y="1124744"/>
            <a:ext cx="354551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4-06-04_14-18-06-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9504" y="980728"/>
            <a:ext cx="4464496" cy="33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4-06-04_14-18-06-8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2924943"/>
            <a:ext cx="2828266" cy="377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493484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25" r="13433" b="15185"/>
          <a:stretch>
            <a:fillRect/>
          </a:stretch>
        </p:blipFill>
        <p:spPr>
          <a:xfrm>
            <a:off x="2483768" y="0"/>
            <a:ext cx="3672408" cy="326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48"/>
          <a:stretch>
            <a:fillRect/>
          </a:stretch>
        </p:blipFill>
        <p:spPr>
          <a:xfrm>
            <a:off x="251520" y="476672"/>
            <a:ext cx="2166185" cy="241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2" t="18729" b="23002"/>
          <a:stretch/>
        </p:blipFill>
        <p:spPr>
          <a:xfrm>
            <a:off x="0" y="3356992"/>
            <a:ext cx="561372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4-06-04_14-15-25-5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0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4-06-04_14-18-06-009.jpg"/>
          <p:cNvPicPr>
            <a:picLocks noChangeAspect="1"/>
          </p:cNvPicPr>
          <p:nvPr/>
        </p:nvPicPr>
        <p:blipFill>
          <a:blip r:embed="rId6" cstate="print"/>
          <a:srcRect t="27688" b="13245"/>
          <a:stretch>
            <a:fillRect/>
          </a:stretch>
        </p:blipFill>
        <p:spPr>
          <a:xfrm>
            <a:off x="5652120" y="4077072"/>
            <a:ext cx="3213838" cy="253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663036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alt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Фізкультурно</a:t>
            </a: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– оздоровча робота </a:t>
            </a:r>
            <a:endParaRPr lang="uk-UA" sz="2800" dirty="0"/>
          </a:p>
        </p:txBody>
      </p:sp>
      <p:sp>
        <p:nvSpPr>
          <p:cNvPr id="3" name="Овал 2"/>
          <p:cNvSpPr/>
          <p:nvPr/>
        </p:nvSpPr>
        <p:spPr>
          <a:xfrm>
            <a:off x="251520" y="1988840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Ранкова гімнастика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228184" y="213285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Гімнастика пробудження 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87824" y="2708920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Фізкультурні хвилинки на заняттях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1520" y="3284984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Пішохідні переходи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59832" y="1340768"/>
            <a:ext cx="2880320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 з фізичного виховання 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40152" y="3501008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Спортивні свята, розваги, дні здоров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’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я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131840" y="4077072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Самостійна рухова діяльність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27584" y="501317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Організація рухливих ігор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508104" y="501317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Загартування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619125" y="1222375"/>
            <a:ext cx="26352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Кіш Марія Йосипівна</a:t>
            </a:r>
            <a:endParaRPr lang="en-US" altLang="uk-UA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(стаж 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р.)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4859900" y="2089150"/>
            <a:ext cx="29688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altLang="uk-UA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Оксентюк</a:t>
            </a: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Людмила</a:t>
            </a:r>
          </a:p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Михайлівна(стаж 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р.)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3275856" y="260648"/>
            <a:ext cx="3456384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Музичні керівники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77" y="2831316"/>
            <a:ext cx="2827313" cy="376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385"/>
          <a:stretch/>
        </p:blipFill>
        <p:spPr>
          <a:xfrm>
            <a:off x="536111" y="2089150"/>
            <a:ext cx="2703476" cy="402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8221"/>
            <a:ext cx="7559675" cy="667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3568" y="554198"/>
            <a:ext cx="7344816" cy="938719"/>
          </a:xfrm>
          <a:prstGeom prst="rect">
            <a:avLst/>
          </a:prstGeom>
          <a:solidFill>
            <a:srgbClr val="F5FB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День </a:t>
            </a:r>
            <a:r>
              <a:rPr kumimoji="0" lang="ru-RU" altLang="ru-RU" sz="32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єднання</a:t>
            </a:r>
            <a:r>
              <a:rPr kumimoji="0" lang="ru-RU" altLang="ru-RU" sz="32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свято, яке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згуртувати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ми -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народ. </a:t>
            </a:r>
            <a:r>
              <a:rPr kumimoji="0" lang="ru-RU" altLang="ru-RU" sz="19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  <a:r>
              <a:rPr kumimoji="0" lang="ru-RU" altLang="ru-RU" sz="1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  </a:t>
            </a:r>
            <a:r>
              <a:rPr kumimoji="0" lang="ru-RU" altLang="ru-RU" sz="1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1" i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AutoShape 2" descr="heart"/>
          <p:cNvSpPr>
            <a:spLocks noChangeAspect="1" noChangeArrowheads="1"/>
          </p:cNvSpPr>
          <p:nvPr/>
        </p:nvSpPr>
        <p:spPr bwMode="auto">
          <a:xfrm>
            <a:off x="7097713" y="1000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98" y="1642300"/>
            <a:ext cx="3560398" cy="200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97" y="4142238"/>
            <a:ext cx="3621016" cy="271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42300"/>
            <a:ext cx="3856016" cy="242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5728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День </a:t>
            </a:r>
            <a:r>
              <a:rPr lang="ru-RU" sz="4900" b="1" dirty="0" err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Вишиванки</a:t>
            </a:r>
            <a:r>
              <a:rPr lang="en-US" sz="49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en-US" sz="49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щасливої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родової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порядності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оберіг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64" b="19059"/>
          <a:stretch/>
        </p:blipFill>
        <p:spPr>
          <a:xfrm>
            <a:off x="251520" y="2420888"/>
            <a:ext cx="8244408" cy="332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67278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772400" cy="1440160"/>
          </a:xfrm>
        </p:spPr>
        <p:txBody>
          <a:bodyPr>
            <a:norm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5"/>
            <a:ext cx="2931790" cy="39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98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18" y="1124745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24" y="4067691"/>
            <a:ext cx="3351544" cy="259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42971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Всеукра</a:t>
            </a:r>
            <a:r>
              <a:rPr lang="uk-UA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їнський</a:t>
            </a:r>
            <a:r>
              <a:rPr lang="uk-UA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день </a:t>
            </a:r>
            <a:r>
              <a:rPr lang="uk-UA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дошкілля</a:t>
            </a:r>
            <a:endParaRPr lang="ru-RU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13519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Свято Осені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664" y="11967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75" y="980729"/>
            <a:ext cx="3382144" cy="25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33360"/>
            <a:ext cx="3777680" cy="283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9" y="246610"/>
            <a:ext cx="2453045" cy="327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9790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76746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88640"/>
            <a:ext cx="8136904" cy="58554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Історія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закладу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1985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рік -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Відкрито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ДНЗ№14 (14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)*</a:t>
            </a:r>
          </a:p>
          <a:p>
            <a:pPr algn="ctr">
              <a:lnSpc>
                <a:spcPct val="115000"/>
              </a:lnSpc>
            </a:pPr>
            <a:endParaRPr lang="ru-RU" altLang="uk-UA" sz="12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р. -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 п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ередана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баланс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відділу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освіти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ради*</a:t>
            </a:r>
            <a:endParaRPr lang="ru-RU" altLang="uk-UA" sz="2400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*Червень 2014р. - Відновлено 2 додаткові групи №9, №10  </a:t>
            </a:r>
          </a:p>
          <a:p>
            <a:pPr algn="ctr">
              <a:lnSpc>
                <a:spcPct val="115000"/>
              </a:lnSpc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(50 дітей)*</a:t>
            </a: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2009р. -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ошкільна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перейменована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дошкільний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навчальний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заклад *(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ясла-садок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 №3 «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Дзвіночок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Закарпатської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області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* (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функціонувало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8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15000"/>
              </a:lnSpc>
            </a:pPr>
            <a:endParaRPr lang="uk-UA" altLang="uk-UA" sz="2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Вересень 2014р. - Відновлено ще 4 групи  (100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дітей)*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uk-UA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5902424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Новорічний ранок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85" y="836712"/>
            <a:ext cx="4212500" cy="280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40768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97" y="3788143"/>
            <a:ext cx="4067944" cy="271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7" y="3627022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55598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Мамине свято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664" y="11967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0" y="1306860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15954"/>
            <a:ext cx="4716016" cy="314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8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14" y="362037"/>
            <a:ext cx="3137027" cy="313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39804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308" y="260648"/>
            <a:ext cx="6838528" cy="648072"/>
          </a:xfrm>
        </p:spPr>
        <p:txBody>
          <a:bodyPr>
            <a:normAutofit/>
          </a:bodyPr>
          <a:lstStyle/>
          <a:p>
            <a:pPr algn="l"/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День Державного прапору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7" y="1052737"/>
            <a:ext cx="3931776" cy="524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275225" cy="320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69633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День захисту дітей 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00241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6982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39855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39058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968375" y="949325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Медичне обслуговування  дітей у дошкільному закладі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здійснюєють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медичні сестри: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Бадікова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Тамара Степанівна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(стаж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3</a:t>
            </a: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5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р.)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3200" b="1" i="1" u="sng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3200" b="1" i="1" u="sng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endParaRPr lang="uk-UA" altLang="uk-UA" dirty="0" smtClean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2088" y="279400"/>
            <a:ext cx="37988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Медична</a:t>
            </a:r>
            <a:r>
              <a:rPr lang="ru-RU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сторінка</a:t>
            </a:r>
            <a:endParaRPr lang="uk-UA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9397" name="Picture 5" descr="C:\Documents and Settings\User\Рабочий стол\Фото2019\Т.С..JPG"/>
          <p:cNvPicPr>
            <a:picLocks noChangeAspect="1" noChangeArrowheads="1"/>
          </p:cNvPicPr>
          <p:nvPr/>
        </p:nvPicPr>
        <p:blipFill>
          <a:blip r:embed="rId2" cstate="print"/>
          <a:srcRect t="33545"/>
          <a:stretch>
            <a:fillRect/>
          </a:stretch>
        </p:blipFill>
        <p:spPr bwMode="auto">
          <a:xfrm>
            <a:off x="1475656" y="2276872"/>
            <a:ext cx="4968552" cy="440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4" descr="Картинки по запросу організація харчування в днз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620688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36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Організація</a:t>
            </a:r>
            <a:r>
              <a:rPr lang="ru-RU" altLang="uk-UA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36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харчування</a:t>
            </a:r>
            <a:r>
              <a:rPr lang="ru-RU" altLang="uk-UA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uk-U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1628800"/>
            <a:ext cx="6480720" cy="39087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3200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Комірник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Пилип Ольга Василівна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3200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Шеф-кухар </a:t>
            </a:r>
            <a:r>
              <a:rPr lang="uk-UA" sz="32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3200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Узун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Марія Михайлівна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3200" u="sng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Кухарі</a:t>
            </a:r>
            <a:r>
              <a:rPr lang="uk-UA" sz="3200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Шарова Світлана Антонівна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uk-UA" sz="32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Шоля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Світлана Іллівна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Тома 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Мар‘яна 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3200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Робітник и кухні </a:t>
            </a:r>
            <a:r>
              <a:rPr lang="uk-UA" sz="32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endParaRPr lang="uk-UA" sz="3200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32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Копор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Сільвія</a:t>
            </a:r>
          </a:p>
          <a:p>
            <a:pPr>
              <a:defRPr/>
            </a:pP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Пилип Марія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</a:t>
            </a:r>
            <a:endParaRPr lang="uk-UA" sz="24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-280703" y="3119698"/>
            <a:ext cx="2507306" cy="21171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3013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454489">
            <a:off x="7238234" y="3407080"/>
            <a:ext cx="1795561" cy="23935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99992" y="476672"/>
            <a:ext cx="2336161" cy="311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435537" y="1521833"/>
            <a:ext cx="2753043" cy="20650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1173051">
            <a:off x="5404027" y="3418338"/>
            <a:ext cx="1903625" cy="14273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6685" y="3586863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8053" y="4795648"/>
            <a:ext cx="1650243" cy="220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238"/>
          <a:stretch/>
        </p:blipFill>
        <p:spPr>
          <a:xfrm>
            <a:off x="1259632" y="5146520"/>
            <a:ext cx="1894300" cy="171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94" y="539358"/>
            <a:ext cx="2068220" cy="275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8" y="85455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79712" y="0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36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Вартість</a:t>
            </a:r>
            <a:r>
              <a:rPr lang="ru-RU" altLang="uk-UA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1 </a:t>
            </a:r>
            <a:r>
              <a:rPr lang="ru-RU" altLang="uk-UA" sz="36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дітодня</a:t>
            </a:r>
            <a:r>
              <a:rPr lang="ru-RU" altLang="uk-UA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48 </a:t>
            </a:r>
            <a:r>
              <a:rPr lang="ru-RU" altLang="uk-UA" sz="36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грн</a:t>
            </a:r>
            <a:endParaRPr lang="uk-U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1325563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Кастелянка - </a:t>
            </a:r>
            <a:b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Тегза</a:t>
            </a: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Ольга Михайлівна</a:t>
            </a:r>
            <a:endParaRPr lang="uk-UA" altLang="uk-UA" sz="28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17639" y="350460"/>
            <a:ext cx="3203721" cy="25565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132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84168" y="1196752"/>
            <a:ext cx="2785473" cy="21755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133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704861" y="3418411"/>
            <a:ext cx="2416859" cy="22445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2470" name="Прямоугольник 5"/>
          <p:cNvSpPr>
            <a:spLocks noChangeArrowheads="1"/>
          </p:cNvSpPr>
          <p:nvPr/>
        </p:nvSpPr>
        <p:spPr bwMode="auto">
          <a:xfrm>
            <a:off x="201611" y="2981090"/>
            <a:ext cx="4235776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кабінеті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кастелянки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зберігаються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національні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драматизацій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казок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таночків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дорослих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сюрпризних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моментів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lang="uk-UA" sz="2000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681840" y="3916919"/>
            <a:ext cx="3098882" cy="28838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11560" y="404664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Співпраця з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ш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колою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2" y="420688"/>
            <a:ext cx="3981984" cy="298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20" y="985100"/>
            <a:ext cx="2260046" cy="301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00" y="4072732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" y="4152489"/>
            <a:ext cx="3628713" cy="272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11" y="3742155"/>
            <a:ext cx="2150418" cy="285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475429">
            <a:off x="6319427" y="4585179"/>
            <a:ext cx="2273812" cy="1814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6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03848" y="4858863"/>
            <a:ext cx="2585827" cy="19991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7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840647">
            <a:off x="5180713" y="1961838"/>
            <a:ext cx="2663657" cy="20939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302035" y="1243592"/>
            <a:ext cx="1943771" cy="25916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21138900">
            <a:off x="1163205" y="4307085"/>
            <a:ext cx="1412673" cy="18835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4283968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«Щоб знати дитину, треба добре знати її сім'ю»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/>
            </a:r>
            <a:b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</a:b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 В.Сухомлинський</a:t>
            </a:r>
            <a:endParaRPr lang="uk-UA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Співпраця з батьками </a:t>
            </a:r>
            <a:endParaRPr lang="uk-UA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0" y="407988"/>
            <a:ext cx="9144000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" algn="ctr">
              <a:lnSpc>
                <a:spcPct val="115000"/>
              </a:lnSpc>
              <a:defRPr/>
            </a:pP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Пріоритетні завдання </a:t>
            </a:r>
            <a:endParaRPr lang="uk-UA" altLang="uk-UA" sz="3600" b="1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marL="38100" algn="ctr">
              <a:lnSpc>
                <a:spcPct val="115000"/>
              </a:lnSpc>
              <a:defRPr/>
            </a:pPr>
            <a:r>
              <a:rPr lang="uk-UA" alt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дошкільного </a:t>
            </a:r>
            <a:r>
              <a:rPr lang="uk-UA" alt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закладу у </a:t>
            </a:r>
            <a:r>
              <a:rPr lang="uk-UA" alt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2023-2024 </a:t>
            </a:r>
            <a:r>
              <a:rPr lang="uk-UA" altLang="uk-UA" sz="36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н.р</a:t>
            </a:r>
            <a:r>
              <a:rPr lang="uk-UA" alt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altLang="uk-UA" sz="36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784" y="1916832"/>
            <a:ext cx="8460432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/>
              <a:buChar char=""/>
            </a:pPr>
            <a:endParaRPr lang="uk-UA" sz="1400" dirty="0" smtClean="0"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</a:pPr>
            <a:endParaRPr lang="uk-UA" b="1" i="1" dirty="0"/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 ЗДО всіх необхідних умов для забезпечення дітей якісною освітою шляхом організації якісного освітнього процесу з дітьми; осучаснення  розвивального  середовища у  ЗДО; забезпечення  постійного професійного розвитку всіх педагогічних працівників; співпраці вихователів з усіма учасниками педагогічного процесу - дітьми, батьками, іншими педагогами ЗДО.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пізнавальний інтерес дітей дошкільного віку засобами ігрових освітніх технологій.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Удосконалювати роботу на забезпечення освітнього процесу формами і методами формування морально-естетичного ставлення до життя, патріотичного виховання та культури добросусідства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Наше укриття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55" y="365347"/>
            <a:ext cx="2886025" cy="384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9" y="3579817"/>
            <a:ext cx="2352714" cy="31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42" y="1287924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7924"/>
            <a:ext cx="2195736" cy="292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59390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485" y="103157"/>
            <a:ext cx="4062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Допомога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для ЗСУ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87" t="20880" b="9795"/>
          <a:stretch/>
        </p:blipFill>
        <p:spPr>
          <a:xfrm rot="5400000">
            <a:off x="6804844" y="1916235"/>
            <a:ext cx="2818974" cy="224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1683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" y="4278503"/>
            <a:ext cx="3552764" cy="266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62"/>
          <a:stretch/>
        </p:blipFill>
        <p:spPr>
          <a:xfrm rot="5400000">
            <a:off x="3981074" y="4009269"/>
            <a:ext cx="2542849" cy="281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724" y="1148548"/>
            <a:ext cx="3070749" cy="230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0986" y="4598406"/>
            <a:ext cx="1624521" cy="216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3503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485" y="103157"/>
            <a:ext cx="4062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Допомога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для ЗСУ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зображення_viber_2024-06-04_14-15-24-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01008"/>
            <a:ext cx="4219872" cy="3164904"/>
          </a:xfrm>
          <a:prstGeom prst="rect">
            <a:avLst/>
          </a:prstGeom>
        </p:spPr>
      </p:pic>
      <p:pic>
        <p:nvPicPr>
          <p:cNvPr id="12" name="Рисунок 11" descr="зображення_viber_2024-06-04_14-15-24-729.jpg"/>
          <p:cNvPicPr>
            <a:picLocks noChangeAspect="1"/>
          </p:cNvPicPr>
          <p:nvPr/>
        </p:nvPicPr>
        <p:blipFill>
          <a:blip r:embed="rId3" cstate="print"/>
          <a:srcRect b="18093"/>
          <a:stretch>
            <a:fillRect/>
          </a:stretch>
        </p:blipFill>
        <p:spPr>
          <a:xfrm>
            <a:off x="1763688" y="980728"/>
            <a:ext cx="2373678" cy="2592288"/>
          </a:xfrm>
          <a:prstGeom prst="rect">
            <a:avLst/>
          </a:prstGeom>
        </p:spPr>
      </p:pic>
      <p:pic>
        <p:nvPicPr>
          <p:cNvPr id="13" name="Рисунок 12" descr="зображення_viber_2024-06-04_14-15-24-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996952"/>
            <a:ext cx="3024336" cy="4032448"/>
          </a:xfrm>
          <a:prstGeom prst="rect">
            <a:avLst/>
          </a:prstGeom>
        </p:spPr>
      </p:pic>
      <p:pic>
        <p:nvPicPr>
          <p:cNvPr id="15" name="Рисунок 14" descr="зображення_viber_2024-06-04_14-15-25-2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908720"/>
            <a:ext cx="1780259" cy="3164904"/>
          </a:xfrm>
          <a:prstGeom prst="rect">
            <a:avLst/>
          </a:prstGeom>
        </p:spPr>
      </p:pic>
      <p:pic>
        <p:nvPicPr>
          <p:cNvPr id="16" name="Рисунок 15" descr="зображення_viber_2024-06-04_14-15-25-4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476672"/>
            <a:ext cx="1780259" cy="316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503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441417108_2168443656855612_641825721992699842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9664" y="386104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97484" y="103157"/>
            <a:ext cx="5198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Вишива</a:t>
            </a:r>
            <a:r>
              <a:rPr lang="uk-UA" sz="4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ємо</a:t>
            </a: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ПЕРЕМОГУ 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5733256"/>
            <a:ext cx="47880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Усі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зібрані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кошти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перераховані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на </a:t>
            </a:r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офіційний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рахунок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  <a:hlinkClick r:id="rId3"/>
              </a:rPr>
              <a:t>ГО "КРИЛА ЯНГОЛІВ"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для </a:t>
            </a:r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придбання</a:t>
            </a:r>
            <a:r>
              <a:rPr lang="ru-RU" b="1" i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FPV-дронів</a:t>
            </a:r>
            <a:endParaRPr lang="ru-RU" b="1" i="1" dirty="0">
              <a:latin typeface="Times New Roman" pitchFamily="18" charset="0"/>
              <a:ea typeface="Adobe Gothic Std B" pitchFamily="34" charset="-128"/>
              <a:cs typeface="Times New Roman" pitchFamily="18" charset="0"/>
            </a:endParaRPr>
          </a:p>
        </p:txBody>
      </p:sp>
      <p:pic>
        <p:nvPicPr>
          <p:cNvPr id="14" name="Рисунок 13" descr="436187619_2168443343522310_5703776658259883191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908720"/>
            <a:ext cx="2090184" cy="278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441409040_2168443483522296_330704490622946914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1088"/>
            <a:ext cx="2090184" cy="278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4-05-30_08-06-47-301.jpg"/>
          <p:cNvPicPr>
            <a:picLocks noChangeAspect="1"/>
          </p:cNvPicPr>
          <p:nvPr/>
        </p:nvPicPr>
        <p:blipFill>
          <a:blip r:embed="rId6" cstate="print"/>
          <a:srcRect t="20455" b="25000"/>
          <a:stretch>
            <a:fillRect/>
          </a:stretch>
        </p:blipFill>
        <p:spPr>
          <a:xfrm>
            <a:off x="1403649" y="2420888"/>
            <a:ext cx="511256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442437783_2171439779889333_2990465483984208756_n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836712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3503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484" y="103157"/>
            <a:ext cx="6134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latin typeface="Monotype Corsiva" pitchFamily="66" charset="0"/>
              </a:rPr>
              <a:t>День </a:t>
            </a:r>
            <a:r>
              <a:rPr lang="ru-RU" sz="3200" b="1" i="1" dirty="0" err="1" smtClean="0">
                <a:latin typeface="Monotype Corsiva" pitchFamily="66" charset="0"/>
              </a:rPr>
              <a:t>вшанування</a:t>
            </a:r>
            <a:r>
              <a:rPr lang="ru-RU" sz="3200" b="1" i="1" dirty="0" smtClean="0">
                <a:latin typeface="Monotype Corsiva" pitchFamily="66" charset="0"/>
              </a:rPr>
              <a:t> </a:t>
            </a:r>
            <a:r>
              <a:rPr lang="ru-RU" sz="3200" b="1" i="1" dirty="0" err="1" smtClean="0">
                <a:latin typeface="Monotype Corsiva" pitchFamily="66" charset="0"/>
              </a:rPr>
              <a:t>пам’яті</a:t>
            </a:r>
            <a:r>
              <a:rPr lang="ru-RU" sz="3200" b="1" i="1" dirty="0" smtClean="0">
                <a:latin typeface="Monotype Corsiva" pitchFamily="66" charset="0"/>
              </a:rPr>
              <a:t> </a:t>
            </a:r>
            <a:r>
              <a:rPr lang="ru-RU" sz="3200" b="1" i="1" dirty="0" err="1" smtClean="0">
                <a:latin typeface="Monotype Corsiva" pitchFamily="66" charset="0"/>
              </a:rPr>
              <a:t>дітей</a:t>
            </a:r>
            <a:r>
              <a:rPr lang="ru-RU" sz="3200" b="1" i="1" dirty="0" smtClean="0">
                <a:latin typeface="Monotype Corsiva" pitchFamily="66" charset="0"/>
              </a:rPr>
              <a:t>, </a:t>
            </a:r>
            <a:r>
              <a:rPr lang="ru-RU" sz="3200" b="1" i="1" dirty="0" err="1" smtClean="0">
                <a:latin typeface="Monotype Corsiva" pitchFamily="66" charset="0"/>
              </a:rPr>
              <a:t>які</a:t>
            </a:r>
            <a:r>
              <a:rPr lang="ru-RU" sz="3200" b="1" i="1" dirty="0" smtClean="0">
                <a:latin typeface="Monotype Corsiva" pitchFamily="66" charset="0"/>
              </a:rPr>
              <a:t> </a:t>
            </a:r>
            <a:r>
              <a:rPr lang="ru-RU" sz="3200" b="1" i="1" dirty="0" err="1" smtClean="0">
                <a:latin typeface="Monotype Corsiva" pitchFamily="66" charset="0"/>
              </a:rPr>
              <a:t>загинули</a:t>
            </a:r>
            <a:r>
              <a:rPr lang="ru-RU" sz="3200" b="1" i="1" dirty="0" smtClean="0">
                <a:latin typeface="Monotype Corsiva" pitchFamily="66" charset="0"/>
              </a:rPr>
              <a:t> </a:t>
            </a:r>
            <a:r>
              <a:rPr lang="ru-RU" sz="3200" b="1" i="1" dirty="0" err="1" smtClean="0">
                <a:latin typeface="Monotype Corsiva" pitchFamily="66" charset="0"/>
              </a:rPr>
              <a:t>внаслідок</a:t>
            </a:r>
            <a:r>
              <a:rPr lang="ru-RU" sz="3200" b="1" i="1" dirty="0" smtClean="0">
                <a:latin typeface="Monotype Corsiva" pitchFamily="66" charset="0"/>
              </a:rPr>
              <a:t> </a:t>
            </a:r>
            <a:r>
              <a:rPr lang="ru-RU" sz="3200" b="1" i="1" dirty="0" err="1" smtClean="0">
                <a:latin typeface="Monotype Corsiva" pitchFamily="66" charset="0"/>
              </a:rPr>
              <a:t>збройної</a:t>
            </a:r>
            <a:r>
              <a:rPr lang="ru-RU" sz="3200" b="1" i="1" dirty="0" smtClean="0">
                <a:latin typeface="Monotype Corsiva" pitchFamily="66" charset="0"/>
              </a:rPr>
              <a:t> </a:t>
            </a:r>
            <a:r>
              <a:rPr lang="ru-RU" sz="3200" b="1" i="1" dirty="0" err="1" smtClean="0">
                <a:latin typeface="Monotype Corsiva" pitchFamily="66" charset="0"/>
              </a:rPr>
              <a:t>агресії</a:t>
            </a:r>
            <a:r>
              <a:rPr lang="ru-RU" sz="3200" b="1" i="1" dirty="0" smtClean="0">
                <a:latin typeface="Monotype Corsiva" pitchFamily="66" charset="0"/>
              </a:rPr>
              <a:t> </a:t>
            </a:r>
            <a:r>
              <a:rPr lang="ru-RU" sz="3200" b="1" i="1" dirty="0" err="1" smtClean="0">
                <a:latin typeface="Monotype Corsiva" pitchFamily="66" charset="0"/>
              </a:rPr>
              <a:t>рф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447052532_3340883372870997_908585846726436789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717032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47260505_3340883379537663_8712771102254590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62880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447260630_3340883402870994_502262386051912711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1412776"/>
            <a:ext cx="167418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447406859_3340883506204317_374273524998411499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96952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447472740_3340883442870990_3047540975157380817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16632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3503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4704"/>
            <a:ext cx="7056784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Ми створюємо сприятливі умови для розвитку малюків, адже кожна дитина неповторна та унікальна.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 нашому садочку малюків виховують професійні педагоги, тут вихованці відчувають домашню, затишну атмосферу, знаходять друзів і товаришів для веселих ігор.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	Щодня ми вкладаємо у нашу роботу максимум енергії та позитивних емоцій, тому що займаємося тією справою, яку любимо і в яку віримо.</a:t>
            </a: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653136"/>
            <a:ext cx="7344816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altLang="uk-UA" sz="2400" b="1" u="sng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«…Тож нехай перед дітьми відкривається чудовий світ у живих фарбах-яскравих, тремтливих звуках, у казці, красі що одухотворяє серце в прагненні робити людям 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добро.»                                              </a:t>
            </a:r>
            <a:r>
              <a:rPr lang="uk-UA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В.О.Сухомлинський</a:t>
            </a:r>
            <a:endParaRPr lang="uk-UA" sz="2400" dirty="0"/>
          </a:p>
          <a:p>
            <a:pPr algn="r"/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420888"/>
            <a:ext cx="6318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6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Дякуємо за увагу !</a:t>
            </a:r>
            <a:endParaRPr lang="ru-RU" altLang="uk-UA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39752" y="476672"/>
            <a:ext cx="3502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Мета закладу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467545" y="1079500"/>
            <a:ext cx="72302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Створення умов для фізичного та психічного розвитку дітей.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 та навчання дітей </a:t>
            </a:r>
            <a:r>
              <a:rPr lang="uk-UA" alt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,підготовка </a:t>
            </a: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 шкільного життя.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Допомога батькам у виборі  шляхів та методів  виховання.</a:t>
            </a:r>
            <a:endParaRPr lang="ru-RU" altLang="uk-UA" sz="2400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8502827">
            <a:off x="1615263" y="3464476"/>
            <a:ext cx="769937" cy="22124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397519" y="4031126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Матеріально – технічне забезпечення </a:t>
            </a:r>
            <a:endParaRPr lang="uk-UA" dirty="0"/>
          </a:p>
        </p:txBody>
      </p:sp>
      <p:sp>
        <p:nvSpPr>
          <p:cNvPr id="6" name="Овал 5"/>
          <p:cNvSpPr/>
          <p:nvPr/>
        </p:nvSpPr>
        <p:spPr>
          <a:xfrm>
            <a:off x="4823343" y="3762375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Навчально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– виховна робота </a:t>
            </a:r>
            <a:endParaRPr lang="uk-UA" dirty="0"/>
          </a:p>
        </p:txBody>
      </p:sp>
      <p:sp>
        <p:nvSpPr>
          <p:cNvPr id="9" name="Стрелка вправо 8"/>
          <p:cNvSpPr/>
          <p:nvPr/>
        </p:nvSpPr>
        <p:spPr>
          <a:xfrm rot="8502827">
            <a:off x="3780249" y="4926652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5397760" y="5196806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2351608" y="5253474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кадрами 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4583989" y="5737890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дітьми  </a:t>
            </a:r>
            <a:endParaRPr lang="uk-UA" dirty="0"/>
          </a:p>
        </p:txBody>
      </p:sp>
      <p:sp>
        <p:nvSpPr>
          <p:cNvPr id="14" name="Овал 13"/>
          <p:cNvSpPr/>
          <p:nvPr/>
        </p:nvSpPr>
        <p:spPr>
          <a:xfrm>
            <a:off x="6905625" y="5343218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батьками </a:t>
            </a:r>
            <a:endParaRPr lang="uk-UA" dirty="0"/>
          </a:p>
        </p:txBody>
      </p:sp>
      <p:sp>
        <p:nvSpPr>
          <p:cNvPr id="15" name="Стрелка вправо 14"/>
          <p:cNvSpPr/>
          <p:nvPr/>
        </p:nvSpPr>
        <p:spPr>
          <a:xfrm rot="2523058">
            <a:off x="7117113" y="5007491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2573502">
            <a:off x="5270581" y="3267968"/>
            <a:ext cx="769937" cy="2397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556792"/>
            <a:ext cx="73448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любити дитину;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берегти здоров'я дитини, зміцнювати та відновлювати його;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формувати ціннісні орієнтири, відкрите ставлення до оточуючих людей;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створити умови для розвитку та саморозвитку дитини, іі життєвої </a:t>
            </a: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компетентності</a:t>
            </a:r>
            <a:r>
              <a:rPr lang="uk-UA" altLang="uk-UA" sz="2800" b="1" dirty="0" smtClean="0">
                <a:latin typeface="Monotype Corsiva" pitchFamily="66" charset="0"/>
              </a:rPr>
              <a:t>.</a:t>
            </a:r>
            <a:endParaRPr lang="uk-UA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54868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4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Місія нашого закладу:</a:t>
            </a:r>
            <a:endParaRPr lang="uk-UA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59220" y="875757"/>
            <a:ext cx="210852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67744" y="1124744"/>
            <a:ext cx="2557954" cy="39297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5347667" y="548680"/>
            <a:ext cx="27113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4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Наш сайт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5458696" y="1318121"/>
            <a:ext cx="35561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dzvin-hust.dytsadok.org.ua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кутник 1"/>
          <p:cNvSpPr/>
          <p:nvPr/>
        </p:nvSpPr>
        <p:spPr>
          <a:xfrm>
            <a:off x="3755934" y="4979290"/>
            <a:ext cx="54229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hlinkClick r:id="rId4"/>
              </a:rPr>
              <a:t>https://www.facebook.com/groups/519894698482375/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104056" y="4301673"/>
            <a:ext cx="4074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 </a:t>
            </a:r>
            <a:r>
              <a:rPr lang="uk-UA" alt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соц</a:t>
            </a:r>
            <a:r>
              <a:rPr lang="en-US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</a:t>
            </a:r>
            <a:r>
              <a:rPr lang="uk-UA" alt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ережі</a:t>
            </a:r>
            <a:r>
              <a:rPr lang="en-US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Facebook</a:t>
            </a: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uk-UA" altLang="uk-UA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40943" y="106316"/>
            <a:ext cx="39604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4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Символіка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73" y="1859890"/>
            <a:ext cx="1728659" cy="1728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71" y="5430997"/>
            <a:ext cx="1412776" cy="14127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1094</Words>
  <Application>Microsoft Office PowerPoint</Application>
  <PresentationFormat>Экран (4:3)</PresentationFormat>
  <Paragraphs>254</Paragraphs>
  <Slides>66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 Звіт керівника перед колективом та громадськістю 2024 рік</vt:lpstr>
      <vt:lpstr>Слайд 2</vt:lpstr>
      <vt:lpstr>Слайд 3</vt:lpstr>
      <vt:lpstr>ДОШКІЛЬНИЙ  НАВЧАЛЬНИЙ   ЗАКЛАД  (ЯСЛА-САДОК) №3 «ДЗВІНОЧОК»  УПРАВЛІННЯ ОСВІТИ, РЕЛІГІЙ ТА У СПРАВАХ  НАЦІОНАЛЬНОСТЕЙ  ВИКОНАВЧОГО КОМІТЕТУ ХУСТСЬКОЇ МІСЬКОЇ РАДИ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Характеристика  педагогічного колективу</vt:lpstr>
      <vt:lpstr>Характеристика  педагогічного колективу</vt:lpstr>
      <vt:lpstr>Атестація педагогічних працівників</vt:lpstr>
      <vt:lpstr>  Полінкевич  Маріанна Михайлівна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Фізкультурно – оздоровча робота </vt:lpstr>
      <vt:lpstr>Слайд 43</vt:lpstr>
      <vt:lpstr>Слайд 44</vt:lpstr>
      <vt:lpstr>Слайд 45</vt:lpstr>
      <vt:lpstr>День Вишиванки  Вишиванка — це символ здоров’я та краси, щасливої долі й родової пам’яті, порядності й чесності, любові та святковості; крім того, вишиванка – це ще й оберіг. </vt:lpstr>
      <vt:lpstr>Слайд 47</vt:lpstr>
      <vt:lpstr>Всеукраїнський день дошкілля</vt:lpstr>
      <vt:lpstr>Свято Осені</vt:lpstr>
      <vt:lpstr>Новорічний ранок</vt:lpstr>
      <vt:lpstr>Мамине свято</vt:lpstr>
      <vt:lpstr>День Державного прапору</vt:lpstr>
      <vt:lpstr>День захисту дітей </vt:lpstr>
      <vt:lpstr>   Медичне обслуговування  дітей у дошкільному закладі здійснюєють медичні сестри:  Бадікова Тамара Степанівна (стаж 35р.)  </vt:lpstr>
      <vt:lpstr>Слайд 55</vt:lpstr>
      <vt:lpstr>Слайд 56</vt:lpstr>
      <vt:lpstr>Кастелянка -  Тегза Ольга Михайлівна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Матеріали на міський конкурс «Кращий заклад дошкільної освіти  у 2019»</dc:title>
  <dc:creator>User</dc:creator>
  <cp:lastModifiedBy>Админ</cp:lastModifiedBy>
  <cp:revision>166</cp:revision>
  <dcterms:created xsi:type="dcterms:W3CDTF">2019-06-17T06:37:51Z</dcterms:created>
  <dcterms:modified xsi:type="dcterms:W3CDTF">2024-08-13T10:58:22Z</dcterms:modified>
</cp:coreProperties>
</file>