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77"/>
    <p:sldId id="257" r:id="rId78"/>
    <p:sldId id="258" r:id="rId79"/>
    <p:sldId id="259" r:id="rId80"/>
    <p:sldId id="260" r:id="rId81"/>
    <p:sldId id="261" r:id="rId82"/>
    <p:sldId id="262" r:id="rId83"/>
    <p:sldId id="263" r:id="rId84"/>
    <p:sldId id="264" r:id="rId85"/>
    <p:sldId id="265" r:id="rId86"/>
    <p:sldId id="266" r:id="rId87"/>
    <p:sldId id="267" r:id="rId88"/>
    <p:sldId id="268" r:id="rId89"/>
    <p:sldId id="269" r:id="rId90"/>
    <p:sldId id="270" r:id="rId91"/>
    <p:sldId id="271" r:id="rId92"/>
    <p:sldId id="272" r:id="rId93"/>
    <p:sldId id="273" r:id="rId94"/>
    <p:sldId id="274" r:id="rId95"/>
    <p:sldId id="275" r:id="rId96"/>
    <p:sldId id="276" r:id="rId97"/>
    <p:sldId id="277" r:id="rId98"/>
    <p:sldId id="278" r:id="rId99"/>
    <p:sldId id="279" r:id="rId100"/>
    <p:sldId id="280" r:id="rId101"/>
    <p:sldId id="281" r:id="rId102"/>
    <p:sldId id="282" r:id="rId103"/>
    <p:sldId id="283" r:id="rId104"/>
    <p:sldId id="284" r:id="rId105"/>
    <p:sldId id="285" r:id="rId106"/>
    <p:sldId id="286" r:id="rId107"/>
  </p:sldIdLst>
  <p:sldSz cx="18288000" cy="10287000"/>
  <p:notesSz cx="6858000" cy="9144000"/>
  <p:embeddedFontLst>
    <p:embeddedFont>
      <p:font typeface="Lora" charset="1" panose="00000500000000000000"/>
      <p:regular r:id="rId6"/>
    </p:embeddedFont>
    <p:embeddedFont>
      <p:font typeface="Lora Bold" charset="1" panose="00000800000000000000"/>
      <p:regular r:id="rId7"/>
    </p:embeddedFont>
    <p:embeddedFont>
      <p:font typeface="Lora Italics" charset="1" panose="00000500000000000000"/>
      <p:regular r:id="rId8"/>
    </p:embeddedFont>
    <p:embeddedFont>
      <p:font typeface="Lora Bold Italics" charset="1" panose="00000800000000000000"/>
      <p:regular r:id="rId9"/>
    </p:embeddedFont>
    <p:embeddedFont>
      <p:font typeface="Arimo" charset="1" panose="020B0604020202020204"/>
      <p:regular r:id="rId10"/>
    </p:embeddedFont>
    <p:embeddedFont>
      <p:font typeface="Arimo Bold" charset="1" panose="020B0704020202020204"/>
      <p:regular r:id="rId11"/>
    </p:embeddedFont>
    <p:embeddedFont>
      <p:font typeface="Arimo Italics" charset="1" panose="020B0604020202090204"/>
      <p:regular r:id="rId12"/>
    </p:embeddedFont>
    <p:embeddedFont>
      <p:font typeface="Arimo Bold Italics" charset="1" panose="020B0704020202090204"/>
      <p:regular r:id="rId13"/>
    </p:embeddedFont>
    <p:embeddedFont>
      <p:font typeface="PT Serif" charset="1" panose="020A0603040505020204"/>
      <p:regular r:id="rId14"/>
    </p:embeddedFont>
    <p:embeddedFont>
      <p:font typeface="PT Serif Bold" charset="1" panose="020A0703040505020204"/>
      <p:regular r:id="rId15"/>
    </p:embeddedFont>
    <p:embeddedFont>
      <p:font typeface="PT Serif Italics" charset="1" panose="020A0603040505090204"/>
      <p:regular r:id="rId16"/>
    </p:embeddedFont>
    <p:embeddedFont>
      <p:font typeface="PT Serif Bold Italics" charset="1" panose="020A0703040505090204"/>
      <p:regular r:id="rId17"/>
    </p:embeddedFont>
    <p:embeddedFont>
      <p:font typeface="Forum" charset="1" panose="02000000000000000000"/>
      <p:regular r:id="rId18"/>
    </p:embeddedFont>
    <p:embeddedFont>
      <p:font typeface="Nadira" charset="1" panose="00000500000000000000"/>
      <p:regular r:id="rId19"/>
    </p:embeddedFont>
    <p:embeddedFont>
      <p:font typeface="Nadira Bold" charset="1" panose="00000700000000000000"/>
      <p:regular r:id="rId20"/>
    </p:embeddedFont>
    <p:embeddedFont>
      <p:font typeface="StoryBook" charset="1" panose="00000500000000000000"/>
      <p:regular r:id="rId21"/>
    </p:embeddedFont>
    <p:embeddedFont>
      <p:font typeface="StoryBook Bold" charset="1" panose="00000500000000000000"/>
      <p:regular r:id="rId22"/>
    </p:embeddedFont>
    <p:embeddedFont>
      <p:font typeface="StoryBook Italics" charset="1" panose="00000500000000000000"/>
      <p:regular r:id="rId23"/>
    </p:embeddedFont>
    <p:embeddedFont>
      <p:font typeface="StoryBook Bold Italics" charset="1" panose="00000500000000000000"/>
      <p:regular r:id="rId24"/>
    </p:embeddedFont>
    <p:embeddedFont>
      <p:font typeface="Noto Serif Display" charset="1" panose="02020502080505020204"/>
      <p:regular r:id="rId25"/>
    </p:embeddedFont>
    <p:embeddedFont>
      <p:font typeface="Noto Serif Display Bold" charset="1" panose="02020802080505020204"/>
      <p:regular r:id="rId26"/>
    </p:embeddedFont>
    <p:embeddedFont>
      <p:font typeface="Noto Serif Display Italics" charset="1" panose="02020502080505090204"/>
      <p:regular r:id="rId27"/>
    </p:embeddedFont>
    <p:embeddedFont>
      <p:font typeface="Noto Serif Display Bold Italics" charset="1" panose="02020802080505090204"/>
      <p:regular r:id="rId28"/>
    </p:embeddedFont>
    <p:embeddedFont>
      <p:font typeface="Noto Serif Display Thin" charset="1" panose="02020202080505020204"/>
      <p:regular r:id="rId29"/>
    </p:embeddedFont>
    <p:embeddedFont>
      <p:font typeface="Noto Serif Display Thin Italics" charset="1" panose="02020202080505090204"/>
      <p:regular r:id="rId30"/>
    </p:embeddedFont>
    <p:embeddedFont>
      <p:font typeface="Noto Serif Display Extra-Light" charset="1" panose="02020302080505020204"/>
      <p:regular r:id="rId31"/>
    </p:embeddedFont>
    <p:embeddedFont>
      <p:font typeface="Noto Serif Display Extra-Light Italics" charset="1" panose="02020302080505090204"/>
      <p:regular r:id="rId32"/>
    </p:embeddedFont>
    <p:embeddedFont>
      <p:font typeface="Noto Serif Display Light" charset="1" panose="02020402080505020204"/>
      <p:regular r:id="rId33"/>
    </p:embeddedFont>
    <p:embeddedFont>
      <p:font typeface="Noto Serif Display Light Italics" charset="1" panose="02020402080505090204"/>
      <p:regular r:id="rId34"/>
    </p:embeddedFont>
    <p:embeddedFont>
      <p:font typeface="Noto Serif Display Medium" charset="1" panose="02020602080505020204"/>
      <p:regular r:id="rId35"/>
    </p:embeddedFont>
    <p:embeddedFont>
      <p:font typeface="Noto Serif Display Medium Italics" charset="1" panose="02020602080505090204"/>
      <p:regular r:id="rId36"/>
    </p:embeddedFont>
    <p:embeddedFont>
      <p:font typeface="Noto Serif Display Semi-Bold" charset="1" panose="02020702080505020204"/>
      <p:regular r:id="rId37"/>
    </p:embeddedFont>
    <p:embeddedFont>
      <p:font typeface="Noto Serif Display Semi-Bold Italics" charset="1" panose="02020702080505090204"/>
      <p:regular r:id="rId38"/>
    </p:embeddedFont>
    <p:embeddedFont>
      <p:font typeface="Noto Serif Display Ultra-Bold" charset="1" panose="02020902080505020204"/>
      <p:regular r:id="rId39"/>
    </p:embeddedFont>
    <p:embeddedFont>
      <p:font typeface="Noto Serif Display Ultra-Bold Italics" charset="1" panose="02020902080505090204"/>
      <p:regular r:id="rId40"/>
    </p:embeddedFont>
    <p:embeddedFont>
      <p:font typeface="Noto Serif Display Heavy" charset="1" panose="02020A02080505020204"/>
      <p:regular r:id="rId41"/>
    </p:embeddedFont>
    <p:embeddedFont>
      <p:font typeface="Noto Serif Display Heavy Italics" charset="1" panose="02020A02080505090204"/>
      <p:regular r:id="rId42"/>
    </p:embeddedFont>
    <p:embeddedFont>
      <p:font typeface="Anaphora" charset="1" panose="00000000000000000000"/>
      <p:regular r:id="rId43"/>
    </p:embeddedFont>
    <p:embeddedFont>
      <p:font typeface="Anaphora Bold" charset="1" panose="00000000000000000000"/>
      <p:regular r:id="rId44"/>
    </p:embeddedFont>
    <p:embeddedFont>
      <p:font typeface="Anaphora Italics" charset="1" panose="00000000000000000000"/>
      <p:regular r:id="rId45"/>
    </p:embeddedFont>
    <p:embeddedFont>
      <p:font typeface="Anaphora Bold Italics" charset="1" panose="00000000000000000000"/>
      <p:regular r:id="rId46"/>
    </p:embeddedFont>
    <p:embeddedFont>
      <p:font typeface="Anaphora Thin" charset="1" panose="00000000000000000000"/>
      <p:regular r:id="rId47"/>
    </p:embeddedFont>
    <p:embeddedFont>
      <p:font typeface="Anaphora Thin Italics" charset="1" panose="00000000000000000000"/>
      <p:regular r:id="rId48"/>
    </p:embeddedFont>
    <p:embeddedFont>
      <p:font typeface="Anaphora Heavy" charset="1" panose="00000000000000000000"/>
      <p:regular r:id="rId49"/>
    </p:embeddedFont>
    <p:embeddedFont>
      <p:font typeface="Anaphora Heavy Italics" charset="1" panose="00000000000000000000"/>
      <p:regular r:id="rId50"/>
    </p:embeddedFont>
    <p:embeddedFont>
      <p:font typeface="Bogart" charset="1" panose="00000500000000000000"/>
      <p:regular r:id="rId51"/>
    </p:embeddedFont>
    <p:embeddedFont>
      <p:font typeface="Bogart Bold" charset="1" panose="00000800000000000000"/>
      <p:regular r:id="rId52"/>
    </p:embeddedFont>
    <p:embeddedFont>
      <p:font typeface="Bogart Italics" charset="1" panose="00000500000000000000"/>
      <p:regular r:id="rId53"/>
    </p:embeddedFont>
    <p:embeddedFont>
      <p:font typeface="Bogart Bold Italics" charset="1" panose="00000800000000000000"/>
      <p:regular r:id="rId54"/>
    </p:embeddedFont>
    <p:embeddedFont>
      <p:font typeface="Bogart Thin" charset="1" panose="00000200000000000000"/>
      <p:regular r:id="rId55"/>
    </p:embeddedFont>
    <p:embeddedFont>
      <p:font typeface="Bogart Thin Italics" charset="1" panose="00000200000000000000"/>
      <p:regular r:id="rId56"/>
    </p:embeddedFont>
    <p:embeddedFont>
      <p:font typeface="Bogart Heavy" charset="1" panose="00000A00000000000000"/>
      <p:regular r:id="rId57"/>
    </p:embeddedFont>
    <p:embeddedFont>
      <p:font typeface="Bogart Heavy Italics" charset="1" panose="00000A00000000000000"/>
      <p:regular r:id="rId58"/>
    </p:embeddedFont>
    <p:embeddedFont>
      <p:font typeface="Montserrat" charset="1" panose="00000500000000000000"/>
      <p:regular r:id="rId59"/>
    </p:embeddedFont>
    <p:embeddedFont>
      <p:font typeface="Montserrat Bold" charset="1" panose="00000800000000000000"/>
      <p:regular r:id="rId60"/>
    </p:embeddedFont>
    <p:embeddedFont>
      <p:font typeface="Montserrat Italics" charset="1" panose="00000500000000000000"/>
      <p:regular r:id="rId61"/>
    </p:embeddedFont>
    <p:embeddedFont>
      <p:font typeface="Montserrat Bold Italics" charset="1" panose="00000800000000000000"/>
      <p:regular r:id="rId62"/>
    </p:embeddedFont>
    <p:embeddedFont>
      <p:font typeface="Montserrat Thin" charset="1" panose="00000300000000000000"/>
      <p:regular r:id="rId63"/>
    </p:embeddedFont>
    <p:embeddedFont>
      <p:font typeface="Montserrat Thin Italics" charset="1" panose="00000300000000000000"/>
      <p:regular r:id="rId64"/>
    </p:embeddedFont>
    <p:embeddedFont>
      <p:font typeface="Montserrat Extra-Light" charset="1" panose="00000300000000000000"/>
      <p:regular r:id="rId65"/>
    </p:embeddedFont>
    <p:embeddedFont>
      <p:font typeface="Montserrat Extra-Light Italics" charset="1" panose="00000300000000000000"/>
      <p:regular r:id="rId66"/>
    </p:embeddedFont>
    <p:embeddedFont>
      <p:font typeface="Montserrat Light" charset="1" panose="00000400000000000000"/>
      <p:regular r:id="rId67"/>
    </p:embeddedFont>
    <p:embeddedFont>
      <p:font typeface="Montserrat Light Italics" charset="1" panose="00000400000000000000"/>
      <p:regular r:id="rId68"/>
    </p:embeddedFont>
    <p:embeddedFont>
      <p:font typeface="Montserrat Medium" charset="1" panose="00000600000000000000"/>
      <p:regular r:id="rId69"/>
    </p:embeddedFont>
    <p:embeddedFont>
      <p:font typeface="Montserrat Medium Italics" charset="1" panose="00000600000000000000"/>
      <p:regular r:id="rId70"/>
    </p:embeddedFont>
    <p:embeddedFont>
      <p:font typeface="Montserrat Semi-Bold" charset="1" panose="00000700000000000000"/>
      <p:regular r:id="rId71"/>
    </p:embeddedFont>
    <p:embeddedFont>
      <p:font typeface="Montserrat Semi-Bold Italics" charset="1" panose="00000700000000000000"/>
      <p:regular r:id="rId72"/>
    </p:embeddedFont>
    <p:embeddedFont>
      <p:font typeface="Montserrat Ultra-Bold" charset="1" panose="00000900000000000000"/>
      <p:regular r:id="rId73"/>
    </p:embeddedFont>
    <p:embeddedFont>
      <p:font typeface="Montserrat Ultra-Bold Italics" charset="1" panose="00000900000000000000"/>
      <p:regular r:id="rId74"/>
    </p:embeddedFont>
    <p:embeddedFont>
      <p:font typeface="Montserrat Heavy" charset="1" panose="00000A00000000000000"/>
      <p:regular r:id="rId75"/>
    </p:embeddedFont>
    <p:embeddedFont>
      <p:font typeface="Montserrat Heavy Italics" charset="1" panose="00000A00000000000000"/>
      <p:regular r:id="rId7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00" Target="slides/slide24.xml" Type="http://schemas.openxmlformats.org/officeDocument/2006/relationships/slide"/><Relationship Id="rId101" Target="slides/slide25.xml" Type="http://schemas.openxmlformats.org/officeDocument/2006/relationships/slide"/><Relationship Id="rId102" Target="slides/slide26.xml" Type="http://schemas.openxmlformats.org/officeDocument/2006/relationships/slide"/><Relationship Id="rId103" Target="slides/slide27.xml" Type="http://schemas.openxmlformats.org/officeDocument/2006/relationships/slide"/><Relationship Id="rId104" Target="slides/slide28.xml" Type="http://schemas.openxmlformats.org/officeDocument/2006/relationships/slide"/><Relationship Id="rId105" Target="slides/slide29.xml" Type="http://schemas.openxmlformats.org/officeDocument/2006/relationships/slide"/><Relationship Id="rId106" Target="slides/slide30.xml" Type="http://schemas.openxmlformats.org/officeDocument/2006/relationships/slide"/><Relationship Id="rId107" Target="slides/slide31.xml" Type="http://schemas.openxmlformats.org/officeDocument/2006/relationships/slide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52" Target="fonts/font52.fntdata" Type="http://schemas.openxmlformats.org/officeDocument/2006/relationships/font"/><Relationship Id="rId53" Target="fonts/font53.fntdata" Type="http://schemas.openxmlformats.org/officeDocument/2006/relationships/font"/><Relationship Id="rId54" Target="fonts/font54.fntdata" Type="http://schemas.openxmlformats.org/officeDocument/2006/relationships/font"/><Relationship Id="rId55" Target="fonts/font55.fntdata" Type="http://schemas.openxmlformats.org/officeDocument/2006/relationships/font"/><Relationship Id="rId56" Target="fonts/font56.fntdata" Type="http://schemas.openxmlformats.org/officeDocument/2006/relationships/font"/><Relationship Id="rId57" Target="fonts/font57.fntdata" Type="http://schemas.openxmlformats.org/officeDocument/2006/relationships/font"/><Relationship Id="rId58" Target="fonts/font58.fntdata" Type="http://schemas.openxmlformats.org/officeDocument/2006/relationships/font"/><Relationship Id="rId59" Target="fonts/font59.fntdata" Type="http://schemas.openxmlformats.org/officeDocument/2006/relationships/font"/><Relationship Id="rId6" Target="fonts/font6.fntdata" Type="http://schemas.openxmlformats.org/officeDocument/2006/relationships/font"/><Relationship Id="rId60" Target="fonts/font60.fntdata" Type="http://schemas.openxmlformats.org/officeDocument/2006/relationships/font"/><Relationship Id="rId61" Target="fonts/font61.fntdata" Type="http://schemas.openxmlformats.org/officeDocument/2006/relationships/font"/><Relationship Id="rId62" Target="fonts/font62.fntdata" Type="http://schemas.openxmlformats.org/officeDocument/2006/relationships/font"/><Relationship Id="rId63" Target="fonts/font63.fntdata" Type="http://schemas.openxmlformats.org/officeDocument/2006/relationships/font"/><Relationship Id="rId64" Target="fonts/font64.fntdata" Type="http://schemas.openxmlformats.org/officeDocument/2006/relationships/font"/><Relationship Id="rId65" Target="fonts/font65.fntdata" Type="http://schemas.openxmlformats.org/officeDocument/2006/relationships/font"/><Relationship Id="rId66" Target="fonts/font66.fntdata" Type="http://schemas.openxmlformats.org/officeDocument/2006/relationships/font"/><Relationship Id="rId67" Target="fonts/font67.fntdata" Type="http://schemas.openxmlformats.org/officeDocument/2006/relationships/font"/><Relationship Id="rId68" Target="fonts/font68.fntdata" Type="http://schemas.openxmlformats.org/officeDocument/2006/relationships/font"/><Relationship Id="rId69" Target="fonts/font69.fntdata" Type="http://schemas.openxmlformats.org/officeDocument/2006/relationships/font"/><Relationship Id="rId7" Target="fonts/font7.fntdata" Type="http://schemas.openxmlformats.org/officeDocument/2006/relationships/font"/><Relationship Id="rId70" Target="fonts/font70.fntdata" Type="http://schemas.openxmlformats.org/officeDocument/2006/relationships/font"/><Relationship Id="rId71" Target="fonts/font71.fntdata" Type="http://schemas.openxmlformats.org/officeDocument/2006/relationships/font"/><Relationship Id="rId72" Target="fonts/font72.fntdata" Type="http://schemas.openxmlformats.org/officeDocument/2006/relationships/font"/><Relationship Id="rId73" Target="fonts/font73.fntdata" Type="http://schemas.openxmlformats.org/officeDocument/2006/relationships/font"/><Relationship Id="rId74" Target="fonts/font74.fntdata" Type="http://schemas.openxmlformats.org/officeDocument/2006/relationships/font"/><Relationship Id="rId75" Target="fonts/font75.fntdata" Type="http://schemas.openxmlformats.org/officeDocument/2006/relationships/font"/><Relationship Id="rId76" Target="fonts/font76.fntdata" Type="http://schemas.openxmlformats.org/officeDocument/2006/relationships/font"/><Relationship Id="rId77" Target="slides/slide1.xml" Type="http://schemas.openxmlformats.org/officeDocument/2006/relationships/slide"/><Relationship Id="rId78" Target="slides/slide2.xml" Type="http://schemas.openxmlformats.org/officeDocument/2006/relationships/slide"/><Relationship Id="rId79" Target="slides/slide3.xml" Type="http://schemas.openxmlformats.org/officeDocument/2006/relationships/slide"/><Relationship Id="rId8" Target="fonts/font8.fntdata" Type="http://schemas.openxmlformats.org/officeDocument/2006/relationships/font"/><Relationship Id="rId80" Target="slides/slide4.xml" Type="http://schemas.openxmlformats.org/officeDocument/2006/relationships/slide"/><Relationship Id="rId81" Target="slides/slide5.xml" Type="http://schemas.openxmlformats.org/officeDocument/2006/relationships/slide"/><Relationship Id="rId82" Target="slides/slide6.xml" Type="http://schemas.openxmlformats.org/officeDocument/2006/relationships/slide"/><Relationship Id="rId83" Target="slides/slide7.xml" Type="http://schemas.openxmlformats.org/officeDocument/2006/relationships/slide"/><Relationship Id="rId84" Target="slides/slide8.xml" Type="http://schemas.openxmlformats.org/officeDocument/2006/relationships/slide"/><Relationship Id="rId85" Target="slides/slide9.xml" Type="http://schemas.openxmlformats.org/officeDocument/2006/relationships/slide"/><Relationship Id="rId86" Target="slides/slide10.xml" Type="http://schemas.openxmlformats.org/officeDocument/2006/relationships/slide"/><Relationship Id="rId87" Target="slides/slide11.xml" Type="http://schemas.openxmlformats.org/officeDocument/2006/relationships/slide"/><Relationship Id="rId88" Target="slides/slide12.xml" Type="http://schemas.openxmlformats.org/officeDocument/2006/relationships/slide"/><Relationship Id="rId89" Target="slides/slide13.xml" Type="http://schemas.openxmlformats.org/officeDocument/2006/relationships/slide"/><Relationship Id="rId9" Target="fonts/font9.fntdata" Type="http://schemas.openxmlformats.org/officeDocument/2006/relationships/font"/><Relationship Id="rId90" Target="slides/slide14.xml" Type="http://schemas.openxmlformats.org/officeDocument/2006/relationships/slide"/><Relationship Id="rId91" Target="slides/slide15.xml" Type="http://schemas.openxmlformats.org/officeDocument/2006/relationships/slide"/><Relationship Id="rId92" Target="slides/slide16.xml" Type="http://schemas.openxmlformats.org/officeDocument/2006/relationships/slide"/><Relationship Id="rId93" Target="slides/slide17.xml" Type="http://schemas.openxmlformats.org/officeDocument/2006/relationships/slide"/><Relationship Id="rId94" Target="slides/slide18.xml" Type="http://schemas.openxmlformats.org/officeDocument/2006/relationships/slide"/><Relationship Id="rId95" Target="slides/slide19.xml" Type="http://schemas.openxmlformats.org/officeDocument/2006/relationships/slide"/><Relationship Id="rId96" Target="slides/slide20.xml" Type="http://schemas.openxmlformats.org/officeDocument/2006/relationships/slide"/><Relationship Id="rId97" Target="slides/slide21.xml" Type="http://schemas.openxmlformats.org/officeDocument/2006/relationships/slide"/><Relationship Id="rId98" Target="slides/slide22.xml" Type="http://schemas.openxmlformats.org/officeDocument/2006/relationships/slide"/><Relationship Id="rId99" Target="slides/slide23.xml" Type="http://schemas.openxmlformats.org/officeDocument/2006/relationships/slide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sv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png" Type="http://schemas.openxmlformats.org/officeDocument/2006/relationships/image"/><Relationship Id="rId4" Target="../media/image26.sv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28.svg" Type="http://schemas.openxmlformats.org/officeDocument/2006/relationships/image"/><Relationship Id="rId4" Target="../media/image29.pn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31.png" Type="http://schemas.openxmlformats.org/officeDocument/2006/relationships/image"/><Relationship Id="rId4" Target="../media/image32.png" Type="http://schemas.openxmlformats.org/officeDocument/2006/relationships/image"/><Relationship Id="rId5" Target="../media/image33.png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png" Type="http://schemas.openxmlformats.org/officeDocument/2006/relationships/image"/><Relationship Id="rId3" Target="../media/image37.png" Type="http://schemas.openxmlformats.org/officeDocument/2006/relationships/image"/><Relationship Id="rId4" Target="../media/image38.png" Type="http://schemas.openxmlformats.org/officeDocument/2006/relationships/image"/><Relationship Id="rId5" Target="../media/image39.png" Type="http://schemas.openxmlformats.org/officeDocument/2006/relationships/image"/><Relationship Id="rId6" Target="../media/image40.pn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png" Type="http://schemas.openxmlformats.org/officeDocument/2006/relationships/image"/><Relationship Id="rId3" Target="../media/image42.png" Type="http://schemas.openxmlformats.org/officeDocument/2006/relationships/image"/><Relationship Id="rId4" Target="https://bit.ly/42S2a8j" TargetMode="External" Type="http://schemas.openxmlformats.org/officeDocument/2006/relationships/hyperlink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pn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pn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png" Type="http://schemas.openxmlformats.org/officeDocument/2006/relationships/image"/><Relationship Id="rId3" Target="../media/image47.svg" Type="http://schemas.openxmlformats.org/officeDocument/2006/relationships/image"/><Relationship Id="rId4" Target="../media/image48.png" Type="http://schemas.openxmlformats.org/officeDocument/2006/relationships/image"/><Relationship Id="rId5" Target="../media/image49.sv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png" Type="http://schemas.openxmlformats.org/officeDocument/2006/relationships/image"/><Relationship Id="rId3" Target="../media/image51.svg" Type="http://schemas.openxmlformats.org/officeDocument/2006/relationships/image"/><Relationship Id="rId4" Target="../media/image52.png" Type="http://schemas.openxmlformats.org/officeDocument/2006/relationships/image"/><Relationship Id="rId5" Target="../media/image53.png" Type="http://schemas.openxmlformats.org/officeDocument/2006/relationships/image"/><Relationship Id="rId6" Target="../media/image54.sv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pn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6.png" Type="http://schemas.openxmlformats.org/officeDocument/2006/relationships/image"/><Relationship Id="rId3" Target="../media/image57.svg" Type="http://schemas.openxmlformats.org/officeDocument/2006/relationships/image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8.png" Type="http://schemas.openxmlformats.org/officeDocument/2006/relationships/image"/><Relationship Id="rId3" Target="../media/image59.svg" Type="http://schemas.openxmlformats.org/officeDocument/2006/relationships/image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0.png" Type="http://schemas.openxmlformats.org/officeDocument/2006/relationships/image"/><Relationship Id="rId3" Target="../media/image61.svg" Type="http://schemas.openxmlformats.org/officeDocument/2006/relationships/image"/><Relationship Id="rId4" Target="../media/image62.png" Type="http://schemas.openxmlformats.org/officeDocument/2006/relationships/image"/><Relationship Id="rId5" Target="../media/image63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4.png" Type="http://schemas.openxmlformats.org/officeDocument/2006/relationships/image"/></Relationships>
</file>

<file path=ppt/slides/_rels/slide3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5.png" Type="http://schemas.openxmlformats.org/officeDocument/2006/relationships/image"/><Relationship Id="rId3" Target="../media/image66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png" Type="http://schemas.openxmlformats.org/officeDocument/2006/relationships/image"/><Relationship Id="rId4" Target="../media/image9.png" Type="http://schemas.openxmlformats.org/officeDocument/2006/relationships/image"/><Relationship Id="rId5" Target="../media/image10.png" Type="http://schemas.openxmlformats.org/officeDocument/2006/relationships/image"/><Relationship Id="rId6" Target="../media/image11.pn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16.png" Type="http://schemas.openxmlformats.org/officeDocument/2006/relationships/image"/><Relationship Id="rId5" Target="../media/image17.sv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png" Type="http://schemas.openxmlformats.org/officeDocument/2006/relationships/image"/><Relationship Id="rId4" Target="https://bit.ly/3Xv9buL" TargetMode="External" Type="http://schemas.openxmlformats.org/officeDocument/2006/relationships/hyperlink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055" r="0" b="-133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79311" y="203279"/>
            <a:ext cx="1008848" cy="825421"/>
          </a:xfrm>
          <a:custGeom>
            <a:avLst/>
            <a:gdLst/>
            <a:ahLst/>
            <a:cxnLst/>
            <a:rect r="r" b="b" t="t" l="l"/>
            <a:pathLst>
              <a:path h="825421" w="1008848">
                <a:moveTo>
                  <a:pt x="0" y="0"/>
                </a:moveTo>
                <a:lnTo>
                  <a:pt x="1008848" y="0"/>
                </a:lnTo>
                <a:lnTo>
                  <a:pt x="1008848" y="825421"/>
                </a:lnTo>
                <a:lnTo>
                  <a:pt x="0" y="8254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505825" y="885825"/>
            <a:ext cx="13624227" cy="4586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02"/>
              </a:lnSpc>
            </a:pPr>
            <a:r>
              <a:rPr lang="en-US" sz="7073">
                <a:solidFill>
                  <a:srgbClr val="5A3F2B"/>
                </a:solidFill>
                <a:latin typeface="Montserrat Ultra-Bold"/>
              </a:rPr>
              <a:t>ПЕДАГОГІЧНА РАДА №1</a:t>
            </a:r>
          </a:p>
          <a:p>
            <a:pPr algn="ctr">
              <a:lnSpc>
                <a:spcPts val="8845"/>
              </a:lnSpc>
              <a:spcBef>
                <a:spcPct val="0"/>
              </a:spcBef>
            </a:pPr>
            <a:r>
              <a:rPr lang="en-US" sz="6318">
                <a:solidFill>
                  <a:srgbClr val="5A3F2B"/>
                </a:solidFill>
                <a:latin typeface="Anaphora Bold"/>
              </a:rPr>
              <a:t>«Завдання Освітньої діяльності на 2023-2024 навчальний рік»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3881806" y="-504526"/>
            <a:ext cx="5018250" cy="5018250"/>
          </a:xfrm>
          <a:custGeom>
            <a:avLst/>
            <a:gdLst/>
            <a:ahLst/>
            <a:cxnLst/>
            <a:rect r="r" b="b" t="t" l="l"/>
            <a:pathLst>
              <a:path h="5018250" w="5018250">
                <a:moveTo>
                  <a:pt x="0" y="0"/>
                </a:moveTo>
                <a:lnTo>
                  <a:pt x="5018251" y="0"/>
                </a:lnTo>
                <a:lnTo>
                  <a:pt x="5018251" y="5018250"/>
                </a:lnTo>
                <a:lnTo>
                  <a:pt x="0" y="50182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D0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527" y="0"/>
            <a:ext cx="18260947" cy="10287000"/>
          </a:xfrm>
          <a:custGeom>
            <a:avLst/>
            <a:gdLst/>
            <a:ahLst/>
            <a:cxnLst/>
            <a:rect r="r" b="b" t="t" l="l"/>
            <a:pathLst>
              <a:path h="10287000" w="18260947">
                <a:moveTo>
                  <a:pt x="0" y="0"/>
                </a:moveTo>
                <a:lnTo>
                  <a:pt x="18260946" y="0"/>
                </a:lnTo>
                <a:lnTo>
                  <a:pt x="1826094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D0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88069" y="4238687"/>
            <a:ext cx="5095728" cy="4114800"/>
          </a:xfrm>
          <a:custGeom>
            <a:avLst/>
            <a:gdLst/>
            <a:ahLst/>
            <a:cxnLst/>
            <a:rect r="r" b="b" t="t" l="l"/>
            <a:pathLst>
              <a:path h="4114800" w="5095728">
                <a:moveTo>
                  <a:pt x="0" y="0"/>
                </a:moveTo>
                <a:lnTo>
                  <a:pt x="5095727" y="0"/>
                </a:lnTo>
                <a:lnTo>
                  <a:pt x="50957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-10800000">
            <a:off x="5409102" y="3044048"/>
            <a:ext cx="11850198" cy="2465950"/>
            <a:chOff x="0" y="0"/>
            <a:chExt cx="3121040" cy="64946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121040" cy="649468"/>
            </a:xfrm>
            <a:custGeom>
              <a:avLst/>
              <a:gdLst/>
              <a:ahLst/>
              <a:cxnLst/>
              <a:rect r="r" b="b" t="t" l="l"/>
              <a:pathLst>
                <a:path h="649468" w="3121040">
                  <a:moveTo>
                    <a:pt x="2917840" y="0"/>
                  </a:moveTo>
                  <a:lnTo>
                    <a:pt x="0" y="0"/>
                  </a:lnTo>
                  <a:lnTo>
                    <a:pt x="0" y="649468"/>
                  </a:lnTo>
                  <a:lnTo>
                    <a:pt x="2917840" y="649468"/>
                  </a:lnTo>
                  <a:lnTo>
                    <a:pt x="3121040" y="324734"/>
                  </a:lnTo>
                  <a:lnTo>
                    <a:pt x="2917840" y="0"/>
                  </a:ln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698500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05223" y="619904"/>
            <a:ext cx="17154077" cy="16859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22"/>
              </a:lnSpc>
            </a:pPr>
            <a:r>
              <a:rPr lang="en-US" sz="4873">
                <a:solidFill>
                  <a:srgbClr val="5A3F2B"/>
                </a:solidFill>
                <a:latin typeface="Bogart Bold"/>
              </a:rPr>
              <a:t>НОРМАТИВНОЮ ОСНОВОЮ ОРГАНІЗАЦІЇ ОСВІТНЬОГО ПРОЦЕСУ В ЗДО У 2023/2024 Н. Р. Є :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275031" y="3339251"/>
            <a:ext cx="8578553" cy="18282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82"/>
              </a:lnSpc>
              <a:spcBef>
                <a:spcPct val="0"/>
              </a:spcBef>
            </a:pPr>
            <a:r>
              <a:rPr lang="en-US" sz="5273">
                <a:solidFill>
                  <a:srgbClr val="5A3F2B"/>
                </a:solidFill>
                <a:latin typeface="Bogart Bold"/>
              </a:rPr>
              <a:t>БАЗОВИЙ КОМПОНЕНТ</a:t>
            </a:r>
          </a:p>
          <a:p>
            <a:pPr algn="ctr">
              <a:lnSpc>
                <a:spcPts val="7382"/>
              </a:lnSpc>
              <a:spcBef>
                <a:spcPct val="0"/>
              </a:spcBef>
            </a:pPr>
            <a:r>
              <a:rPr lang="en-US" sz="5273">
                <a:solidFill>
                  <a:srgbClr val="5A3F2B"/>
                </a:solidFill>
                <a:latin typeface="Bogart Bold"/>
              </a:rPr>
              <a:t> ДОШКІЛЬНОЇ ОСВІТИ </a:t>
            </a:r>
          </a:p>
        </p:txBody>
      </p:sp>
      <p:grpSp>
        <p:nvGrpSpPr>
          <p:cNvPr name="Group 8" id="8"/>
          <p:cNvGrpSpPr/>
          <p:nvPr/>
        </p:nvGrpSpPr>
        <p:grpSpPr>
          <a:xfrm rot="-10800000">
            <a:off x="5409102" y="6296087"/>
            <a:ext cx="11850198" cy="2962213"/>
            <a:chOff x="0" y="0"/>
            <a:chExt cx="3121040" cy="78017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121040" cy="780171"/>
            </a:xfrm>
            <a:custGeom>
              <a:avLst/>
              <a:gdLst/>
              <a:ahLst/>
              <a:cxnLst/>
              <a:rect r="r" b="b" t="t" l="l"/>
              <a:pathLst>
                <a:path h="780171" w="3121040">
                  <a:moveTo>
                    <a:pt x="2917840" y="0"/>
                  </a:moveTo>
                  <a:lnTo>
                    <a:pt x="0" y="0"/>
                  </a:lnTo>
                  <a:lnTo>
                    <a:pt x="0" y="780171"/>
                  </a:lnTo>
                  <a:lnTo>
                    <a:pt x="2917840" y="780171"/>
                  </a:lnTo>
                  <a:lnTo>
                    <a:pt x="3121040" y="390086"/>
                  </a:lnTo>
                  <a:lnTo>
                    <a:pt x="2917840" y="0"/>
                  </a:lnTo>
                  <a:close/>
                </a:path>
              </a:pathLst>
            </a:custGeom>
            <a:solidFill>
              <a:srgbClr val="FEEB73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698500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6278072" y="6287147"/>
            <a:ext cx="10572470" cy="29038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42"/>
              </a:lnSpc>
              <a:spcBef>
                <a:spcPct val="0"/>
              </a:spcBef>
            </a:pPr>
            <a:r>
              <a:rPr lang="en-US" sz="4173">
                <a:solidFill>
                  <a:srgbClr val="5A3F2B"/>
                </a:solidFill>
                <a:latin typeface="Bogart Bold"/>
              </a:rPr>
              <a:t>«МЕТОДИЧНІ РЕКОМЕНДАЦІЇ </a:t>
            </a:r>
          </a:p>
          <a:p>
            <a:pPr algn="ctr">
              <a:lnSpc>
                <a:spcPts val="5842"/>
              </a:lnSpc>
              <a:spcBef>
                <a:spcPct val="0"/>
              </a:spcBef>
            </a:pPr>
            <a:r>
              <a:rPr lang="en-US" sz="4173">
                <a:solidFill>
                  <a:srgbClr val="5A3F2B"/>
                </a:solidFill>
                <a:latin typeface="Bogart Bold"/>
              </a:rPr>
              <a:t>ДО ОНОВЛЕНОГО БАЗОВОГО </a:t>
            </a:r>
          </a:p>
          <a:p>
            <a:pPr algn="ctr">
              <a:lnSpc>
                <a:spcPts val="5842"/>
              </a:lnSpc>
              <a:spcBef>
                <a:spcPct val="0"/>
              </a:spcBef>
            </a:pPr>
            <a:r>
              <a:rPr lang="en-US" sz="4173">
                <a:solidFill>
                  <a:srgbClr val="5A3F2B"/>
                </a:solidFill>
                <a:latin typeface="Bogart Bold"/>
              </a:rPr>
              <a:t>КОМПОНЕНТА ДОШКІЛЬНОЇ ОСВІТИ»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D0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89669" y="311710"/>
            <a:ext cx="10858431" cy="10206925"/>
          </a:xfrm>
          <a:custGeom>
            <a:avLst/>
            <a:gdLst/>
            <a:ahLst/>
            <a:cxnLst/>
            <a:rect r="r" b="b" t="t" l="l"/>
            <a:pathLst>
              <a:path h="10206925" w="10858431">
                <a:moveTo>
                  <a:pt x="0" y="0"/>
                </a:moveTo>
                <a:lnTo>
                  <a:pt x="10858432" y="0"/>
                </a:lnTo>
                <a:lnTo>
                  <a:pt x="10858432" y="10206926"/>
                </a:lnTo>
                <a:lnTo>
                  <a:pt x="0" y="102069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041503" y="3397843"/>
            <a:ext cx="13650893" cy="39679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33"/>
              </a:lnSpc>
              <a:spcBef>
                <a:spcPct val="0"/>
              </a:spcBef>
            </a:pPr>
            <a:r>
              <a:rPr lang="en-US" sz="3238">
                <a:solidFill>
                  <a:srgbClr val="5A3F2B"/>
                </a:solidFill>
                <a:latin typeface="Bogart Bold"/>
              </a:rPr>
              <a:t>ОСВІТНІЙ ПРОЦЕС МАЄ БУТИ МОБІЛЬНИМ, ОРІЄНТОВАНИМ НА СЬОГОДНІШНЮ</a:t>
            </a:r>
          </a:p>
          <a:p>
            <a:pPr algn="ctr">
              <a:lnSpc>
                <a:spcPts val="4533"/>
              </a:lnSpc>
              <a:spcBef>
                <a:spcPct val="0"/>
              </a:spcBef>
            </a:pPr>
            <a:r>
              <a:rPr lang="en-US" sz="3238">
                <a:solidFill>
                  <a:srgbClr val="5A3F2B"/>
                </a:solidFill>
                <a:latin typeface="Bogart Bold"/>
              </a:rPr>
              <a:t>СИТУАЦІЮ, ВРАХОВУВАТИ ФІЗИЧНИЙ І ПСИХОЛОГІЧНИЙ СТАН ДІТЕЙ І ПЕДАГОГІВ.</a:t>
            </a:r>
          </a:p>
          <a:p>
            <a:pPr algn="ctr">
              <a:lnSpc>
                <a:spcPts val="4533"/>
              </a:lnSpc>
              <a:spcBef>
                <a:spcPct val="0"/>
              </a:spcBef>
            </a:pPr>
            <a:r>
              <a:rPr lang="en-US" sz="3238">
                <a:solidFill>
                  <a:srgbClr val="5A3F2B"/>
                </a:solidFill>
                <a:latin typeface="Bogart Bold"/>
              </a:rPr>
              <a:t>ДОЦІЛЬНИМИ БУДУТЬ ІГРОВІ ФОРМИ ВЗАЄМОДІЇ ЗА ВСІМА ОСВІТНІМИ НАПРЯМАМИ</a:t>
            </a:r>
          </a:p>
          <a:p>
            <a:pPr algn="ctr">
              <a:lnSpc>
                <a:spcPts val="4533"/>
              </a:lnSpc>
              <a:spcBef>
                <a:spcPct val="0"/>
              </a:spcBef>
            </a:pPr>
            <a:r>
              <a:rPr lang="en-US" sz="3238">
                <a:solidFill>
                  <a:srgbClr val="5A3F2B"/>
                </a:solidFill>
                <a:latin typeface="Bogart Bold"/>
              </a:rPr>
              <a:t>СТАНДАРТУ.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D0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892999" y="2631765"/>
            <a:ext cx="15869518" cy="4947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3"/>
              </a:lnSpc>
            </a:pPr>
            <a:r>
              <a:rPr lang="en-US" sz="2673" spc="120">
                <a:solidFill>
                  <a:srgbClr val="5A3F2B"/>
                </a:solidFill>
                <a:latin typeface="Bogart Bold"/>
              </a:rPr>
              <a:t> </a:t>
            </a:r>
          </a:p>
          <a:p>
            <a:pPr algn="just">
              <a:lnSpc>
                <a:spcPts val="3742"/>
              </a:lnSpc>
              <a:spcBef>
                <a:spcPct val="0"/>
              </a:spcBef>
            </a:pPr>
            <a:r>
              <a:rPr lang="en-US" sz="2673">
                <a:solidFill>
                  <a:srgbClr val="5A3F2B"/>
                </a:solidFill>
                <a:latin typeface="Bogart Bold"/>
              </a:rPr>
              <a:t>СКЛАДАЮЧИ КАЛЕНДАРНІ ПЛАНИ РОБОТИ, ВИХОВАТЕЛЯМ ВАРТО ПРОДУМАТИ ТА ДОДАТИ ДО ЗВИЧАЙНИХ ЗАПЛАНОВАНИХ АКТИВНОСТЕЙ РЕЗЕРВ ЩОДЕННИХ ЗАХОДІВ, ПІД ЧАС ЯКИХ ДІТИ МАТИМУТЬ ДОДАТКОВУ МОЖЛИВІСТЬ РОЗВИВАТИ ОСНОВНІ ВИДИ РУХІВ. </a:t>
            </a:r>
          </a:p>
          <a:p>
            <a:pPr algn="just">
              <a:lnSpc>
                <a:spcPts val="5142"/>
              </a:lnSpc>
              <a:spcBef>
                <a:spcPct val="0"/>
              </a:spcBef>
            </a:pPr>
            <a:r>
              <a:rPr lang="en-US" sz="3673">
                <a:solidFill>
                  <a:srgbClr val="5A3F2B"/>
                </a:solidFill>
                <a:latin typeface="Bogart Bold"/>
              </a:rPr>
              <a:t>ДЛЯ ЦЬОГО ПІДІЙДУТЬ: ДОДАТКОВІ ФІЗКУЛЬТХВИЛИНКИ, ФІЗКУЛЬТУРНІ ПАУЗИ, РУХОВІ ХВИЛИНКИ, ГІМНАСТИЧНІ ЕТЮДИ, РУХОВІ СИТУАЦІЇ, ФЛЕШМОБИ, РОЗВАГИ, ОЗДОРОВЧІ АКЦІЇ ТОЩО.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211185" y="0"/>
            <a:ext cx="3363628" cy="2901129"/>
          </a:xfrm>
          <a:custGeom>
            <a:avLst/>
            <a:gdLst/>
            <a:ahLst/>
            <a:cxnLst/>
            <a:rect r="r" b="b" t="t" l="l"/>
            <a:pathLst>
              <a:path h="2901129" w="3363628">
                <a:moveTo>
                  <a:pt x="0" y="0"/>
                </a:moveTo>
                <a:lnTo>
                  <a:pt x="3363628" y="0"/>
                </a:lnTo>
                <a:lnTo>
                  <a:pt x="3363628" y="2901129"/>
                </a:lnTo>
                <a:lnTo>
                  <a:pt x="0" y="29011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00198" y="7473405"/>
            <a:ext cx="8055120" cy="2587707"/>
          </a:xfrm>
          <a:custGeom>
            <a:avLst/>
            <a:gdLst/>
            <a:ahLst/>
            <a:cxnLst/>
            <a:rect r="r" b="b" t="t" l="l"/>
            <a:pathLst>
              <a:path h="2587707" w="8055120">
                <a:moveTo>
                  <a:pt x="0" y="0"/>
                </a:moveTo>
                <a:lnTo>
                  <a:pt x="8055119" y="0"/>
                </a:lnTo>
                <a:lnTo>
                  <a:pt x="8055119" y="2587707"/>
                </a:lnTo>
                <a:lnTo>
                  <a:pt x="0" y="25877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574813" y="327437"/>
            <a:ext cx="14493380" cy="2573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42"/>
              </a:lnSpc>
              <a:spcBef>
                <a:spcPct val="0"/>
              </a:spcBef>
            </a:pPr>
            <a:r>
              <a:rPr lang="en-US" sz="3673">
                <a:solidFill>
                  <a:srgbClr val="5A3F2B"/>
                </a:solidFill>
                <a:latin typeface="Bogart Bold"/>
              </a:rPr>
              <a:t>В УМОВАХ ВОЄННОГО СТАНУ ЧАСТЕ ПЕРЕБУВАННЯ ДІТЕЙ В УКРИТТЯХ МОЖЕ СУТТЄВО ЗНИЗИТИ РІВЕНЬ ЇХНЬОЇ РУХОВОЇ АКТИВНОСТІ, ЯКА Є БІОЛОГІЧНОЮ ПОТРЕБОЮ ДИТЯЧОГО ОРГАНІЗМУ. 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D0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804935" y="4486989"/>
            <a:ext cx="1313023" cy="1313023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54D4B5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7804935" y="2424894"/>
            <a:ext cx="1313023" cy="1313023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563DD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752850" y="8942456"/>
            <a:ext cx="1313023" cy="1313023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F45665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7778892" y="6714722"/>
            <a:ext cx="1313023" cy="1313023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FFBF18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0" y="2158682"/>
            <a:ext cx="8067356" cy="8128318"/>
          </a:xfrm>
          <a:custGeom>
            <a:avLst/>
            <a:gdLst/>
            <a:ahLst/>
            <a:cxnLst/>
            <a:rect r="r" b="b" t="t" l="l"/>
            <a:pathLst>
              <a:path h="8128318" w="8067356">
                <a:moveTo>
                  <a:pt x="0" y="0"/>
                </a:moveTo>
                <a:lnTo>
                  <a:pt x="8067356" y="0"/>
                </a:lnTo>
                <a:lnTo>
                  <a:pt x="8067356" y="8128318"/>
                </a:lnTo>
                <a:lnTo>
                  <a:pt x="0" y="81283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4144051" y="188004"/>
            <a:ext cx="2568533" cy="2939666"/>
          </a:xfrm>
          <a:custGeom>
            <a:avLst/>
            <a:gdLst/>
            <a:ahLst/>
            <a:cxnLst/>
            <a:rect r="r" b="b" t="t" l="l"/>
            <a:pathLst>
              <a:path h="2939666" w="2568533">
                <a:moveTo>
                  <a:pt x="0" y="0"/>
                </a:moveTo>
                <a:lnTo>
                  <a:pt x="2568533" y="0"/>
                </a:lnTo>
                <a:lnTo>
                  <a:pt x="2568533" y="2939666"/>
                </a:lnTo>
                <a:lnTo>
                  <a:pt x="0" y="29396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309385" y="542552"/>
            <a:ext cx="11753751" cy="1073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71"/>
              </a:lnSpc>
            </a:pPr>
            <a:r>
              <a:rPr lang="en-US" sz="6122">
                <a:solidFill>
                  <a:srgbClr val="5A402B"/>
                </a:solidFill>
                <a:latin typeface="Arimo Bold"/>
              </a:rPr>
              <a:t>Педагог в умовах сьогодення: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930568" y="2670455"/>
            <a:ext cx="4646017" cy="587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8"/>
              </a:lnSpc>
              <a:spcBef>
                <a:spcPct val="0"/>
              </a:spcBef>
            </a:pPr>
            <a:r>
              <a:rPr lang="en-US" sz="3499">
                <a:solidFill>
                  <a:srgbClr val="27348B"/>
                </a:solidFill>
                <a:latin typeface="Noto Serif Display Bold"/>
              </a:rPr>
              <a:t>ВІДПОВІДАЛЬНІСТЬ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144000" y="2450748"/>
            <a:ext cx="7351514" cy="1287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178"/>
              </a:lnSpc>
              <a:spcBef>
                <a:spcPct val="0"/>
              </a:spcBef>
            </a:pPr>
            <a:r>
              <a:rPr lang="en-US" sz="3699">
                <a:solidFill>
                  <a:srgbClr val="000000"/>
                </a:solidFill>
                <a:latin typeface="Noto Serif Display Italics"/>
              </a:rPr>
              <a:t>усвідомлюємо  </a:t>
            </a:r>
          </a:p>
          <a:p>
            <a:pPr>
              <a:lnSpc>
                <a:spcPts val="5178"/>
              </a:lnSpc>
              <a:spcBef>
                <a:spcPct val="0"/>
              </a:spcBef>
            </a:pPr>
            <a:r>
              <a:rPr lang="en-US" sz="3699">
                <a:solidFill>
                  <a:srgbClr val="000000"/>
                </a:solidFill>
                <a:latin typeface="Noto Serif Display Italics"/>
              </a:rPr>
              <a:t>всі ризики конкретної ситуації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930568" y="4634997"/>
            <a:ext cx="4848324" cy="738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18"/>
              </a:lnSpc>
              <a:spcBef>
                <a:spcPct val="0"/>
              </a:spcBef>
            </a:pPr>
            <a:r>
              <a:rPr lang="en-US" sz="4299">
                <a:solidFill>
                  <a:srgbClr val="54D4B5"/>
                </a:solidFill>
                <a:latin typeface="Noto Serif Display Bold"/>
              </a:rPr>
              <a:t>САМОСТІЙНІСТЬ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144000" y="4514027"/>
            <a:ext cx="8843764" cy="1661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76"/>
              </a:lnSpc>
              <a:spcBef>
                <a:spcPct val="0"/>
              </a:spcBef>
            </a:pPr>
            <a:r>
              <a:rPr lang="en-US" sz="3197">
                <a:solidFill>
                  <a:srgbClr val="000000"/>
                </a:solidFill>
                <a:latin typeface="Noto Serif Display Italics"/>
              </a:rPr>
              <a:t>самостійно визначаємо оптимальний час </a:t>
            </a:r>
          </a:p>
          <a:p>
            <a:pPr>
              <a:lnSpc>
                <a:spcPts val="4476"/>
              </a:lnSpc>
              <a:spcBef>
                <a:spcPct val="0"/>
              </a:spcBef>
            </a:pPr>
            <a:r>
              <a:rPr lang="en-US" sz="3197">
                <a:solidFill>
                  <a:srgbClr val="000000"/>
                </a:solidFill>
                <a:latin typeface="Noto Serif Display Italics"/>
              </a:rPr>
              <a:t>і способи  ефективної</a:t>
            </a:r>
          </a:p>
          <a:p>
            <a:pPr>
              <a:lnSpc>
                <a:spcPts val="4476"/>
              </a:lnSpc>
              <a:spcBef>
                <a:spcPct val="0"/>
              </a:spcBef>
            </a:pPr>
            <a:r>
              <a:rPr lang="en-US" sz="3197">
                <a:solidFill>
                  <a:srgbClr val="000000"/>
                </a:solidFill>
                <a:latin typeface="Noto Serif Display Italics"/>
              </a:rPr>
              <a:t> реалізації запланованого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2930568" y="6754652"/>
            <a:ext cx="3710682" cy="828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58"/>
              </a:lnSpc>
              <a:spcBef>
                <a:spcPct val="0"/>
              </a:spcBef>
            </a:pPr>
            <a:r>
              <a:rPr lang="en-US" sz="4898">
                <a:solidFill>
                  <a:srgbClr val="FFBF18"/>
                </a:solidFill>
                <a:latin typeface="Noto Serif Display Bold"/>
              </a:rPr>
              <a:t>ГНУЧКІСТЬ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930568" y="8963843"/>
            <a:ext cx="4937224" cy="778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38"/>
              </a:lnSpc>
              <a:spcBef>
                <a:spcPct val="0"/>
              </a:spcBef>
            </a:pPr>
            <a:r>
              <a:rPr lang="en-US" sz="4599">
                <a:solidFill>
                  <a:srgbClr val="F45665"/>
                </a:solidFill>
                <a:latin typeface="Noto Serif Display Bold"/>
              </a:rPr>
              <a:t>ОСМИСЛЕНІСТЬ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9144000" y="6328675"/>
            <a:ext cx="6284318" cy="1699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525"/>
              </a:lnSpc>
              <a:spcBef>
                <a:spcPct val="0"/>
              </a:spcBef>
            </a:pPr>
            <a:r>
              <a:rPr lang="en-US" sz="3232">
                <a:solidFill>
                  <a:srgbClr val="000000"/>
                </a:solidFill>
                <a:latin typeface="Noto Serif Display Italics"/>
              </a:rPr>
              <a:t>р</a:t>
            </a:r>
            <a:r>
              <a:rPr lang="en-US" sz="3232">
                <a:solidFill>
                  <a:srgbClr val="000000"/>
                </a:solidFill>
                <a:latin typeface="Noto Serif Display Italics"/>
              </a:rPr>
              <a:t>еагуємо на «живу» ситуацію </a:t>
            </a:r>
          </a:p>
          <a:p>
            <a:pPr>
              <a:lnSpc>
                <a:spcPts val="4525"/>
              </a:lnSpc>
              <a:spcBef>
                <a:spcPct val="0"/>
              </a:spcBef>
            </a:pPr>
            <a:r>
              <a:rPr lang="en-US" sz="3232">
                <a:solidFill>
                  <a:srgbClr val="000000"/>
                </a:solidFill>
                <a:latin typeface="Noto Serif Display Italics"/>
              </a:rPr>
              <a:t>з урахуванням реальних</a:t>
            </a:r>
          </a:p>
          <a:p>
            <a:pPr>
              <a:lnSpc>
                <a:spcPts val="4525"/>
              </a:lnSpc>
              <a:spcBef>
                <a:spcPct val="0"/>
              </a:spcBef>
            </a:pPr>
            <a:r>
              <a:rPr lang="en-US" sz="3232">
                <a:solidFill>
                  <a:srgbClr val="000000"/>
                </a:solidFill>
                <a:latin typeface="Noto Serif Display Italics"/>
              </a:rPr>
              <a:t> потреб та інтересів дітей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144000" y="8581378"/>
            <a:ext cx="5965726" cy="1287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178"/>
              </a:lnSpc>
              <a:spcBef>
                <a:spcPct val="0"/>
              </a:spcBef>
            </a:pPr>
            <a:r>
              <a:rPr lang="en-US" sz="3699">
                <a:solidFill>
                  <a:srgbClr val="000000"/>
                </a:solidFill>
                <a:latin typeface="Noto Serif Display Italics"/>
              </a:rPr>
              <a:t>свідомо оцінюємо власні </a:t>
            </a:r>
          </a:p>
          <a:p>
            <a:pPr>
              <a:lnSpc>
                <a:spcPts val="5178"/>
              </a:lnSpc>
              <a:spcBef>
                <a:spcPct val="0"/>
              </a:spcBef>
            </a:pPr>
            <a:r>
              <a:rPr lang="en-US" sz="3699">
                <a:solidFill>
                  <a:srgbClr val="000000"/>
                </a:solidFill>
                <a:latin typeface="Noto Serif Display Italics"/>
              </a:rPr>
              <a:t>можливості та ресурси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D0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55231" y="1826027"/>
            <a:ext cx="11037417" cy="1934234"/>
          </a:xfrm>
          <a:custGeom>
            <a:avLst/>
            <a:gdLst/>
            <a:ahLst/>
            <a:cxnLst/>
            <a:rect r="r" b="b" t="t" l="l"/>
            <a:pathLst>
              <a:path h="1934234" w="11037417">
                <a:moveTo>
                  <a:pt x="0" y="0"/>
                </a:moveTo>
                <a:lnTo>
                  <a:pt x="11037417" y="0"/>
                </a:lnTo>
                <a:lnTo>
                  <a:pt x="11037417" y="1934234"/>
                </a:lnTo>
                <a:lnTo>
                  <a:pt x="0" y="19342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683486" y="3760261"/>
            <a:ext cx="10921029" cy="2024775"/>
          </a:xfrm>
          <a:custGeom>
            <a:avLst/>
            <a:gdLst/>
            <a:ahLst/>
            <a:cxnLst/>
            <a:rect r="r" b="b" t="t" l="l"/>
            <a:pathLst>
              <a:path h="2024775" w="10921029">
                <a:moveTo>
                  <a:pt x="0" y="0"/>
                </a:moveTo>
                <a:lnTo>
                  <a:pt x="10921028" y="0"/>
                </a:lnTo>
                <a:lnTo>
                  <a:pt x="10921028" y="2024775"/>
                </a:lnTo>
                <a:lnTo>
                  <a:pt x="0" y="20247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72296" y="5785036"/>
            <a:ext cx="10603286" cy="2255640"/>
          </a:xfrm>
          <a:custGeom>
            <a:avLst/>
            <a:gdLst/>
            <a:ahLst/>
            <a:cxnLst/>
            <a:rect r="r" b="b" t="t" l="l"/>
            <a:pathLst>
              <a:path h="2255640" w="10603286">
                <a:moveTo>
                  <a:pt x="0" y="0"/>
                </a:moveTo>
                <a:lnTo>
                  <a:pt x="10603286" y="0"/>
                </a:lnTo>
                <a:lnTo>
                  <a:pt x="10603286" y="2255640"/>
                </a:lnTo>
                <a:lnTo>
                  <a:pt x="0" y="22556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924968" y="8040676"/>
            <a:ext cx="10983074" cy="1968517"/>
          </a:xfrm>
          <a:custGeom>
            <a:avLst/>
            <a:gdLst/>
            <a:ahLst/>
            <a:cxnLst/>
            <a:rect r="r" b="b" t="t" l="l"/>
            <a:pathLst>
              <a:path h="1968517" w="10983074">
                <a:moveTo>
                  <a:pt x="0" y="0"/>
                </a:moveTo>
                <a:lnTo>
                  <a:pt x="10983074" y="0"/>
                </a:lnTo>
                <a:lnTo>
                  <a:pt x="10983074" y="1968517"/>
                </a:lnTo>
                <a:lnTo>
                  <a:pt x="0" y="19685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047111" y="4772648"/>
            <a:ext cx="4491335" cy="3385343"/>
          </a:xfrm>
          <a:custGeom>
            <a:avLst/>
            <a:gdLst/>
            <a:ahLst/>
            <a:cxnLst/>
            <a:rect r="r" b="b" t="t" l="l"/>
            <a:pathLst>
              <a:path h="3385343" w="4491335">
                <a:moveTo>
                  <a:pt x="0" y="0"/>
                </a:moveTo>
                <a:lnTo>
                  <a:pt x="4491334" y="0"/>
                </a:lnTo>
                <a:lnTo>
                  <a:pt x="4491334" y="3385344"/>
                </a:lnTo>
                <a:lnTo>
                  <a:pt x="0" y="33853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967855" y="524180"/>
            <a:ext cx="14352290" cy="9652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98"/>
              </a:lnSpc>
              <a:spcBef>
                <a:spcPct val="0"/>
              </a:spcBef>
            </a:pPr>
            <a:r>
              <a:rPr lang="en-US" sz="5498">
                <a:solidFill>
                  <a:srgbClr val="753A2E"/>
                </a:solidFill>
                <a:latin typeface="Arimo Bold"/>
              </a:rPr>
              <a:t>Забезпечуємо благополуччя вихованців 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D0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857901" y="1833258"/>
            <a:ext cx="2632457" cy="2826257"/>
          </a:xfrm>
          <a:custGeom>
            <a:avLst/>
            <a:gdLst/>
            <a:ahLst/>
            <a:cxnLst/>
            <a:rect r="r" b="b" t="t" l="l"/>
            <a:pathLst>
              <a:path h="2826257" w="2632457">
                <a:moveTo>
                  <a:pt x="0" y="0"/>
                </a:moveTo>
                <a:lnTo>
                  <a:pt x="2632457" y="0"/>
                </a:lnTo>
                <a:lnTo>
                  <a:pt x="2632457" y="2826257"/>
                </a:lnTo>
                <a:lnTo>
                  <a:pt x="0" y="28262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490358" y="1905291"/>
            <a:ext cx="2433965" cy="2754224"/>
          </a:xfrm>
          <a:custGeom>
            <a:avLst/>
            <a:gdLst/>
            <a:ahLst/>
            <a:cxnLst/>
            <a:rect r="r" b="b" t="t" l="l"/>
            <a:pathLst>
              <a:path h="2754224" w="2433965">
                <a:moveTo>
                  <a:pt x="0" y="0"/>
                </a:moveTo>
                <a:lnTo>
                  <a:pt x="2433965" y="0"/>
                </a:lnTo>
                <a:lnTo>
                  <a:pt x="2433965" y="2754224"/>
                </a:lnTo>
                <a:lnTo>
                  <a:pt x="0" y="27542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045598" y="4244881"/>
            <a:ext cx="2444760" cy="2698761"/>
          </a:xfrm>
          <a:custGeom>
            <a:avLst/>
            <a:gdLst/>
            <a:ahLst/>
            <a:cxnLst/>
            <a:rect r="r" b="b" t="t" l="l"/>
            <a:pathLst>
              <a:path h="2698761" w="2444760">
                <a:moveTo>
                  <a:pt x="0" y="0"/>
                </a:moveTo>
                <a:lnTo>
                  <a:pt x="2444760" y="0"/>
                </a:lnTo>
                <a:lnTo>
                  <a:pt x="2444760" y="2698761"/>
                </a:lnTo>
                <a:lnTo>
                  <a:pt x="0" y="26987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490358" y="4298797"/>
            <a:ext cx="2309628" cy="2590929"/>
          </a:xfrm>
          <a:custGeom>
            <a:avLst/>
            <a:gdLst/>
            <a:ahLst/>
            <a:cxnLst/>
            <a:rect r="r" b="b" t="t" l="l"/>
            <a:pathLst>
              <a:path h="2590929" w="2309628">
                <a:moveTo>
                  <a:pt x="0" y="0"/>
                </a:moveTo>
                <a:lnTo>
                  <a:pt x="2309628" y="0"/>
                </a:lnTo>
                <a:lnTo>
                  <a:pt x="2309628" y="2590929"/>
                </a:lnTo>
                <a:lnTo>
                  <a:pt x="0" y="25909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114823" y="2507894"/>
            <a:ext cx="5144477" cy="3429651"/>
          </a:xfrm>
          <a:custGeom>
            <a:avLst/>
            <a:gdLst/>
            <a:ahLst/>
            <a:cxnLst/>
            <a:rect r="r" b="b" t="t" l="l"/>
            <a:pathLst>
              <a:path h="3429651" w="5144477">
                <a:moveTo>
                  <a:pt x="0" y="0"/>
                </a:moveTo>
                <a:lnTo>
                  <a:pt x="5144477" y="0"/>
                </a:lnTo>
                <a:lnTo>
                  <a:pt x="5144477" y="3429651"/>
                </a:lnTo>
                <a:lnTo>
                  <a:pt x="0" y="34296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821460" y="109842"/>
            <a:ext cx="10645080" cy="1723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58"/>
              </a:lnSpc>
              <a:spcBef>
                <a:spcPct val="0"/>
              </a:spcBef>
            </a:pPr>
            <a:r>
              <a:rPr lang="en-US" sz="4898">
                <a:solidFill>
                  <a:srgbClr val="000000"/>
                </a:solidFill>
                <a:latin typeface="Arimo Bold"/>
              </a:rPr>
              <a:t>Дбаємо про соціально-емоційний </a:t>
            </a:r>
          </a:p>
          <a:p>
            <a:pPr algn="ctr">
              <a:lnSpc>
                <a:spcPts val="6858"/>
              </a:lnSpc>
              <a:spcBef>
                <a:spcPct val="0"/>
              </a:spcBef>
            </a:pPr>
            <a:r>
              <a:rPr lang="en-US" sz="4898">
                <a:solidFill>
                  <a:srgbClr val="000000"/>
                </a:solidFill>
                <a:latin typeface="Arimo Bold"/>
              </a:rPr>
              <a:t>розвиток дошкільників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0" y="3358489"/>
            <a:ext cx="6857901" cy="17850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8"/>
              </a:lnSpc>
              <a:spcBef>
                <a:spcPct val="0"/>
              </a:spcBef>
            </a:pPr>
            <a:r>
              <a:rPr lang="en-US" sz="5098">
                <a:solidFill>
                  <a:srgbClr val="3D7ABE"/>
                </a:solidFill>
                <a:latin typeface="Noto Serif Display Bold"/>
              </a:rPr>
              <a:t>ляльковий театр </a:t>
            </a:r>
          </a:p>
          <a:p>
            <a:pPr algn="ctr">
              <a:lnSpc>
                <a:spcPts val="7138"/>
              </a:lnSpc>
              <a:spcBef>
                <a:spcPct val="0"/>
              </a:spcBef>
            </a:pPr>
            <a:r>
              <a:rPr lang="en-US" sz="5098">
                <a:solidFill>
                  <a:srgbClr val="3D7ABE"/>
                </a:solidFill>
                <a:latin typeface="Noto Serif Display Bold"/>
              </a:rPr>
              <a:t> «Іскорки суперсил»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0" y="6857917"/>
            <a:ext cx="18288000" cy="2877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38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Noto Serif Display Bold"/>
              </a:rPr>
              <a:t>Через інтерактивну гру з казковими персонажами діти навчаться краще ладнати з однолітками та дорослими, розуміти свої емоції, дізнаються більше про навколишній світ, здорове харчування та безпечну поведінку, розвиватимуть креативність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D0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22132" y="2975132"/>
            <a:ext cx="6568581" cy="6665713"/>
          </a:xfrm>
          <a:custGeom>
            <a:avLst/>
            <a:gdLst/>
            <a:ahLst/>
            <a:cxnLst/>
            <a:rect r="r" b="b" t="t" l="l"/>
            <a:pathLst>
              <a:path h="6665713" w="6568581">
                <a:moveTo>
                  <a:pt x="0" y="0"/>
                </a:moveTo>
                <a:lnTo>
                  <a:pt x="6568580" y="0"/>
                </a:lnTo>
                <a:lnTo>
                  <a:pt x="6568580" y="6665713"/>
                </a:lnTo>
                <a:lnTo>
                  <a:pt x="0" y="66657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910420" y="4488537"/>
            <a:ext cx="5075120" cy="5152308"/>
          </a:xfrm>
          <a:custGeom>
            <a:avLst/>
            <a:gdLst/>
            <a:ahLst/>
            <a:cxnLst/>
            <a:rect r="r" b="b" t="t" l="l"/>
            <a:pathLst>
              <a:path h="5152308" w="5075120">
                <a:moveTo>
                  <a:pt x="0" y="0"/>
                </a:moveTo>
                <a:lnTo>
                  <a:pt x="5075120" y="0"/>
                </a:lnTo>
                <a:lnTo>
                  <a:pt x="5075120" y="5152308"/>
                </a:lnTo>
                <a:lnTo>
                  <a:pt x="0" y="5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305482" y="384942"/>
            <a:ext cx="15209877" cy="2590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58"/>
              </a:lnSpc>
              <a:spcBef>
                <a:spcPct val="0"/>
              </a:spcBef>
            </a:pPr>
            <a:r>
              <a:rPr lang="en-US" sz="4898">
                <a:solidFill>
                  <a:srgbClr val="753A2E"/>
                </a:solidFill>
                <a:latin typeface="Arimo Bold"/>
              </a:rPr>
              <a:t>Формуємо </a:t>
            </a:r>
          </a:p>
          <a:p>
            <a:pPr algn="ctr">
              <a:lnSpc>
                <a:spcPts val="6858"/>
              </a:lnSpc>
              <a:spcBef>
                <a:spcPct val="0"/>
              </a:spcBef>
            </a:pPr>
            <a:r>
              <a:rPr lang="en-US" sz="4898">
                <a:solidFill>
                  <a:srgbClr val="753A2E"/>
                </a:solidFill>
                <a:latin typeface="Arimo Bold"/>
              </a:rPr>
              <a:t>соціально-громадянську </a:t>
            </a:r>
          </a:p>
          <a:p>
            <a:pPr algn="ctr">
              <a:lnSpc>
                <a:spcPts val="6858"/>
              </a:lnSpc>
              <a:spcBef>
                <a:spcPct val="0"/>
              </a:spcBef>
            </a:pPr>
            <a:r>
              <a:rPr lang="en-US" sz="4898">
                <a:solidFill>
                  <a:srgbClr val="753A2E"/>
                </a:solidFill>
                <a:latin typeface="Arimo Bold"/>
              </a:rPr>
              <a:t>компетентність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725160" y="3271142"/>
            <a:ext cx="5260380" cy="807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439"/>
              </a:lnSpc>
            </a:pPr>
            <a:r>
              <a:rPr lang="en-US" sz="4599" u="sng">
                <a:solidFill>
                  <a:srgbClr val="753A2E"/>
                </a:solidFill>
                <a:latin typeface="Arimo"/>
                <a:hlinkClick r:id="rId4" tooltip="https://bit.ly/42S2a8j"/>
              </a:rPr>
              <a:t>https://bit.ly/42S2a8j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D0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50986" y="0"/>
            <a:ext cx="19098174" cy="10758638"/>
          </a:xfrm>
          <a:custGeom>
            <a:avLst/>
            <a:gdLst/>
            <a:ahLst/>
            <a:cxnLst/>
            <a:rect r="r" b="b" t="t" l="l"/>
            <a:pathLst>
              <a:path h="10758638" w="19098174">
                <a:moveTo>
                  <a:pt x="0" y="0"/>
                </a:moveTo>
                <a:lnTo>
                  <a:pt x="19098174" y="0"/>
                </a:lnTo>
                <a:lnTo>
                  <a:pt x="19098174" y="10758638"/>
                </a:lnTo>
                <a:lnTo>
                  <a:pt x="0" y="107586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D0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>
  <p:cSld>
    <p:bg>
      <p:bgPr>
        <a:solidFill>
          <a:srgbClr val="DBD0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686300" y="93553"/>
            <a:ext cx="8915400" cy="1102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62"/>
              </a:lnSpc>
              <a:spcBef>
                <a:spcPct val="0"/>
              </a:spcBef>
            </a:pPr>
            <a:r>
              <a:rPr lang="en-US" sz="6473">
                <a:solidFill>
                  <a:srgbClr val="5A3F2B"/>
                </a:solidFill>
                <a:latin typeface="Montserrat Bold"/>
              </a:rPr>
              <a:t>ПОРЯДОК ДЕННИЙ: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323600" y="1611593"/>
            <a:ext cx="17640800" cy="86754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63578" indent="-331789" lvl="1">
              <a:lnSpc>
                <a:spcPts val="4302"/>
              </a:lnSpc>
              <a:buFont typeface="Arial"/>
              <a:buChar char="•"/>
            </a:pPr>
            <a:r>
              <a:rPr lang="en-US" sz="3073">
                <a:solidFill>
                  <a:srgbClr val="5A3F2B"/>
                </a:solidFill>
                <a:latin typeface="Montserrat Bold"/>
              </a:rPr>
              <a:t>1.</a:t>
            </a:r>
            <a:r>
              <a:rPr lang="en-US" sz="3073">
                <a:solidFill>
                  <a:srgbClr val="5A3F2B"/>
                </a:solidFill>
                <a:latin typeface="Montserrat Bold"/>
              </a:rPr>
              <a:t>ПРО ВИКОНАННЯ РІШЕНЬ ПОПЕРЕДНЬОЇ ПЕДАГОГІЧНОЇ РАДИ.</a:t>
            </a:r>
          </a:p>
          <a:p>
            <a:pPr marL="663578" indent="-331789" lvl="1">
              <a:lnSpc>
                <a:spcPts val="4302"/>
              </a:lnSpc>
              <a:buFont typeface="Arial"/>
              <a:buChar char="•"/>
            </a:pPr>
            <a:r>
              <a:rPr lang="en-US" sz="3073">
                <a:solidFill>
                  <a:srgbClr val="5A3F2B"/>
                </a:solidFill>
                <a:latin typeface="Montserrat Bold"/>
              </a:rPr>
              <a:t>2. «ПРО ОРГАНІЗАЦІЮ ОСВІТНЬОЇ РОБОТИ В ДОШКІЛЬНИХ НАВЧАЛЬНИХ ЗАКЛАДАХ У 2023-2024 Н.Р.»</a:t>
            </a:r>
          </a:p>
          <a:p>
            <a:pPr marL="663578" indent="-331789" lvl="1">
              <a:lnSpc>
                <a:spcPts val="4302"/>
              </a:lnSpc>
              <a:buFont typeface="Arial"/>
              <a:buChar char="•"/>
            </a:pPr>
            <a:r>
              <a:rPr lang="en-US" sz="3073">
                <a:solidFill>
                  <a:srgbClr val="5A3F2B"/>
                </a:solidFill>
                <a:latin typeface="Montserrat Bold"/>
              </a:rPr>
              <a:t>3. ПЛАН ОСВІТНЬОЇ ДІЯЛЬНОСТІ ДОШКІЛЬНОГО НАВЧАЛЬНОГО ЗАКЛАДУ (ЯСЕЛ-САДКА) № 2 “СОНЕЧКО” НА 2023 – 2024 НАВЧАЛЬНИЙ РІК</a:t>
            </a:r>
          </a:p>
          <a:p>
            <a:pPr marL="663578" indent="-331789" lvl="1">
              <a:lnSpc>
                <a:spcPts val="4302"/>
              </a:lnSpc>
              <a:buFont typeface="Arial"/>
              <a:buChar char="•"/>
            </a:pPr>
            <a:r>
              <a:rPr lang="en-US" sz="3073">
                <a:solidFill>
                  <a:srgbClr val="5A3F2B"/>
                </a:solidFill>
                <a:latin typeface="Montserrat Bold"/>
              </a:rPr>
              <a:t>4.  ПЛАН РОБОТИ ТВОРЧОЇ ГРУПИ ЗАКЛАДУ.</a:t>
            </a:r>
          </a:p>
          <a:p>
            <a:pPr marL="663578" indent="-331789" lvl="1">
              <a:lnSpc>
                <a:spcPts val="4302"/>
              </a:lnSpc>
              <a:buFont typeface="Arial"/>
              <a:buChar char="•"/>
            </a:pPr>
            <a:r>
              <a:rPr lang="en-US" sz="3073">
                <a:solidFill>
                  <a:srgbClr val="5A3F2B"/>
                </a:solidFill>
                <a:latin typeface="Montserrat Bold"/>
              </a:rPr>
              <a:t>5.  ОБГОВОРЕННЯ ПРОГРАМ, ЗА ЯКИМИ БУДЕ ПРАЦЮВАТИ КОЛЕКТИВ, ЄДИНОЇ ФОРМИ ПЛАНУВАННЯ ПЕДАГОГІВ, РОЗКЛАДУ ОСВІТНЬОЇ ДІЯЛЬНОСТІ, ПЕРЕЛІКУ ДОДАТКОВОЇ ДОКУМЕНТАЦІЇ ПЕДАГОГІВ І НАВАНТАЖЕННЯ ПЕДАГОГІЧНОГО, МЕДИЧНОГО ПЕРСОНАЛУ.</a:t>
            </a:r>
          </a:p>
          <a:p>
            <a:pPr marL="663578" indent="-331789" lvl="1">
              <a:lnSpc>
                <a:spcPts val="4302"/>
              </a:lnSpc>
              <a:buFont typeface="Arial"/>
              <a:buChar char="•"/>
            </a:pPr>
            <a:r>
              <a:rPr lang="en-US" sz="3073">
                <a:solidFill>
                  <a:srgbClr val="5A3F2B"/>
                </a:solidFill>
                <a:latin typeface="Montserrat Bold"/>
              </a:rPr>
              <a:t>6. ПСИХОЛОГІЧНА ПІДТРИМКА ДІТЕЙ ТА БАТЬКІВ, ЯКІ ЗАЗНАЛИ ВТРАТ  ЧЕРЕЗ ОБСТАВИНИ, ВИКЛИКАНІ ДІЄЮ ПРАВОВОГО РЕЖИМУ ВОЄННОГО СТАНУ.</a:t>
            </a:r>
          </a:p>
          <a:p>
            <a:pPr marL="663578" indent="-331789" lvl="1">
              <a:lnSpc>
                <a:spcPts val="4302"/>
              </a:lnSpc>
              <a:buFont typeface="Arial"/>
              <a:buChar char="•"/>
            </a:pPr>
            <a:r>
              <a:rPr lang="en-US" sz="3073">
                <a:solidFill>
                  <a:srgbClr val="5A3F2B"/>
                </a:solidFill>
                <a:latin typeface="Montserrat Bold"/>
              </a:rPr>
              <a:t>7. ПРОВЕДЕННЯ САМООЦІНЮВАННЯ В 2023-2024 Н.Р. ЗА НАПРЯМОМ «ЗДОБУВАЧІ ОСВІТИ. ЗАБЕЗПЕЧЕННЯ ВСЕБІЧНОГО РОЗВИТКУ ДИТИНИ ДОШКІЛЬНОГО ВІКУ, НАБУТТЯ НЕЮ ЖИТТЄВОГО СОЦІАЛЬНОГО ДОСВІДУ .»</a:t>
            </a:r>
          </a:p>
          <a:p>
            <a:pPr marL="663578" indent="-331789" lvl="1">
              <a:lnSpc>
                <a:spcPts val="4302"/>
              </a:lnSpc>
              <a:buFont typeface="Arial"/>
              <a:buChar char="•"/>
            </a:pPr>
            <a:r>
              <a:rPr lang="en-US" sz="3073">
                <a:solidFill>
                  <a:srgbClr val="5A3F2B"/>
                </a:solidFill>
                <a:latin typeface="Montserrat Bold"/>
              </a:rPr>
              <a:t>8. РІЗНЕ.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D0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D0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0" y="2831680"/>
            <a:ext cx="17869540" cy="7036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30"/>
              </a:lnSpc>
            </a:pPr>
            <a:r>
              <a:rPr lang="en-US" sz="3093">
                <a:solidFill>
                  <a:srgbClr val="5A402B"/>
                </a:solidFill>
                <a:latin typeface="PT Serif"/>
              </a:rPr>
              <a:t> З метою усунення недоліків колектив дошкільного навчального закладу у 2023-2024 навчальному році буде працювати над головною методичною проблемою: </a:t>
            </a:r>
          </a:p>
          <a:p>
            <a:pPr>
              <a:lnSpc>
                <a:spcPts val="4330"/>
              </a:lnSpc>
            </a:pPr>
            <a:r>
              <a:rPr lang="en-US" sz="3093">
                <a:solidFill>
                  <a:srgbClr val="FF3131"/>
                </a:solidFill>
                <a:latin typeface="PT Serif"/>
              </a:rPr>
              <a:t> «Впровадження інноваційних педагогічних технологій – запорука якості освітнього процесу дошкільної установи».</a:t>
            </a:r>
          </a:p>
          <a:p>
            <a:pPr>
              <a:lnSpc>
                <a:spcPts val="4330"/>
              </a:lnSpc>
            </a:pPr>
            <a:r>
              <a:rPr lang="en-US" sz="3093">
                <a:solidFill>
                  <a:srgbClr val="5A402B"/>
                </a:solidFill>
                <a:latin typeface="PT Serif"/>
              </a:rPr>
              <a:t> Зважаючи аналіз роботи закладу за минулий навчальний рік, методичну проблему, основними завданнями на наступний рік вважати:</a:t>
            </a:r>
          </a:p>
          <a:p>
            <a:pPr>
              <a:lnSpc>
                <a:spcPts val="4330"/>
              </a:lnSpc>
            </a:pPr>
            <a:r>
              <a:rPr lang="en-US" sz="3093">
                <a:solidFill>
                  <a:srgbClr val="5A402B"/>
                </a:solidFill>
                <a:latin typeface="PT Serif"/>
              </a:rPr>
              <a:t>1.     Формувати у дошкільників комунікативні навички, створити умови для успішної соціалізації дітей у колективі та суспільстві.</a:t>
            </a:r>
          </a:p>
          <a:p>
            <a:pPr>
              <a:lnSpc>
                <a:spcPts val="4330"/>
              </a:lnSpc>
            </a:pPr>
            <a:r>
              <a:rPr lang="en-US" sz="3093">
                <a:solidFill>
                  <a:srgbClr val="5A402B"/>
                </a:solidFill>
                <a:latin typeface="PT Serif"/>
              </a:rPr>
              <a:t>2.     Стимулювати розвиток мислення дошкільників за допомогою активних методів навчання — експериментування, моделювання, проєктування, ігор-стратегій тощо </a:t>
            </a:r>
          </a:p>
          <a:p>
            <a:pPr>
              <a:lnSpc>
                <a:spcPts val="4330"/>
              </a:lnSpc>
            </a:pPr>
            <a:r>
              <a:rPr lang="en-US" sz="3093">
                <a:solidFill>
                  <a:srgbClr val="5A402B"/>
                </a:solidFill>
                <a:latin typeface="PT Serif"/>
              </a:rPr>
              <a:t>3.     Організація безпечного освітнього середовища в закладі дошкільної освіти. </a:t>
            </a:r>
          </a:p>
          <a:p>
            <a:pPr>
              <a:lnSpc>
                <a:spcPts val="4330"/>
              </a:lnSpc>
            </a:pPr>
            <a:r>
              <a:rPr lang="en-US" sz="3093">
                <a:solidFill>
                  <a:srgbClr val="5A402B"/>
                </a:solidFill>
                <a:latin typeface="PT Serif"/>
              </a:rPr>
              <a:t>4.     Забезпечити рухову активність дітей та сприяти їхньому повноцінному фізичному розвитку, використовуючи сучасні форми фізкультурно-оздоровчої роботи в ЗДО.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742424" y="1028700"/>
            <a:ext cx="2545576" cy="2545576"/>
          </a:xfrm>
          <a:custGeom>
            <a:avLst/>
            <a:gdLst/>
            <a:ahLst/>
            <a:cxnLst/>
            <a:rect r="r" b="b" t="t" l="l"/>
            <a:pathLst>
              <a:path h="2545576" w="2545576">
                <a:moveTo>
                  <a:pt x="0" y="0"/>
                </a:moveTo>
                <a:lnTo>
                  <a:pt x="2545576" y="0"/>
                </a:lnTo>
                <a:lnTo>
                  <a:pt x="2545576" y="2545576"/>
                </a:lnTo>
                <a:lnTo>
                  <a:pt x="0" y="25455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876094"/>
            <a:ext cx="1763795" cy="1830138"/>
          </a:xfrm>
          <a:custGeom>
            <a:avLst/>
            <a:gdLst/>
            <a:ahLst/>
            <a:cxnLst/>
            <a:rect r="r" b="b" t="t" l="l"/>
            <a:pathLst>
              <a:path h="1830138" w="1763795">
                <a:moveTo>
                  <a:pt x="0" y="0"/>
                </a:moveTo>
                <a:lnTo>
                  <a:pt x="1763795" y="0"/>
                </a:lnTo>
                <a:lnTo>
                  <a:pt x="1763795" y="1830138"/>
                </a:lnTo>
                <a:lnTo>
                  <a:pt x="0" y="18301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0" y="144360"/>
            <a:ext cx="18288000" cy="2744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776F61"/>
                </a:solidFill>
                <a:latin typeface="Nadira Bold"/>
              </a:rPr>
              <a:t>План освітньої діяльності дошкільного навчального закладу (ясел-садка) № 2 “Сонечко”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776F61"/>
                </a:solidFill>
                <a:latin typeface="Nadira Bold"/>
              </a:rPr>
              <a:t>на 2023 – 2024 навчальний рік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>
  <p:cSld>
    <p:bg>
      <p:bgPr>
        <a:solidFill>
          <a:srgbClr val="DBD0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458108" y="293371"/>
            <a:ext cx="13127682" cy="1811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5A402B"/>
                </a:solidFill>
                <a:latin typeface="PT Serif Bold"/>
              </a:rPr>
              <a:t>Програми за якими працюватиме ЗДО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5A402B"/>
                </a:solidFill>
                <a:latin typeface="PT Serif Bold"/>
              </a:rPr>
              <a:t>у 2023-2024 навчальному році: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44102" y="2344080"/>
            <a:ext cx="17555695" cy="8381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5A402B"/>
                </a:solidFill>
                <a:latin typeface="Noto Serif Display Bold"/>
              </a:rPr>
              <a:t>Інваріативний складник стандарту дошкільної освіти: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5A402B"/>
                </a:solidFill>
                <a:latin typeface="Noto Serif Display"/>
              </a:rPr>
              <a:t>• Освітня програма для дітей від 2 до 7 років «Дитина» (групи раннього віку)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5A402B"/>
                </a:solidFill>
                <a:latin typeface="Noto Serif Display"/>
              </a:rPr>
              <a:t>• Освітня програма «Впевнений старт»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5A402B"/>
                </a:solidFill>
                <a:latin typeface="Noto Serif Display Bold"/>
              </a:rPr>
              <a:t>Варіативний складник стандарту дошкільної освіти: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5A402B"/>
                </a:solidFill>
                <a:latin typeface="Noto Serif Display"/>
              </a:rPr>
              <a:t>• Дошкільнятам – освіта для сталого розвитку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5A402B"/>
                </a:solidFill>
                <a:latin typeface="Noto Serif Display"/>
              </a:rPr>
              <a:t>• Програма основ здоров’я та безпеки життєдіяльності «Про себе треба знати, про себе треба дбати» Л. Лохвицька; 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5A402B"/>
                </a:solidFill>
                <a:latin typeface="Noto Serif Display"/>
              </a:rPr>
              <a:t>•  Дитяча хореографія, програма хореографічної діяльності дітей віком від 3-х до 7-ми років А.С. Шевчук.</a:t>
            </a:r>
          </a:p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5A402B"/>
                </a:solidFill>
                <a:latin typeface="Noto Serif Display"/>
              </a:rPr>
              <a:t>Україна – моя Батьківщина.Парціальна програма з національно-патріотичного виховання для дітей середнього та старшого дошкільного віку.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5A402B"/>
                </a:solidFill>
                <a:latin typeface="Noto Serif Display"/>
              </a:rPr>
              <a:t>Освітня програма для нашого дошкільного закладу на 2022-2023 навчальний рік з урахуванням Базового компоненту дошкільної освіти та програм.</a:t>
            </a:r>
          </a:p>
          <a:p>
            <a:pPr>
              <a:lnSpc>
                <a:spcPts val="4759"/>
              </a:lnSpc>
            </a:pP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D0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792318" y="3728586"/>
            <a:ext cx="6703365" cy="2287523"/>
          </a:xfrm>
          <a:custGeom>
            <a:avLst/>
            <a:gdLst/>
            <a:ahLst/>
            <a:cxnLst/>
            <a:rect r="r" b="b" t="t" l="l"/>
            <a:pathLst>
              <a:path h="2287523" w="6703365">
                <a:moveTo>
                  <a:pt x="0" y="0"/>
                </a:moveTo>
                <a:lnTo>
                  <a:pt x="6703364" y="0"/>
                </a:lnTo>
                <a:lnTo>
                  <a:pt x="6703364" y="2287523"/>
                </a:lnTo>
                <a:lnTo>
                  <a:pt x="0" y="228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41019" y="6162329"/>
            <a:ext cx="6056308" cy="3346110"/>
          </a:xfrm>
          <a:custGeom>
            <a:avLst/>
            <a:gdLst/>
            <a:ahLst/>
            <a:cxnLst/>
            <a:rect r="r" b="b" t="t" l="l"/>
            <a:pathLst>
              <a:path h="3346110" w="6056308">
                <a:moveTo>
                  <a:pt x="0" y="0"/>
                </a:moveTo>
                <a:lnTo>
                  <a:pt x="6056308" y="0"/>
                </a:lnTo>
                <a:lnTo>
                  <a:pt x="6056308" y="3346110"/>
                </a:lnTo>
                <a:lnTo>
                  <a:pt x="0" y="33461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1927" y="278081"/>
            <a:ext cx="6056308" cy="3346110"/>
          </a:xfrm>
          <a:custGeom>
            <a:avLst/>
            <a:gdLst/>
            <a:ahLst/>
            <a:cxnLst/>
            <a:rect r="r" b="b" t="t" l="l"/>
            <a:pathLst>
              <a:path h="3346110" w="6056308">
                <a:moveTo>
                  <a:pt x="0" y="0"/>
                </a:moveTo>
                <a:lnTo>
                  <a:pt x="6056308" y="0"/>
                </a:lnTo>
                <a:lnTo>
                  <a:pt x="6056308" y="3346110"/>
                </a:lnTo>
                <a:lnTo>
                  <a:pt x="0" y="33461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189765" y="278081"/>
            <a:ext cx="6056308" cy="3346110"/>
          </a:xfrm>
          <a:custGeom>
            <a:avLst/>
            <a:gdLst/>
            <a:ahLst/>
            <a:cxnLst/>
            <a:rect r="r" b="b" t="t" l="l"/>
            <a:pathLst>
              <a:path h="3346110" w="6056308">
                <a:moveTo>
                  <a:pt x="0" y="0"/>
                </a:moveTo>
                <a:lnTo>
                  <a:pt x="6056308" y="0"/>
                </a:lnTo>
                <a:lnTo>
                  <a:pt x="6056308" y="3346110"/>
                </a:lnTo>
                <a:lnTo>
                  <a:pt x="0" y="33461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679603" y="6120884"/>
            <a:ext cx="6056308" cy="3346110"/>
          </a:xfrm>
          <a:custGeom>
            <a:avLst/>
            <a:gdLst/>
            <a:ahLst/>
            <a:cxnLst/>
            <a:rect r="r" b="b" t="t" l="l"/>
            <a:pathLst>
              <a:path h="3346110" w="6056308">
                <a:moveTo>
                  <a:pt x="0" y="0"/>
                </a:moveTo>
                <a:lnTo>
                  <a:pt x="6056309" y="0"/>
                </a:lnTo>
                <a:lnTo>
                  <a:pt x="6056309" y="3346110"/>
                </a:lnTo>
                <a:lnTo>
                  <a:pt x="0" y="33461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9156005">
            <a:off x="3890932" y="5071758"/>
            <a:ext cx="1829312" cy="759165"/>
          </a:xfrm>
          <a:custGeom>
            <a:avLst/>
            <a:gdLst/>
            <a:ahLst/>
            <a:cxnLst/>
            <a:rect r="r" b="b" t="t" l="l"/>
            <a:pathLst>
              <a:path h="759165" w="1829312">
                <a:moveTo>
                  <a:pt x="0" y="0"/>
                </a:moveTo>
                <a:lnTo>
                  <a:pt x="1829312" y="0"/>
                </a:lnTo>
                <a:lnTo>
                  <a:pt x="1829312" y="759165"/>
                </a:lnTo>
                <a:lnTo>
                  <a:pt x="0" y="7591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1927" y="1008479"/>
            <a:ext cx="6056308" cy="1908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5A402B"/>
                </a:solidFill>
                <a:latin typeface="Forum"/>
              </a:rPr>
              <a:t>Завдання навчально-виховної роботи на 2023-2024 навчальний рік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2054306">
            <a:off x="12549625" y="4954324"/>
            <a:ext cx="1829312" cy="759165"/>
          </a:xfrm>
          <a:custGeom>
            <a:avLst/>
            <a:gdLst/>
            <a:ahLst/>
            <a:cxnLst/>
            <a:rect r="r" b="b" t="t" l="l"/>
            <a:pathLst>
              <a:path h="759165" w="1829312">
                <a:moveTo>
                  <a:pt x="0" y="0"/>
                </a:moveTo>
                <a:lnTo>
                  <a:pt x="1829312" y="0"/>
                </a:lnTo>
                <a:lnTo>
                  <a:pt x="1829312" y="759165"/>
                </a:lnTo>
                <a:lnTo>
                  <a:pt x="0" y="7591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582880">
            <a:off x="10287043" y="2905178"/>
            <a:ext cx="1829312" cy="759165"/>
          </a:xfrm>
          <a:custGeom>
            <a:avLst/>
            <a:gdLst/>
            <a:ahLst/>
            <a:cxnLst/>
            <a:rect r="r" b="b" t="t" l="l"/>
            <a:pathLst>
              <a:path h="759165" w="1829312">
                <a:moveTo>
                  <a:pt x="0" y="0"/>
                </a:moveTo>
                <a:lnTo>
                  <a:pt x="1829312" y="0"/>
                </a:lnTo>
                <a:lnTo>
                  <a:pt x="1829312" y="759165"/>
                </a:lnTo>
                <a:lnTo>
                  <a:pt x="0" y="7591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8933799">
            <a:off x="6162828" y="2574168"/>
            <a:ext cx="1829312" cy="759165"/>
          </a:xfrm>
          <a:custGeom>
            <a:avLst/>
            <a:gdLst/>
            <a:ahLst/>
            <a:cxnLst/>
            <a:rect r="r" b="b" t="t" l="l"/>
            <a:pathLst>
              <a:path h="759165" w="1829312">
                <a:moveTo>
                  <a:pt x="0" y="0"/>
                </a:moveTo>
                <a:lnTo>
                  <a:pt x="1829312" y="0"/>
                </a:lnTo>
                <a:lnTo>
                  <a:pt x="1829312" y="759164"/>
                </a:lnTo>
                <a:lnTo>
                  <a:pt x="0" y="7591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6098235" y="4208402"/>
            <a:ext cx="6091529" cy="11945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>
                <a:solidFill>
                  <a:srgbClr val="FEB22D"/>
                </a:solidFill>
                <a:latin typeface="StoryBook Bold"/>
              </a:rPr>
              <a:t>Педагогічні ради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189765" y="1353601"/>
            <a:ext cx="6056308" cy="1510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5A402B"/>
                </a:solidFill>
                <a:latin typeface="Forum"/>
              </a:rPr>
              <a:t>Реджіо підхід у</a:t>
            </a:r>
          </a:p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5A402B"/>
                </a:solidFill>
                <a:latin typeface="Forum"/>
              </a:rPr>
              <a:t> педагогіці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41019" y="7192764"/>
            <a:ext cx="6056308" cy="1322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5A402B"/>
                </a:solidFill>
                <a:latin typeface="Forum"/>
              </a:rPr>
              <a:t>Безпечне середовище закладу дошкільної освіти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679603" y="6892726"/>
            <a:ext cx="6056308" cy="19894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5A402B"/>
                </a:solidFill>
                <a:latin typeface="Forum"/>
              </a:rPr>
              <a:t>Аналіз навчально-виховного процесу за 2023-2024 навчальний рік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D0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2584" y="1631740"/>
            <a:ext cx="896116" cy="1025597"/>
          </a:xfrm>
          <a:custGeom>
            <a:avLst/>
            <a:gdLst/>
            <a:ahLst/>
            <a:cxnLst/>
            <a:rect r="r" b="b" t="t" l="l"/>
            <a:pathLst>
              <a:path h="1025597" w="896116">
                <a:moveTo>
                  <a:pt x="0" y="0"/>
                </a:moveTo>
                <a:lnTo>
                  <a:pt x="896116" y="0"/>
                </a:lnTo>
                <a:lnTo>
                  <a:pt x="896116" y="1025597"/>
                </a:lnTo>
                <a:lnTo>
                  <a:pt x="0" y="10255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341257" y="76722"/>
            <a:ext cx="8629080" cy="18109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83"/>
              </a:lnSpc>
            </a:pPr>
            <a:r>
              <a:rPr lang="en-US" sz="5202">
                <a:solidFill>
                  <a:srgbClr val="5A402B"/>
                </a:solidFill>
                <a:latin typeface="Nadira"/>
              </a:rPr>
              <a:t>Семінари, тренінги, практикуми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262834" y="1821006"/>
            <a:ext cx="14785925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5A402B"/>
                </a:solidFill>
                <a:latin typeface="Noto Serif Display"/>
              </a:rPr>
              <a:t>«Гра з LEGO – механізм партнерської взаємодії педагога з дитиною»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262834" y="2767618"/>
            <a:ext cx="14785925" cy="1180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5A402B"/>
                </a:solidFill>
                <a:latin typeface="Noto Serif Display"/>
              </a:rPr>
              <a:t>«Розвиток комунікативної культури та творчості педагогів в сучасному дошкільному закладі»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62834" y="4129058"/>
            <a:ext cx="14785925" cy="1180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5A402B"/>
                </a:solidFill>
                <a:latin typeface="Noto Serif Display"/>
              </a:rPr>
              <a:t>«Використання онлайн інструментів для створення освітнього середовища»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62834" y="5709573"/>
            <a:ext cx="14785925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5A402B"/>
                </a:solidFill>
                <a:latin typeface="Noto Serif Display"/>
              </a:rPr>
              <a:t>«Гіперактивна дитина в дошкільному закладі»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262834" y="6698461"/>
            <a:ext cx="14785925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5A402B"/>
                </a:solidFill>
                <a:latin typeface="Noto Serif Display"/>
              </a:rPr>
              <a:t>Освітній прості закладу дошкільної освіти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62834" y="7462740"/>
            <a:ext cx="14785925" cy="1180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5A402B"/>
                </a:solidFill>
                <a:latin typeface="Noto Serif Display"/>
              </a:rPr>
              <a:t>«Використання інноваційних технологій для розвитку саморегуляції та стресостійкості у педагогів»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62834" y="8824180"/>
            <a:ext cx="14785925" cy="1180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5A402B"/>
                </a:solidFill>
                <a:latin typeface="Noto Serif Display"/>
              </a:rPr>
              <a:t>Постійно діючий семінар-практикум: «Робота за програмою «Впевнений старт»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32584" y="2657337"/>
            <a:ext cx="896116" cy="1025597"/>
          </a:xfrm>
          <a:custGeom>
            <a:avLst/>
            <a:gdLst/>
            <a:ahLst/>
            <a:cxnLst/>
            <a:rect r="r" b="b" t="t" l="l"/>
            <a:pathLst>
              <a:path h="1025597" w="896116">
                <a:moveTo>
                  <a:pt x="0" y="0"/>
                </a:moveTo>
                <a:lnTo>
                  <a:pt x="896116" y="0"/>
                </a:lnTo>
                <a:lnTo>
                  <a:pt x="896116" y="1025597"/>
                </a:lnTo>
                <a:lnTo>
                  <a:pt x="0" y="10255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2584" y="4099249"/>
            <a:ext cx="896116" cy="1025597"/>
          </a:xfrm>
          <a:custGeom>
            <a:avLst/>
            <a:gdLst/>
            <a:ahLst/>
            <a:cxnLst/>
            <a:rect r="r" b="b" t="t" l="l"/>
            <a:pathLst>
              <a:path h="1025597" w="896116">
                <a:moveTo>
                  <a:pt x="0" y="0"/>
                </a:moveTo>
                <a:lnTo>
                  <a:pt x="896116" y="0"/>
                </a:lnTo>
                <a:lnTo>
                  <a:pt x="896116" y="1025597"/>
                </a:lnTo>
                <a:lnTo>
                  <a:pt x="0" y="10255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32584" y="5543946"/>
            <a:ext cx="896116" cy="1025597"/>
          </a:xfrm>
          <a:custGeom>
            <a:avLst/>
            <a:gdLst/>
            <a:ahLst/>
            <a:cxnLst/>
            <a:rect r="r" b="b" t="t" l="l"/>
            <a:pathLst>
              <a:path h="1025597" w="896116">
                <a:moveTo>
                  <a:pt x="0" y="0"/>
                </a:moveTo>
                <a:lnTo>
                  <a:pt x="896116" y="0"/>
                </a:lnTo>
                <a:lnTo>
                  <a:pt x="896116" y="1025598"/>
                </a:lnTo>
                <a:lnTo>
                  <a:pt x="0" y="10255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2584" y="7442454"/>
            <a:ext cx="896116" cy="1025597"/>
          </a:xfrm>
          <a:custGeom>
            <a:avLst/>
            <a:gdLst/>
            <a:ahLst/>
            <a:cxnLst/>
            <a:rect r="r" b="b" t="t" l="l"/>
            <a:pathLst>
              <a:path h="1025597" w="896116">
                <a:moveTo>
                  <a:pt x="0" y="0"/>
                </a:moveTo>
                <a:lnTo>
                  <a:pt x="896116" y="0"/>
                </a:lnTo>
                <a:lnTo>
                  <a:pt x="896116" y="1025597"/>
                </a:lnTo>
                <a:lnTo>
                  <a:pt x="0" y="10255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2584" y="6416857"/>
            <a:ext cx="896116" cy="1025597"/>
          </a:xfrm>
          <a:custGeom>
            <a:avLst/>
            <a:gdLst/>
            <a:ahLst/>
            <a:cxnLst/>
            <a:rect r="r" b="b" t="t" l="l"/>
            <a:pathLst>
              <a:path h="1025597" w="896116">
                <a:moveTo>
                  <a:pt x="0" y="0"/>
                </a:moveTo>
                <a:lnTo>
                  <a:pt x="896116" y="0"/>
                </a:lnTo>
                <a:lnTo>
                  <a:pt x="896116" y="1025597"/>
                </a:lnTo>
                <a:lnTo>
                  <a:pt x="0" y="10255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2584" y="8734464"/>
            <a:ext cx="896116" cy="1025597"/>
          </a:xfrm>
          <a:custGeom>
            <a:avLst/>
            <a:gdLst/>
            <a:ahLst/>
            <a:cxnLst/>
            <a:rect r="r" b="b" t="t" l="l"/>
            <a:pathLst>
              <a:path h="1025597" w="896116">
                <a:moveTo>
                  <a:pt x="0" y="0"/>
                </a:moveTo>
                <a:lnTo>
                  <a:pt x="896116" y="0"/>
                </a:lnTo>
                <a:lnTo>
                  <a:pt x="896116" y="1025598"/>
                </a:lnTo>
                <a:lnTo>
                  <a:pt x="0" y="10255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D0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29270" y="1473835"/>
            <a:ext cx="16629459" cy="8206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42007" indent="-421003" lvl="1">
              <a:lnSpc>
                <a:spcPts val="5459"/>
              </a:lnSpc>
              <a:buFont typeface="Arial"/>
              <a:buChar char="•"/>
            </a:pPr>
            <a:r>
              <a:rPr lang="en-US" sz="3899">
                <a:solidFill>
                  <a:srgbClr val="5A3F2B"/>
                </a:solidFill>
                <a:latin typeface="Noto Serif Display"/>
              </a:rPr>
              <a:t>Тиждень безпеки життєдіяльності</a:t>
            </a:r>
          </a:p>
          <a:p>
            <a:pPr marL="842007" indent="-421003" lvl="1">
              <a:lnSpc>
                <a:spcPts val="5459"/>
              </a:lnSpc>
              <a:buFont typeface="Arial"/>
              <a:buChar char="•"/>
            </a:pPr>
            <a:r>
              <a:rPr lang="en-US" sz="3899">
                <a:solidFill>
                  <a:srgbClr val="5A3F2B"/>
                </a:solidFill>
                <a:latin typeface="Noto Serif Display"/>
              </a:rPr>
              <a:t>Тиждень толерантності </a:t>
            </a:r>
          </a:p>
          <a:p>
            <a:pPr marL="842007" indent="-421003" lvl="1">
              <a:lnSpc>
                <a:spcPts val="5459"/>
              </a:lnSpc>
              <a:buFont typeface="Arial"/>
              <a:buChar char="•"/>
            </a:pPr>
            <a:r>
              <a:rPr lang="en-US" sz="3899">
                <a:solidFill>
                  <a:srgbClr val="5A3F2B"/>
                </a:solidFill>
                <a:latin typeface="Noto Serif Display"/>
              </a:rPr>
              <a:t>Тиждень співпраці ЗДО та школи</a:t>
            </a:r>
          </a:p>
          <a:p>
            <a:pPr marL="842007" indent="-421003" lvl="1">
              <a:lnSpc>
                <a:spcPts val="5459"/>
              </a:lnSpc>
              <a:buFont typeface="Arial"/>
              <a:buChar char="•"/>
            </a:pPr>
            <a:r>
              <a:rPr lang="en-US" sz="3899">
                <a:solidFill>
                  <a:srgbClr val="5A3F2B"/>
                </a:solidFill>
                <a:latin typeface="Noto Serif Display"/>
              </a:rPr>
              <a:t>Всеукраїнський тиждень права “Свої права ти друже, знай”, їх цінуй та захищай</a:t>
            </a:r>
          </a:p>
          <a:p>
            <a:pPr marL="842007" indent="-421003" lvl="1">
              <a:lnSpc>
                <a:spcPts val="5459"/>
              </a:lnSpc>
              <a:buFont typeface="Arial"/>
              <a:buChar char="•"/>
            </a:pPr>
            <a:r>
              <a:rPr lang="en-US" sz="3899">
                <a:solidFill>
                  <a:srgbClr val="5A3F2B"/>
                </a:solidFill>
                <a:latin typeface="Noto Serif Display"/>
              </a:rPr>
              <a:t>Тиждень здоров'я</a:t>
            </a:r>
          </a:p>
          <a:p>
            <a:pPr marL="842007" indent="-421003" lvl="1">
              <a:lnSpc>
                <a:spcPts val="5459"/>
              </a:lnSpc>
              <a:buFont typeface="Arial"/>
              <a:buChar char="•"/>
            </a:pPr>
            <a:r>
              <a:rPr lang="en-US" sz="3899">
                <a:solidFill>
                  <a:srgbClr val="5A3F2B"/>
                </a:solidFill>
                <a:latin typeface="Noto Serif Display"/>
              </a:rPr>
              <a:t>Тиждень української мови (21.02. Міжнародний день рідної мови)</a:t>
            </a:r>
          </a:p>
          <a:p>
            <a:pPr marL="842007" indent="-421003" lvl="1">
              <a:lnSpc>
                <a:spcPts val="5459"/>
              </a:lnSpc>
              <a:buFont typeface="Arial"/>
              <a:buChar char="•"/>
            </a:pPr>
            <a:r>
              <a:rPr lang="en-US" sz="3899">
                <a:solidFill>
                  <a:srgbClr val="5A3F2B"/>
                </a:solidFill>
                <a:latin typeface="Noto Serif Display"/>
              </a:rPr>
              <a:t>Тиждень української дитячої книги (02.04. Міжнародний день дитячої книги)</a:t>
            </a:r>
          </a:p>
          <a:p>
            <a:pPr marL="842007" indent="-421003" lvl="1">
              <a:lnSpc>
                <a:spcPts val="5459"/>
              </a:lnSpc>
              <a:buFont typeface="Arial"/>
              <a:buChar char="•"/>
            </a:pPr>
            <a:r>
              <a:rPr lang="en-US" sz="3899">
                <a:solidFill>
                  <a:srgbClr val="5A3F2B"/>
                </a:solidFill>
                <a:latin typeface="Noto Serif Display"/>
              </a:rPr>
              <a:t>Тиждень рідного міста</a:t>
            </a:r>
          </a:p>
          <a:p>
            <a:pPr marL="842007" indent="-421003" lvl="1">
              <a:lnSpc>
                <a:spcPts val="5459"/>
              </a:lnSpc>
              <a:buFont typeface="Arial"/>
              <a:buChar char="•"/>
            </a:pPr>
            <a:r>
              <a:rPr lang="en-US" sz="3899">
                <a:solidFill>
                  <a:srgbClr val="5A3F2B"/>
                </a:solidFill>
                <a:latin typeface="Noto Serif Display"/>
              </a:rPr>
              <a:t>Тиждень безпеки життєдіяльності та цивільної оборони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3765069" y="234578"/>
            <a:ext cx="2866541" cy="2526139"/>
          </a:xfrm>
          <a:custGeom>
            <a:avLst/>
            <a:gdLst/>
            <a:ahLst/>
            <a:cxnLst/>
            <a:rect r="r" b="b" t="t" l="l"/>
            <a:pathLst>
              <a:path h="2526139" w="2866541">
                <a:moveTo>
                  <a:pt x="0" y="0"/>
                </a:moveTo>
                <a:lnTo>
                  <a:pt x="2866541" y="0"/>
                </a:lnTo>
                <a:lnTo>
                  <a:pt x="2866541" y="2526139"/>
                </a:lnTo>
                <a:lnTo>
                  <a:pt x="0" y="25261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764169" y="528002"/>
            <a:ext cx="7422222" cy="969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5699">
                <a:solidFill>
                  <a:srgbClr val="5A3F2B"/>
                </a:solidFill>
                <a:latin typeface="Nadira Bold"/>
              </a:rPr>
              <a:t>Тематичні тижні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D0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91055" y="2674663"/>
            <a:ext cx="7352365" cy="6038129"/>
          </a:xfrm>
          <a:custGeom>
            <a:avLst/>
            <a:gdLst/>
            <a:ahLst/>
            <a:cxnLst/>
            <a:rect r="r" b="b" t="t" l="l"/>
            <a:pathLst>
              <a:path h="6038129" w="7352365">
                <a:moveTo>
                  <a:pt x="0" y="0"/>
                </a:moveTo>
                <a:lnTo>
                  <a:pt x="7352365" y="0"/>
                </a:lnTo>
                <a:lnTo>
                  <a:pt x="7352365" y="6038130"/>
                </a:lnTo>
                <a:lnTo>
                  <a:pt x="0" y="6038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675176" y="914400"/>
            <a:ext cx="6584124" cy="995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>
                <a:solidFill>
                  <a:srgbClr val="5A3F2B"/>
                </a:solidFill>
                <a:latin typeface="Nadira Bold"/>
              </a:rPr>
              <a:t>Освітні проєкти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455172" y="180022"/>
            <a:ext cx="7275117" cy="9860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12470" indent="-356235" lvl="1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5A402B"/>
                </a:solidFill>
                <a:latin typeface="Forum"/>
              </a:rPr>
              <a:t>Всесвітній день моря</a:t>
            </a:r>
          </a:p>
          <a:p>
            <a:pPr marL="712470" indent="-356235" lvl="1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5A402B"/>
                </a:solidFill>
                <a:latin typeface="Forum"/>
              </a:rPr>
              <a:t>День дошкілля</a:t>
            </a:r>
          </a:p>
          <a:p>
            <a:pPr marL="712470" indent="-356235" lvl="1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5A402B"/>
                </a:solidFill>
                <a:latin typeface="Forum"/>
              </a:rPr>
              <a:t>День захисників і захисниць України</a:t>
            </a:r>
          </a:p>
          <a:p>
            <a:pPr marL="712470" indent="-356235" lvl="1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5A402B"/>
                </a:solidFill>
                <a:latin typeface="Forum"/>
              </a:rPr>
              <a:t>Всесвітній день оригамі</a:t>
            </a:r>
          </a:p>
          <a:p>
            <a:pPr marL="712470" indent="-356235" lvl="1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5A402B"/>
                </a:solidFill>
                <a:latin typeface="Forum"/>
              </a:rPr>
              <a:t>День української хустки</a:t>
            </a:r>
          </a:p>
          <a:p>
            <a:pPr marL="712470" indent="-356235" lvl="1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5A402B"/>
                </a:solidFill>
                <a:latin typeface="Forum"/>
              </a:rPr>
              <a:t>Міжнародний день рідної мови</a:t>
            </a:r>
          </a:p>
          <a:p>
            <a:pPr marL="712470" indent="-356235" lvl="1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5A402B"/>
                </a:solidFill>
                <a:latin typeface="Forum"/>
              </a:rPr>
              <a:t>Всесвітній день води</a:t>
            </a:r>
          </a:p>
          <a:p>
            <a:pPr marL="712470" indent="-356235" lvl="1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5A402B"/>
                </a:solidFill>
                <a:latin typeface="Forum"/>
              </a:rPr>
              <a:t>Міжнародний день театру</a:t>
            </a:r>
          </a:p>
          <a:p>
            <a:pPr marL="712470" indent="-356235" lvl="1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5A402B"/>
                </a:solidFill>
                <a:latin typeface="Forum"/>
              </a:rPr>
              <a:t>Міжнародний день птахів</a:t>
            </a:r>
          </a:p>
          <a:p>
            <a:pPr marL="712470" indent="-356235" lvl="1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5A402B"/>
                </a:solidFill>
                <a:latin typeface="Forum"/>
              </a:rPr>
              <a:t>Міжнародний день дитячої книги</a:t>
            </a:r>
          </a:p>
          <a:p>
            <a:pPr marL="712470" indent="-356235" lvl="1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5A402B"/>
                </a:solidFill>
                <a:latin typeface="Forum"/>
              </a:rPr>
              <a:t>День Землі</a:t>
            </a:r>
          </a:p>
          <a:p>
            <a:pPr marL="712470" indent="-356235" lvl="1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5A402B"/>
                </a:solidFill>
                <a:latin typeface="Forum"/>
              </a:rPr>
              <a:t>День вишиванки</a:t>
            </a:r>
          </a:p>
          <a:p>
            <a:pPr marL="712470" indent="-356235" lvl="1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5A402B"/>
                </a:solidFill>
                <a:latin typeface="Forum"/>
              </a:rPr>
              <a:t>День захисту дітей</a:t>
            </a:r>
          </a:p>
          <a:p>
            <a:pPr marL="712470" indent="-356235" lvl="1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5A402B"/>
                </a:solidFill>
                <a:latin typeface="Forum"/>
              </a:rPr>
              <a:t>День океанів</a:t>
            </a:r>
          </a:p>
          <a:p>
            <a:pPr marL="712470" indent="-356235" lvl="1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5A402B"/>
                </a:solidFill>
                <a:latin typeface="Forum"/>
              </a:rPr>
              <a:t>День родини</a:t>
            </a:r>
          </a:p>
          <a:p>
            <a:pPr marL="712470" indent="-356235" lvl="1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5A402B"/>
                </a:solidFill>
                <a:latin typeface="Forum"/>
              </a:rPr>
              <a:t>Міжнародний день світлофора</a:t>
            </a:r>
          </a:p>
          <a:p>
            <a:pPr marL="712470" indent="-356235" lvl="1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5A402B"/>
                </a:solidFill>
                <a:latin typeface="Forum"/>
              </a:rPr>
              <a:t>День Незалежності України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>
  <p:cSld>
    <p:bg>
      <p:bgPr>
        <a:solidFill>
          <a:srgbClr val="DBD0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309566" y="202564"/>
            <a:ext cx="9168348" cy="11042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5A402B"/>
                </a:solidFill>
                <a:latin typeface="StoryBook"/>
              </a:rPr>
              <a:t>Колективні перегляди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201857" y="2394774"/>
            <a:ext cx="6645734" cy="51608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58"/>
              </a:lnSpc>
            </a:pPr>
            <a:r>
              <a:rPr lang="en-US" sz="4899">
                <a:solidFill>
                  <a:srgbClr val="5A402B"/>
                </a:solidFill>
                <a:latin typeface="Noto Serif Display Bold"/>
              </a:rPr>
              <a:t>Довгій А.І</a:t>
            </a:r>
          </a:p>
          <a:p>
            <a:pPr algn="ctr">
              <a:lnSpc>
                <a:spcPts val="6858"/>
              </a:lnSpc>
            </a:pPr>
            <a:r>
              <a:rPr lang="en-US" sz="4899">
                <a:solidFill>
                  <a:srgbClr val="5A402B"/>
                </a:solidFill>
                <a:latin typeface="Noto Serif Display Bold"/>
              </a:rPr>
              <a:t>Фединишинець Л.О.</a:t>
            </a:r>
          </a:p>
          <a:p>
            <a:pPr algn="ctr">
              <a:lnSpc>
                <a:spcPts val="6858"/>
              </a:lnSpc>
            </a:pPr>
            <a:r>
              <a:rPr lang="en-US" sz="4899">
                <a:solidFill>
                  <a:srgbClr val="5A402B"/>
                </a:solidFill>
                <a:latin typeface="Noto Serif Display Bold"/>
              </a:rPr>
              <a:t>Симулик А.О.</a:t>
            </a:r>
          </a:p>
          <a:p>
            <a:pPr algn="ctr">
              <a:lnSpc>
                <a:spcPts val="6858"/>
              </a:lnSpc>
            </a:pPr>
            <a:r>
              <a:rPr lang="en-US" sz="4899">
                <a:solidFill>
                  <a:srgbClr val="5A402B"/>
                </a:solidFill>
                <a:latin typeface="Noto Serif Display Bold"/>
              </a:rPr>
              <a:t>Барзул Т.І.</a:t>
            </a:r>
          </a:p>
          <a:p>
            <a:pPr algn="ctr">
              <a:lnSpc>
                <a:spcPts val="6858"/>
              </a:lnSpc>
            </a:pPr>
            <a:r>
              <a:rPr lang="en-US" sz="4899">
                <a:solidFill>
                  <a:srgbClr val="5A402B"/>
                </a:solidFill>
                <a:latin typeface="Noto Serif Display Bold"/>
              </a:rPr>
              <a:t>Кіш М.І.</a:t>
            </a:r>
          </a:p>
          <a:p>
            <a:pPr algn="ctr">
              <a:lnSpc>
                <a:spcPts val="6858"/>
              </a:lnSpc>
            </a:pPr>
            <a:r>
              <a:rPr lang="en-US" sz="4899">
                <a:solidFill>
                  <a:srgbClr val="5A402B"/>
                </a:solidFill>
                <a:latin typeface="Noto Serif Display Bold"/>
              </a:rPr>
              <a:t>Рошкович Г.П.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>
  <p:cSld>
    <p:bg>
      <p:bgPr>
        <a:solidFill>
          <a:srgbClr val="DBD0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341784" y="667435"/>
            <a:ext cx="6767512" cy="1820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5A402B"/>
                </a:solidFill>
                <a:latin typeface="StoryBook Bold"/>
              </a:rPr>
              <a:t>Чергова атестеція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5A402B"/>
                </a:solidFill>
                <a:latin typeface="StoryBook Bold"/>
              </a:rPr>
              <a:t>педагогічних працівників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3022625"/>
            <a:ext cx="5589177" cy="15005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5A402B"/>
                </a:solidFill>
                <a:latin typeface="Noto Serif Display"/>
              </a:rPr>
              <a:t>Кіш М.І.</a:t>
            </a:r>
          </a:p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5A402B"/>
                </a:solidFill>
                <a:latin typeface="Noto Serif Display"/>
              </a:rPr>
              <a:t>Рошкович Г.П.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786605" y="5038725"/>
            <a:ext cx="7877870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5A402B"/>
                </a:solidFill>
                <a:latin typeface="StoryBook Bold"/>
              </a:rPr>
              <a:t>Курсова підготовка 2024 р.: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623921" y="6468745"/>
            <a:ext cx="5589177" cy="15005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5A402B"/>
                </a:solidFill>
                <a:latin typeface="Noto Serif Display"/>
              </a:rPr>
              <a:t>Кіш М.І.</a:t>
            </a:r>
          </a:p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5A402B"/>
                </a:solidFill>
                <a:latin typeface="Noto Serif Display"/>
              </a:rPr>
              <a:t>Рошкович Г.П.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D0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14226" y="1791174"/>
            <a:ext cx="16520442" cy="6717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48"/>
              </a:lnSpc>
            </a:pPr>
            <a:r>
              <a:rPr lang="en-US" sz="4248">
                <a:solidFill>
                  <a:srgbClr val="5A402B"/>
                </a:solidFill>
                <a:latin typeface="PT Serif Bold"/>
              </a:rPr>
              <a:t>Творча група</a:t>
            </a:r>
          </a:p>
          <a:p>
            <a:pPr algn="ctr">
              <a:lnSpc>
                <a:spcPts val="5948"/>
              </a:lnSpc>
            </a:pPr>
          </a:p>
          <a:p>
            <a:pPr algn="ctr">
              <a:lnSpc>
                <a:spcPts val="5948"/>
              </a:lnSpc>
            </a:pPr>
            <a:r>
              <a:rPr lang="en-US" sz="4248">
                <a:solidFill>
                  <a:srgbClr val="5A402B"/>
                </a:solidFill>
                <a:latin typeface="PT Serif Bold"/>
              </a:rPr>
              <a:t>Склад творчої групи: </a:t>
            </a:r>
          </a:p>
          <a:p>
            <a:pPr algn="ctr">
              <a:lnSpc>
                <a:spcPts val="5948"/>
              </a:lnSpc>
            </a:pPr>
            <a:r>
              <a:rPr lang="en-US" sz="4248">
                <a:solidFill>
                  <a:srgbClr val="5A402B"/>
                </a:solidFill>
                <a:latin typeface="PT Serif Bold"/>
              </a:rPr>
              <a:t>керівник – Адіатуліна Тетяна Дмитрівна</a:t>
            </a:r>
          </a:p>
          <a:p>
            <a:pPr algn="ctr">
              <a:lnSpc>
                <a:spcPts val="5948"/>
              </a:lnSpc>
            </a:pPr>
            <a:r>
              <a:rPr lang="en-US" sz="4248">
                <a:solidFill>
                  <a:srgbClr val="5A402B"/>
                </a:solidFill>
                <a:latin typeface="PT Serif Bold"/>
              </a:rPr>
              <a:t>Члени творчої групи:</a:t>
            </a:r>
          </a:p>
          <a:p>
            <a:pPr algn="ctr">
              <a:lnSpc>
                <a:spcPts val="5948"/>
              </a:lnSpc>
            </a:pPr>
            <a:r>
              <a:rPr lang="en-US" sz="4248">
                <a:solidFill>
                  <a:srgbClr val="5A402B"/>
                </a:solidFill>
                <a:latin typeface="PT Serif Bold"/>
              </a:rPr>
              <a:t>Єріна Оксана Василівна,</a:t>
            </a:r>
          </a:p>
          <a:p>
            <a:pPr algn="ctr">
              <a:lnSpc>
                <a:spcPts val="5948"/>
              </a:lnSpc>
            </a:pPr>
            <a:r>
              <a:rPr lang="en-US" sz="4248">
                <a:solidFill>
                  <a:srgbClr val="5A402B"/>
                </a:solidFill>
                <a:latin typeface="PT Serif Bold"/>
              </a:rPr>
              <a:t>Рошкович Галина Петрівна,</a:t>
            </a:r>
          </a:p>
          <a:p>
            <a:pPr algn="ctr">
              <a:lnSpc>
                <a:spcPts val="5948"/>
              </a:lnSpc>
            </a:pPr>
            <a:r>
              <a:rPr lang="en-US" sz="4248">
                <a:solidFill>
                  <a:srgbClr val="5A402B"/>
                </a:solidFill>
                <a:latin typeface="PT Serif Bold"/>
              </a:rPr>
              <a:t>Батрин Альна Григорівна,</a:t>
            </a:r>
          </a:p>
          <a:p>
            <a:pPr algn="ctr">
              <a:lnSpc>
                <a:spcPts val="5948"/>
              </a:lnSpc>
            </a:pPr>
            <a:r>
              <a:rPr lang="en-US" sz="4248">
                <a:solidFill>
                  <a:srgbClr val="5A402B"/>
                </a:solidFill>
                <a:latin typeface="PT Serif Bold"/>
              </a:rPr>
              <a:t>Брандіс Марія Юріївна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424370" y="6172200"/>
            <a:ext cx="3909060" cy="4114800"/>
          </a:xfrm>
          <a:custGeom>
            <a:avLst/>
            <a:gdLst/>
            <a:ahLst/>
            <a:cxnLst/>
            <a:rect r="r" b="b" t="t" l="l"/>
            <a:pathLst>
              <a:path h="4114800" w="3909060">
                <a:moveTo>
                  <a:pt x="0" y="0"/>
                </a:moveTo>
                <a:lnTo>
                  <a:pt x="3909060" y="0"/>
                </a:lnTo>
                <a:lnTo>
                  <a:pt x="39090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001750" y="252275"/>
            <a:ext cx="4286250" cy="4114800"/>
          </a:xfrm>
          <a:custGeom>
            <a:avLst/>
            <a:gdLst/>
            <a:ahLst/>
            <a:cxnLst/>
            <a:rect r="r" b="b" t="t" l="l"/>
            <a:pathLst>
              <a:path h="4114800" w="428625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>
  <p:cSld>
    <p:bg>
      <p:bgPr>
        <a:solidFill>
          <a:srgbClr val="DBD0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190864" y="-674"/>
            <a:ext cx="7225010" cy="9728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02"/>
              </a:lnSpc>
              <a:spcBef>
                <a:spcPct val="0"/>
              </a:spcBef>
            </a:pPr>
            <a:r>
              <a:rPr lang="en-US" sz="5573">
                <a:solidFill>
                  <a:srgbClr val="5A3F2B"/>
                </a:solidFill>
                <a:latin typeface="Montserrat Bold"/>
              </a:rPr>
              <a:t>ПРОЄКТ РІШЕННЯ: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189" y="782955"/>
            <a:ext cx="18185811" cy="9090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39753" indent="-269876" lvl="1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5A3F2B"/>
                </a:solidFill>
                <a:latin typeface="Montserrat Bold"/>
              </a:rPr>
              <a:t>ЗАТВЕРДИТИ ПЛАН РОБОТИ ЗАКЛАДУ НА 2023-2024 Н.Р.</a:t>
            </a:r>
          </a:p>
          <a:p>
            <a:pPr marL="539753" indent="-269876" lvl="1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5A3F2B"/>
                </a:solidFill>
                <a:latin typeface="Montserrat Bold"/>
              </a:rPr>
              <a:t>ПРАЦЮВАТИ ЗА ПРОГРАМАМИ: </a:t>
            </a:r>
          </a:p>
          <a:p>
            <a:pPr marL="453395" indent="-226697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5A3F2B"/>
                </a:solidFill>
                <a:latin typeface="Montserrat Bold Italics"/>
              </a:rPr>
              <a:t>ОСВІТНЯ ПРОГРАМА ДЛЯ ДІТЕЙ ВІД 2 ДО 7 РОКІВ «ДИТИНА»,</a:t>
            </a:r>
          </a:p>
          <a:p>
            <a:pPr marL="453395" indent="-226697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5A3F2B"/>
                </a:solidFill>
                <a:latin typeface="Montserrat Bold Italics"/>
              </a:rPr>
              <a:t> ПРОГРАМА «ВПЕВНЕНИЙ СТАРТ»,</a:t>
            </a:r>
          </a:p>
          <a:p>
            <a:pPr marL="453395" indent="-226697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5A3F2B"/>
                </a:solidFill>
                <a:latin typeface="Montserrat Bold Italics"/>
              </a:rPr>
              <a:t>ПРОГРАМА «ОСВІТА ДЛЯ СТАЛОГО РОЗВИТКУ»</a:t>
            </a:r>
          </a:p>
          <a:p>
            <a:pPr marL="453395" indent="-226697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5A3F2B"/>
                </a:solidFill>
                <a:latin typeface="Montserrat Bold Italics"/>
              </a:rPr>
              <a:t>ПРОГРАМА ОСНОВ ЗДОРОВ’Я ТА БЕЗПЕКИ ЖИТТЄДІЯЛЬНОСТІ “ПРО СЕБЕ ТРЕБА ЗНАТИ, ПРО СЕБЕ ТРЕБА ДБАТИ” Л.ЛОХВИЦЬКА, </a:t>
            </a:r>
          </a:p>
          <a:p>
            <a:pPr marL="453395" indent="-226697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5A3F2B"/>
                </a:solidFill>
                <a:latin typeface="Montserrat Bold Italics"/>
              </a:rPr>
              <a:t>ДИТЯЧА ХОРЕОГРАФІЯ, ПРОГРАМА ХОРЕОГРАФІЧНОЇ ДІЯЛЬНОСТІ ДІТЕЙ ВІКОМ ВІД 3-Х ДО 7-МИ РОКІВ А.С.ШЕВЧУК.</a:t>
            </a:r>
          </a:p>
          <a:p>
            <a:pPr marL="453395" indent="-226697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5A3F2B"/>
                </a:solidFill>
                <a:latin typeface="Montserrat Bold Italics"/>
              </a:rPr>
              <a:t> УКРАЇНА – МОЯ БАТЬКІВЩИНА.ПАРЦІАЛЬНА ПРОГРАМА З НАЦІОНАЛЬНО-ПАТРІОТИЧНОГО ВИХОВАННЯ ДЛЯ ДІТЕЙ СЕРЕДНЬОГО ТА СТАРШОГО ДОШКІЛЬНОГО ВІКУ.</a:t>
            </a:r>
          </a:p>
          <a:p>
            <a:pPr marL="539753" indent="-269876" lvl="1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5A3F2B"/>
                </a:solidFill>
                <a:latin typeface="Montserrat Bold"/>
              </a:rPr>
              <a:t>ЗАТВЕРДИТИ ОСВІТНЮ ПРОГРАМУ ДЛЯ ЗАКЛАДУ ДОШКІЛЬНОЇ ОСВІТИ №2 «С0НЕЧКО» НА 2023-2024 НАВЧАЛЬНИЙ РІК.</a:t>
            </a:r>
          </a:p>
          <a:p>
            <a:pPr marL="539753" indent="-269876" lvl="1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5A3F2B"/>
                </a:solidFill>
                <a:latin typeface="Montserrat Bold"/>
              </a:rPr>
              <a:t>ВИЗНАЧИТИ ЄДИНОЮ ФОРМОЮ ПЛАНУВАННЯ ВИХОВАТЕЛІВ: ЗА РЕЖИМНИМИ МОМЕНТАМИ І ПЛАНУВАТИ НА 2 ДНІ ВПЕРЕД ДЛЯ РАННЬОГО ВІКУ ТА БЛОЧНО-ТЕМАТИЧНЕ ПЛАНУВАННЯ ДЛЯ МОЛОДШИХ, СЕРЕДНІХ ТА СТАРШИХ ВІКОВИХ ГРУП.</a:t>
            </a:r>
          </a:p>
          <a:p>
            <a:pPr marL="539753" indent="-269876" lvl="1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5A3F2B"/>
                </a:solidFill>
                <a:latin typeface="Montserrat Bold"/>
              </a:rPr>
              <a:t>ДОТРИМУВАТИСЬ МЕТОДИЧНИХ РЕКОМЕНДАЦІЙ ОРГАНІЗАЦІЇ РОБОТИ В ЗДО В 2023-2024 Н.Р. </a:t>
            </a:r>
          </a:p>
          <a:p>
            <a:pPr marL="539753" indent="-269876" lvl="1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5A3F2B"/>
                </a:solidFill>
                <a:latin typeface="Montserrat Bold"/>
              </a:rPr>
              <a:t>ПРОВЕСТИ САМООЦІНЮВАННЯ ЗА НАПРЯМОМ «ЗДОБУВАЧІ ОСВІТИ. ЗАБЕЗПЕЧЕННЯ ВСЕБІЧНОГО РОЗВИТКУ ДИТИНИ ДОШКІЛЬНОГО ВІКУ, НАБУТТЯ НЕЮ ЖИТТЄВОГО СОЦІАЛЬНОГО ДОСВІДУ .»</a:t>
            </a:r>
          </a:p>
          <a:p>
            <a:pPr marL="539753" indent="-269876" lvl="1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5A3F2B"/>
                </a:solidFill>
                <a:latin typeface="Montserrat Bold"/>
              </a:rPr>
              <a:t>ДОТРИМУВАТИСЬ ІНСТРУКТИВНО-МЕТОДИЧНИХ МАТЕРІАЛІВ ЩОДО ПОРЯДКУ ПІДГОТОВКИ ЗАКЛАДУ ОСВІТИ ДО НОВОГО НАВЧАЛЬНОГО РОКУ ТА ОПАЛЮВАЛЬНОГО СЕЗОНУ З ПИТАНЬ ЦИВІЛЬНОГО ЗАХИСТУ, ОХОРОНИ ПРАЦІ ТА БЕЗПЕКИ ЖИТТЄДІЯЛЬНОСТІ (ЛИСТ МОН ВІД 22.07.2022 № 1/8462) ДОШКІЛЬНОЇ ОСВІТИ.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D0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028700"/>
            <a:ext cx="2549455" cy="3258090"/>
          </a:xfrm>
          <a:custGeom>
            <a:avLst/>
            <a:gdLst/>
            <a:ahLst/>
            <a:cxnLst/>
            <a:rect r="r" b="b" t="t" l="l"/>
            <a:pathLst>
              <a:path h="3258090" w="2549455">
                <a:moveTo>
                  <a:pt x="0" y="0"/>
                </a:moveTo>
                <a:lnTo>
                  <a:pt x="2549455" y="0"/>
                </a:lnTo>
                <a:lnTo>
                  <a:pt x="2549455" y="3258090"/>
                </a:lnTo>
                <a:lnTo>
                  <a:pt x="0" y="32580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651191"/>
            <a:ext cx="17590567" cy="72205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>
                <a:solidFill>
                  <a:srgbClr val="5A402B"/>
                </a:solidFill>
                <a:latin typeface="Nadira Bold"/>
              </a:rPr>
              <a:t> Проблемне питання:</a:t>
            </a:r>
          </a:p>
          <a:p>
            <a:pPr algn="ctr">
              <a:lnSpc>
                <a:spcPts val="5739"/>
              </a:lnSpc>
            </a:pPr>
            <a:r>
              <a:rPr lang="en-US" sz="4099">
                <a:solidFill>
                  <a:srgbClr val="5A402B"/>
                </a:solidFill>
                <a:latin typeface="Nadira Bold"/>
              </a:rPr>
              <a:t> «Методика навчання спортивних ігор </a:t>
            </a:r>
          </a:p>
          <a:p>
            <a:pPr algn="ctr">
              <a:lnSpc>
                <a:spcPts val="5739"/>
              </a:lnSpc>
            </a:pPr>
            <a:r>
              <a:rPr lang="en-US" sz="4099">
                <a:solidFill>
                  <a:srgbClr val="5A402B"/>
                </a:solidFill>
                <a:latin typeface="Nadira Bold"/>
              </a:rPr>
              <a:t>дітей дошкільного віку» </a:t>
            </a:r>
          </a:p>
          <a:p>
            <a:pPr algn="ctr">
              <a:lnSpc>
                <a:spcPts val="5739"/>
              </a:lnSpc>
            </a:pPr>
          </a:p>
          <a:p>
            <a:pPr algn="ctr">
              <a:lnSpc>
                <a:spcPts val="5739"/>
              </a:lnSpc>
            </a:pPr>
          </a:p>
          <a:p>
            <a:pPr algn="ctr">
              <a:lnSpc>
                <a:spcPts val="5739"/>
              </a:lnSpc>
            </a:pPr>
            <a:r>
              <a:rPr lang="en-US" sz="4099">
                <a:solidFill>
                  <a:srgbClr val="5A402B"/>
                </a:solidFill>
                <a:latin typeface="Noto Serif Display"/>
              </a:rPr>
              <a:t> Мета: уточнити й розширити знання про методи активного й пасивного навчання з фізичного розвитку, розкрити види спортивних ігор, адаптованих для дітей дошкільного віку; вивчити особливості проведення спортивних ігор з дошкільнятами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D0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86010" y="3980101"/>
            <a:ext cx="17789443" cy="463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5A402B"/>
                </a:solidFill>
                <a:latin typeface="Noto Serif Display"/>
              </a:rPr>
              <a:t>Склад робочої (моніторингової) групи:</a:t>
            </a:r>
          </a:p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5A402B"/>
                </a:solidFill>
                <a:latin typeface="Noto Serif Display"/>
              </a:rPr>
              <a:t>Голова робочої групи: Ільницька Тетяна Михайлівна, завідувач ЗДО</a:t>
            </a:r>
          </a:p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5A402B"/>
                </a:solidFill>
                <a:latin typeface="Noto Serif Display"/>
              </a:rPr>
              <a:t>Заступник голови: Дувалка Наталія Романівна, вихователь-методист</a:t>
            </a:r>
          </a:p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5A402B"/>
                </a:solidFill>
                <a:latin typeface="Noto Serif Display"/>
              </a:rPr>
              <a:t>Члени робочої групи:</a:t>
            </a:r>
          </a:p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5A402B"/>
                </a:solidFill>
                <a:latin typeface="Noto Serif Display"/>
              </a:rPr>
              <a:t> Устюжанінова Андріана Степанівна, музичний керівник</a:t>
            </a:r>
          </a:p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5A402B"/>
                </a:solidFill>
                <a:latin typeface="Noto Serif Display"/>
              </a:rPr>
              <a:t>Скрипинець Ніла Іванівна, вихователь</a:t>
            </a:r>
          </a:p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5A402B"/>
                </a:solidFill>
                <a:latin typeface="Noto Serif Display"/>
              </a:rPr>
              <a:t> Джуга Любов Михайлівна, практичний психолог</a:t>
            </a:r>
          </a:p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5A402B"/>
                </a:solidFill>
                <a:latin typeface="Noto Serif Display"/>
              </a:rPr>
              <a:t>Попович Вікторія Петрівна, медична сестра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819473" y="6328966"/>
            <a:ext cx="3260859" cy="3012219"/>
          </a:xfrm>
          <a:custGeom>
            <a:avLst/>
            <a:gdLst/>
            <a:ahLst/>
            <a:cxnLst/>
            <a:rect r="r" b="b" t="t" l="l"/>
            <a:pathLst>
              <a:path h="3012219" w="3260859">
                <a:moveTo>
                  <a:pt x="0" y="0"/>
                </a:moveTo>
                <a:lnTo>
                  <a:pt x="3260859" y="0"/>
                </a:lnTo>
                <a:lnTo>
                  <a:pt x="3260859" y="3012219"/>
                </a:lnTo>
                <a:lnTo>
                  <a:pt x="0" y="30122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0" y="767171"/>
            <a:ext cx="18288000" cy="28784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5A3F2B"/>
                </a:solidFill>
                <a:latin typeface="Lora"/>
              </a:rPr>
              <a:t>Відповідно до Положення Про внутрішню систему забезпечення якості освіти дошкільного навчального закладу (ясел-садка) №2 “Сонечко” Хустської міської ради на 2022-2023 н.р. заплановано самооцінювання якості освітньої діяльності за напрямом</a:t>
            </a:r>
          </a:p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D56911"/>
                </a:solidFill>
                <a:latin typeface="Lora Bold"/>
              </a:rPr>
              <a:t> «Здобувачі освіти. Забезпечення всебічного розвитку дитини дошкільного віку, набуття нею життєвого соціального досвіду»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>
  <p:cSld>
    <p:bg>
      <p:bgPr>
        <a:solidFill>
          <a:srgbClr val="DBD0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0" y="628274"/>
            <a:ext cx="18288000" cy="21577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42"/>
              </a:lnSpc>
              <a:spcBef>
                <a:spcPct val="0"/>
              </a:spcBef>
            </a:pPr>
            <a:r>
              <a:rPr lang="en-US" sz="6173">
                <a:solidFill>
                  <a:srgbClr val="5A3F2B"/>
                </a:solidFill>
                <a:latin typeface="Montserrat Bold"/>
              </a:rPr>
              <a:t>1. ПРО ВИКОНАННЯ РІШЕНЬ ПОПЕРЕДНЬОЇ ПЕДАГОГІЧНОЇ РАДИ.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337568" y="4633277"/>
            <a:ext cx="15612864" cy="929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399">
                <a:solidFill>
                  <a:srgbClr val="5A402B"/>
                </a:solidFill>
                <a:latin typeface="Anaphora Bold"/>
              </a:rPr>
              <a:t>Презентація лепбуків на патріотичну тематику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D0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431241" y="4570254"/>
            <a:ext cx="9425517" cy="4964106"/>
          </a:xfrm>
          <a:custGeom>
            <a:avLst/>
            <a:gdLst/>
            <a:ahLst/>
            <a:cxnLst/>
            <a:rect r="r" b="b" t="t" l="l"/>
            <a:pathLst>
              <a:path h="4964106" w="9425517">
                <a:moveTo>
                  <a:pt x="0" y="0"/>
                </a:moveTo>
                <a:lnTo>
                  <a:pt x="9425518" y="0"/>
                </a:lnTo>
                <a:lnTo>
                  <a:pt x="9425518" y="4964106"/>
                </a:lnTo>
                <a:lnTo>
                  <a:pt x="0" y="49641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1317110"/>
            <a:ext cx="18288000" cy="3253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42"/>
              </a:lnSpc>
              <a:spcBef>
                <a:spcPct val="0"/>
              </a:spcBef>
            </a:pPr>
            <a:r>
              <a:rPr lang="en-US" sz="6173">
                <a:solidFill>
                  <a:srgbClr val="5A402B"/>
                </a:solidFill>
                <a:latin typeface="Montserrat Bold"/>
              </a:rPr>
              <a:t>2. «ПРО ОРГАНІЗАЦІЮ ОСВІТНЬОЇ РОБОТИ В ДОШКІЛЬНИХ НАВЧАЛЬНИХ ЗАКЛАДАХ У 2023-2024 Н.Р.»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D0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1028970"/>
            <a:ext cx="15920803" cy="19888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79"/>
              </a:lnSpc>
              <a:spcBef>
                <a:spcPct val="0"/>
              </a:spcBef>
            </a:pPr>
            <a:r>
              <a:rPr lang="en-US" sz="5699">
                <a:solidFill>
                  <a:srgbClr val="5A402B"/>
                </a:solidFill>
                <a:latin typeface="Noto Serif Display Bold"/>
              </a:rPr>
              <a:t>Освітній процес </a:t>
            </a:r>
          </a:p>
          <a:p>
            <a:pPr algn="ctr">
              <a:lnSpc>
                <a:spcPts val="7979"/>
              </a:lnSpc>
              <a:spcBef>
                <a:spcPct val="0"/>
              </a:spcBef>
            </a:pPr>
            <a:r>
              <a:rPr lang="en-US" sz="5699">
                <a:solidFill>
                  <a:srgbClr val="5A402B"/>
                </a:solidFill>
                <a:latin typeface="Noto Serif Display Bold"/>
              </a:rPr>
              <a:t>в умовах воєнного стану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3703591"/>
            <a:ext cx="17259300" cy="1780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5A402B"/>
                </a:solidFill>
                <a:latin typeface="Noto Serif Display"/>
              </a:rPr>
              <a:t>лист МОН України від 17.05.2023 № 1/6990-23 </a:t>
            </a:r>
          </a:p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5A402B"/>
                </a:solidFill>
                <a:latin typeface="Noto Serif Display"/>
              </a:rPr>
              <a:t>«Про підготовку закладів освіти до нового навчального року та проходження осінньо-зимового періоду 2023/2024 року»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7664721"/>
            <a:ext cx="17259300" cy="2380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5A402B"/>
                </a:solidFill>
                <a:latin typeface="Noto Serif Display"/>
              </a:rPr>
              <a:t>лист МОН України від 14.08.2023 № 1/12038-23 </a:t>
            </a:r>
          </a:p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5A402B"/>
                </a:solidFill>
                <a:latin typeface="Noto Serif Display"/>
              </a:rPr>
              <a:t>«Про переліки навчальної літератури та навчальних програм, рекомендованих МОН України для використання в освітньому процесі закладів освіти у 2023/2024 н.р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5684156"/>
            <a:ext cx="17259300" cy="1780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5A402B"/>
                </a:solidFill>
                <a:latin typeface="Noto Serif Display"/>
              </a:rPr>
              <a:t>лист МОН України від 20.06.2023 № 1/8820-23 </a:t>
            </a:r>
          </a:p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5A402B"/>
                </a:solidFill>
                <a:latin typeface="Noto Serif Display"/>
              </a:rPr>
              <a:t>«Про організацію безпечного освітнього простору в закладах дошкільної освіти та обладнання укриттів»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44384" y="4100745"/>
            <a:ext cx="1122758" cy="1137728"/>
          </a:xfrm>
          <a:custGeom>
            <a:avLst/>
            <a:gdLst/>
            <a:ahLst/>
            <a:cxnLst/>
            <a:rect r="r" b="b" t="t" l="l"/>
            <a:pathLst>
              <a:path h="1137728" w="1122758">
                <a:moveTo>
                  <a:pt x="0" y="0"/>
                </a:moveTo>
                <a:lnTo>
                  <a:pt x="1122758" y="0"/>
                </a:lnTo>
                <a:lnTo>
                  <a:pt x="1122758" y="1137728"/>
                </a:lnTo>
                <a:lnTo>
                  <a:pt x="0" y="1137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4384" y="5987531"/>
            <a:ext cx="1122758" cy="1137728"/>
          </a:xfrm>
          <a:custGeom>
            <a:avLst/>
            <a:gdLst/>
            <a:ahLst/>
            <a:cxnLst/>
            <a:rect r="r" b="b" t="t" l="l"/>
            <a:pathLst>
              <a:path h="1137728" w="1122758">
                <a:moveTo>
                  <a:pt x="0" y="0"/>
                </a:moveTo>
                <a:lnTo>
                  <a:pt x="1122758" y="0"/>
                </a:lnTo>
                <a:lnTo>
                  <a:pt x="1122758" y="1137728"/>
                </a:lnTo>
                <a:lnTo>
                  <a:pt x="0" y="1137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4384" y="7874317"/>
            <a:ext cx="1122758" cy="1137728"/>
          </a:xfrm>
          <a:custGeom>
            <a:avLst/>
            <a:gdLst/>
            <a:ahLst/>
            <a:cxnLst/>
            <a:rect r="r" b="b" t="t" l="l"/>
            <a:pathLst>
              <a:path h="1137728" w="1122758">
                <a:moveTo>
                  <a:pt x="0" y="0"/>
                </a:moveTo>
                <a:lnTo>
                  <a:pt x="1122758" y="0"/>
                </a:lnTo>
                <a:lnTo>
                  <a:pt x="1122758" y="1137728"/>
                </a:lnTo>
                <a:lnTo>
                  <a:pt x="0" y="1137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D0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228745" y="395345"/>
            <a:ext cx="11830509" cy="3160567"/>
          </a:xfrm>
          <a:custGeom>
            <a:avLst/>
            <a:gdLst/>
            <a:ahLst/>
            <a:cxnLst/>
            <a:rect r="r" b="b" t="t" l="l"/>
            <a:pathLst>
              <a:path h="3160567" w="11830509">
                <a:moveTo>
                  <a:pt x="0" y="0"/>
                </a:moveTo>
                <a:lnTo>
                  <a:pt x="11830510" y="0"/>
                </a:lnTo>
                <a:lnTo>
                  <a:pt x="11830510" y="3160567"/>
                </a:lnTo>
                <a:lnTo>
                  <a:pt x="0" y="31605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215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3948077"/>
            <a:ext cx="7431294" cy="2534705"/>
          </a:xfrm>
          <a:custGeom>
            <a:avLst/>
            <a:gdLst/>
            <a:ahLst/>
            <a:cxnLst/>
            <a:rect r="r" b="b" t="t" l="l"/>
            <a:pathLst>
              <a:path h="2534705" w="7431294">
                <a:moveTo>
                  <a:pt x="0" y="0"/>
                </a:moveTo>
                <a:lnTo>
                  <a:pt x="7431294" y="0"/>
                </a:lnTo>
                <a:lnTo>
                  <a:pt x="7431294" y="2534705"/>
                </a:lnTo>
                <a:lnTo>
                  <a:pt x="0" y="25347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130136" y="3804218"/>
            <a:ext cx="7809335" cy="2678564"/>
          </a:xfrm>
          <a:custGeom>
            <a:avLst/>
            <a:gdLst/>
            <a:ahLst/>
            <a:cxnLst/>
            <a:rect r="r" b="b" t="t" l="l"/>
            <a:pathLst>
              <a:path h="2678564" w="7809335">
                <a:moveTo>
                  <a:pt x="0" y="0"/>
                </a:moveTo>
                <a:lnTo>
                  <a:pt x="7809335" y="0"/>
                </a:lnTo>
                <a:lnTo>
                  <a:pt x="7809335" y="2678564"/>
                </a:lnTo>
                <a:lnTo>
                  <a:pt x="0" y="26785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471370" y="6082241"/>
            <a:ext cx="6044235" cy="3176059"/>
          </a:xfrm>
          <a:custGeom>
            <a:avLst/>
            <a:gdLst/>
            <a:ahLst/>
            <a:cxnLst/>
            <a:rect r="r" b="b" t="t" l="l"/>
            <a:pathLst>
              <a:path h="3176059" w="6044235">
                <a:moveTo>
                  <a:pt x="0" y="0"/>
                </a:moveTo>
                <a:lnTo>
                  <a:pt x="6044235" y="0"/>
                </a:lnTo>
                <a:lnTo>
                  <a:pt x="6044235" y="3176059"/>
                </a:lnTo>
                <a:lnTo>
                  <a:pt x="0" y="31760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424737" y="6152717"/>
            <a:ext cx="3269034" cy="3105583"/>
          </a:xfrm>
          <a:custGeom>
            <a:avLst/>
            <a:gdLst/>
            <a:ahLst/>
            <a:cxnLst/>
            <a:rect r="r" b="b" t="t" l="l"/>
            <a:pathLst>
              <a:path h="3105583" w="3269034">
                <a:moveTo>
                  <a:pt x="0" y="0"/>
                </a:moveTo>
                <a:lnTo>
                  <a:pt x="3269035" y="0"/>
                </a:lnTo>
                <a:lnTo>
                  <a:pt x="3269035" y="3105583"/>
                </a:lnTo>
                <a:lnTo>
                  <a:pt x="0" y="31055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02442" y="395345"/>
            <a:ext cx="3160750" cy="2623422"/>
          </a:xfrm>
          <a:custGeom>
            <a:avLst/>
            <a:gdLst/>
            <a:ahLst/>
            <a:cxnLst/>
            <a:rect r="r" b="b" t="t" l="l"/>
            <a:pathLst>
              <a:path h="2623422" w="3160750">
                <a:moveTo>
                  <a:pt x="0" y="0"/>
                </a:moveTo>
                <a:lnTo>
                  <a:pt x="3160749" y="0"/>
                </a:lnTo>
                <a:lnTo>
                  <a:pt x="3160749" y="2623422"/>
                </a:lnTo>
                <a:lnTo>
                  <a:pt x="0" y="26234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D0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3510" y="2701552"/>
            <a:ext cx="17095790" cy="68615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02"/>
              </a:lnSpc>
              <a:spcBef>
                <a:spcPct val="0"/>
              </a:spcBef>
            </a:pPr>
          </a:p>
          <a:p>
            <a:pPr algn="just">
              <a:lnSpc>
                <a:spcPts val="4917"/>
              </a:lnSpc>
            </a:pPr>
            <a:r>
              <a:rPr lang="en-US" sz="3073">
                <a:solidFill>
                  <a:srgbClr val="000000"/>
                </a:solidFill>
                <a:latin typeface="Montserrat Bold"/>
              </a:rPr>
              <a:t>1. ОРГАНІЗАЦІЯ ТА ПІДТРИМКА БЕЗПЕЧНОГО ОСВІТНЬОГО ПРОСТОРУ.</a:t>
            </a:r>
          </a:p>
          <a:p>
            <a:pPr algn="just">
              <a:lnSpc>
                <a:spcPts val="4917"/>
              </a:lnSpc>
            </a:pPr>
            <a:r>
              <a:rPr lang="en-US" sz="3073">
                <a:solidFill>
                  <a:srgbClr val="000000"/>
                </a:solidFill>
                <a:latin typeface="Montserrat Bold"/>
              </a:rPr>
              <a:t>2. ОРГАНІЗАЦІЯ ОСВІТНЬОГО ПРОЦЕСУ У РІЗНИХ ФОРМАТАХ І ПОДОЛАННЯ ОСВІТНІХ ВТРАТ.</a:t>
            </a:r>
          </a:p>
          <a:p>
            <a:pPr algn="just">
              <a:lnSpc>
                <a:spcPts val="4917"/>
              </a:lnSpc>
            </a:pPr>
            <a:r>
              <a:rPr lang="en-US" sz="3073">
                <a:solidFill>
                  <a:srgbClr val="000000"/>
                </a:solidFill>
                <a:latin typeface="Montserrat Bold"/>
              </a:rPr>
              <a:t>3. ПЕДАГОГІЧНА ВЗАЄМОДІЯ З ДІТЬМИ, ЗОКРЕМА З ДІТЬМИ З ОСОБЛИВИМИ ОСВІТНІМИ ПОТРЕБАМИ.</a:t>
            </a:r>
          </a:p>
          <a:p>
            <a:pPr algn="just">
              <a:lnSpc>
                <a:spcPts val="4917"/>
              </a:lnSpc>
            </a:pPr>
            <a:r>
              <a:rPr lang="en-US" sz="3073">
                <a:solidFill>
                  <a:srgbClr val="000000"/>
                </a:solidFill>
                <a:latin typeface="Montserrat Bold"/>
              </a:rPr>
              <a:t>4. ПАРТНЕРСТВО У СПІВПРАЦІ З БАТЬКАМИ АБО ЗАКОННИМИ ПРЕДСТАВНИКАМИ ДІТЕЙ.</a:t>
            </a:r>
          </a:p>
          <a:p>
            <a:pPr algn="just">
              <a:lnSpc>
                <a:spcPts val="4917"/>
              </a:lnSpc>
            </a:pPr>
            <a:r>
              <a:rPr lang="en-US" sz="3073">
                <a:solidFill>
                  <a:srgbClr val="000000"/>
                </a:solidFill>
                <a:latin typeface="Montserrat Bold"/>
              </a:rPr>
              <a:t>5. ОРГАНІЗАЦІЙНО-МЕТОДИЧНА ПІДТРИМКА КЕРІВНИКІВ І ПЕДАГОГІВ ЗДО.</a:t>
            </a:r>
          </a:p>
          <a:p>
            <a:pPr algn="just">
              <a:lnSpc>
                <a:spcPts val="4917"/>
              </a:lnSpc>
            </a:pPr>
            <a:r>
              <a:rPr lang="en-US" sz="3073">
                <a:solidFill>
                  <a:srgbClr val="000000"/>
                </a:solidFill>
                <a:latin typeface="Montserrat Bold"/>
              </a:rPr>
              <a:t>6. ОРГАНІЗАЦІЯ В НОВИХ УМОВАХ АТЕСТАЦІЇ ПЕДАГОГІЧНИХ ПРАЦІВНИКІВ.</a:t>
            </a:r>
          </a:p>
          <a:p>
            <a:pPr algn="just">
              <a:lnSpc>
                <a:spcPts val="4917"/>
              </a:lnSpc>
            </a:pPr>
            <a:r>
              <a:rPr lang="en-US" sz="3073">
                <a:solidFill>
                  <a:srgbClr val="000000"/>
                </a:solidFill>
                <a:latin typeface="Montserrat Bold"/>
              </a:rPr>
              <a:t>7. ОРГАНІЗАЦІЯ ХАРЧУВАННЯ В ЗДО.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3084327" cy="3475298"/>
          </a:xfrm>
          <a:custGeom>
            <a:avLst/>
            <a:gdLst/>
            <a:ahLst/>
            <a:cxnLst/>
            <a:rect r="r" b="b" t="t" l="l"/>
            <a:pathLst>
              <a:path h="3475298" w="3084327">
                <a:moveTo>
                  <a:pt x="0" y="0"/>
                </a:moveTo>
                <a:lnTo>
                  <a:pt x="3084327" y="0"/>
                </a:lnTo>
                <a:lnTo>
                  <a:pt x="3084327" y="3475298"/>
                </a:lnTo>
                <a:lnTo>
                  <a:pt x="0" y="3475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280114" y="672161"/>
            <a:ext cx="2916138" cy="2803137"/>
          </a:xfrm>
          <a:custGeom>
            <a:avLst/>
            <a:gdLst/>
            <a:ahLst/>
            <a:cxnLst/>
            <a:rect r="r" b="b" t="t" l="l"/>
            <a:pathLst>
              <a:path h="2803137" w="2916138">
                <a:moveTo>
                  <a:pt x="0" y="0"/>
                </a:moveTo>
                <a:lnTo>
                  <a:pt x="2916138" y="0"/>
                </a:lnTo>
                <a:lnTo>
                  <a:pt x="2916138" y="2803137"/>
                </a:lnTo>
                <a:lnTo>
                  <a:pt x="0" y="28031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219578" y="962025"/>
            <a:ext cx="11927186" cy="13754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62"/>
              </a:lnSpc>
              <a:spcBef>
                <a:spcPct val="0"/>
              </a:spcBef>
            </a:pPr>
            <a:r>
              <a:rPr lang="en-US" sz="3973">
                <a:solidFill>
                  <a:srgbClr val="5A3F2B"/>
                </a:solidFill>
                <a:latin typeface="Bogart Bold"/>
              </a:rPr>
              <a:t>ПРІОРИТЕТНІ НАПРЯМИ ДІЯЛЬНОСТІ ЗДО </a:t>
            </a:r>
          </a:p>
          <a:p>
            <a:pPr algn="ctr">
              <a:lnSpc>
                <a:spcPts val="5562"/>
              </a:lnSpc>
              <a:spcBef>
                <a:spcPct val="0"/>
              </a:spcBef>
            </a:pPr>
            <a:r>
              <a:rPr lang="en-US" sz="3973">
                <a:solidFill>
                  <a:srgbClr val="5A3F2B"/>
                </a:solidFill>
                <a:latin typeface="Bogart Bold"/>
              </a:rPr>
              <a:t>В 2023/2024 НАВЧАЛЬНОМУ РОЦІ: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D0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294982" y="0"/>
            <a:ext cx="4203287" cy="10584182"/>
          </a:xfrm>
          <a:custGeom>
            <a:avLst/>
            <a:gdLst/>
            <a:ahLst/>
            <a:cxnLst/>
            <a:rect r="r" b="b" t="t" l="l"/>
            <a:pathLst>
              <a:path h="10584182" w="4203287">
                <a:moveTo>
                  <a:pt x="0" y="0"/>
                </a:moveTo>
                <a:lnTo>
                  <a:pt x="4203288" y="0"/>
                </a:lnTo>
                <a:lnTo>
                  <a:pt x="4203288" y="10584182"/>
                </a:lnTo>
                <a:lnTo>
                  <a:pt x="0" y="105841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361615" y="3702051"/>
            <a:ext cx="5287376" cy="5335443"/>
          </a:xfrm>
          <a:custGeom>
            <a:avLst/>
            <a:gdLst/>
            <a:ahLst/>
            <a:cxnLst/>
            <a:rect r="r" b="b" t="t" l="l"/>
            <a:pathLst>
              <a:path h="5335443" w="5287376">
                <a:moveTo>
                  <a:pt x="0" y="0"/>
                </a:moveTo>
                <a:lnTo>
                  <a:pt x="5287376" y="0"/>
                </a:lnTo>
                <a:lnTo>
                  <a:pt x="5287376" y="5335443"/>
                </a:lnTo>
                <a:lnTo>
                  <a:pt x="0" y="5335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9361615" y="1548999"/>
            <a:ext cx="5422702" cy="807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439"/>
              </a:lnSpc>
            </a:pPr>
            <a:r>
              <a:rPr lang="en-US" sz="4599" u="sng">
                <a:solidFill>
                  <a:srgbClr val="5A402B"/>
                </a:solidFill>
                <a:latin typeface="Arimo"/>
                <a:hlinkClick r:id="rId4" tooltip="https://bit.ly/3Xv9buL"/>
              </a:rPr>
              <a:t>https://bit.ly/3Xv9buL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DAFsXUxA2rM</dc:identifier>
  <dcterms:modified xsi:type="dcterms:W3CDTF">2011-08-01T06:04:30Z</dcterms:modified>
  <cp:revision>1</cp:revision>
  <dc:title>Педагогічна рада №1 «Завдання Освітньої діяльності на 2023-2024 навчальний рік»</dc:title>
</cp:coreProperties>
</file>