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4" r:id="rId20"/>
    <p:sldId id="283" r:id="rId21"/>
    <p:sldId id="285" r:id="rId22"/>
    <p:sldId id="274" r:id="rId23"/>
    <p:sldId id="275" r:id="rId24"/>
    <p:sldId id="276" r:id="rId25"/>
    <p:sldId id="278" r:id="rId26"/>
    <p:sldId id="277" r:id="rId27"/>
    <p:sldId id="279" r:id="rId28"/>
    <p:sldId id="281" r:id="rId29"/>
    <p:sldId id="280" r:id="rId30"/>
    <p:sldId id="282" r:id="rId31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894" y="-10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7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квітень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критичний</c:v>
                </c:pt>
                <c:pt idx="1">
                  <c:v>низький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</c:v>
                </c:pt>
                <c:pt idx="1">
                  <c:v>0.36000000000000032</c:v>
                </c:pt>
                <c:pt idx="2">
                  <c:v>0.58000000000000063</c:v>
                </c:pt>
                <c:pt idx="3">
                  <c:v>0.26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вересень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критичний</c:v>
                </c:pt>
                <c:pt idx="1">
                  <c:v>низький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</c:v>
                </c:pt>
                <c:pt idx="1">
                  <c:v>0.39000000000000062</c:v>
                </c:pt>
                <c:pt idx="2">
                  <c:v>0.39000000000000062</c:v>
                </c:pt>
                <c:pt idx="3">
                  <c:v>0.13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критичний</c:v>
                </c:pt>
                <c:pt idx="1">
                  <c:v>низький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hape val="cylinder"/>
        <c:axId val="119896320"/>
        <c:axId val="119906304"/>
        <c:axId val="0"/>
      </c:bar3DChart>
      <c:catAx>
        <c:axId val="119896320"/>
        <c:scaling>
          <c:orientation val="minMax"/>
        </c:scaling>
        <c:axPos val="l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19906304"/>
        <c:crosses val="autoZero"/>
        <c:auto val="1"/>
        <c:lblAlgn val="ctr"/>
        <c:lblOffset val="100"/>
      </c:catAx>
      <c:valAx>
        <c:axId val="119906304"/>
        <c:scaling>
          <c:orientation val="minMax"/>
        </c:scaling>
        <c:axPos val="b"/>
        <c:majorGridlines/>
        <c:numFmt formatCode="0%" sourceLinked="1"/>
        <c:tickLblPos val="nextTo"/>
        <c:crossAx val="119896320"/>
        <c:crosses val="autoZero"/>
        <c:crossBetween val="between"/>
      </c:valAx>
    </c:plotArea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квітень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критичний</c:v>
                </c:pt>
                <c:pt idx="1">
                  <c:v>низький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0.42000000000000032</c:v>
                </c:pt>
                <c:pt idx="3">
                  <c:v>0.58000000000000007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вересень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критичний</c:v>
                </c:pt>
                <c:pt idx="1">
                  <c:v>низький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</c:v>
                </c:pt>
                <c:pt idx="1">
                  <c:v>0.31000000000000055</c:v>
                </c:pt>
                <c:pt idx="2">
                  <c:v>0.56000000000000005</c:v>
                </c:pt>
                <c:pt idx="3">
                  <c:v>0.13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критичний</c:v>
                </c:pt>
                <c:pt idx="1">
                  <c:v>низький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hape val="cylinder"/>
        <c:axId val="120017664"/>
        <c:axId val="120019200"/>
        <c:axId val="0"/>
      </c:bar3DChart>
      <c:catAx>
        <c:axId val="120017664"/>
        <c:scaling>
          <c:orientation val="minMax"/>
        </c:scaling>
        <c:axPos val="l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20019200"/>
        <c:crosses val="autoZero"/>
        <c:auto val="1"/>
        <c:lblAlgn val="ctr"/>
        <c:lblOffset val="100"/>
      </c:catAx>
      <c:valAx>
        <c:axId val="120019200"/>
        <c:scaling>
          <c:orientation val="minMax"/>
        </c:scaling>
        <c:axPos val="b"/>
        <c:majorGridlines/>
        <c:numFmt formatCode="0%" sourceLinked="1"/>
        <c:tickLblPos val="nextTo"/>
        <c:crossAx val="120017664"/>
        <c:crosses val="autoZero"/>
        <c:crossBetween val="between"/>
      </c:valAx>
    </c:plotArea>
    <c:legend>
      <c:legendPos val="r"/>
      <c:legendEntry>
        <c:idx val="0"/>
        <c:delete val="1"/>
      </c:legendEntry>
      <c:layout/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квітень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критичний</c:v>
                </c:pt>
                <c:pt idx="1">
                  <c:v>низький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</c:v>
                </c:pt>
                <c:pt idx="1">
                  <c:v>0.11</c:v>
                </c:pt>
                <c:pt idx="2">
                  <c:v>0.17</c:v>
                </c:pt>
                <c:pt idx="3">
                  <c:v>0.72000000000000064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вересень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критичний</c:v>
                </c:pt>
                <c:pt idx="1">
                  <c:v>низький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</c:v>
                </c:pt>
                <c:pt idx="1">
                  <c:v>0.46</c:v>
                </c:pt>
                <c:pt idx="2">
                  <c:v>0.47500000000000031</c:v>
                </c:pt>
                <c:pt idx="3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критичний</c:v>
                </c:pt>
                <c:pt idx="1">
                  <c:v>низький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hape val="cylinder"/>
        <c:axId val="120041472"/>
        <c:axId val="120043008"/>
        <c:axId val="0"/>
      </c:bar3DChart>
      <c:catAx>
        <c:axId val="120041472"/>
        <c:scaling>
          <c:orientation val="minMax"/>
        </c:scaling>
        <c:axPos val="l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20043008"/>
        <c:crosses val="autoZero"/>
        <c:auto val="1"/>
        <c:lblAlgn val="ctr"/>
        <c:lblOffset val="100"/>
      </c:catAx>
      <c:valAx>
        <c:axId val="120043008"/>
        <c:scaling>
          <c:orientation val="minMax"/>
        </c:scaling>
        <c:axPos val="b"/>
        <c:majorGridlines/>
        <c:numFmt formatCode="0%" sourceLinked="1"/>
        <c:tickLblPos val="nextTo"/>
        <c:crossAx val="120041472"/>
        <c:crosses val="autoZero"/>
        <c:crossBetween val="between"/>
      </c:valAx>
    </c:plotArea>
    <c:legend>
      <c:legendPos val="r"/>
      <c:legendEntry>
        <c:idx val="0"/>
        <c:delete val="1"/>
      </c:legendEntry>
      <c:layout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квітень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критичний</c:v>
                </c:pt>
                <c:pt idx="1">
                  <c:v>низький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</c:v>
                </c:pt>
                <c:pt idx="1">
                  <c:v>0.19</c:v>
                </c:pt>
                <c:pt idx="2">
                  <c:v>0.56000000000000005</c:v>
                </c:pt>
                <c:pt idx="3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вересень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критичний</c:v>
                </c:pt>
                <c:pt idx="1">
                  <c:v>низький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0.12000000000000002</c:v>
                </c:pt>
                <c:pt idx="1">
                  <c:v>0.62500000000000122</c:v>
                </c:pt>
                <c:pt idx="2">
                  <c:v>0.25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критичний</c:v>
                </c:pt>
                <c:pt idx="1">
                  <c:v>низький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hape val="cylinder"/>
        <c:axId val="118835456"/>
        <c:axId val="118837248"/>
        <c:axId val="0"/>
      </c:bar3DChart>
      <c:catAx>
        <c:axId val="118835456"/>
        <c:scaling>
          <c:orientation val="minMax"/>
        </c:scaling>
        <c:axPos val="l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18837248"/>
        <c:crosses val="autoZero"/>
        <c:auto val="1"/>
        <c:lblAlgn val="ctr"/>
        <c:lblOffset val="100"/>
      </c:catAx>
      <c:valAx>
        <c:axId val="118837248"/>
        <c:scaling>
          <c:orientation val="minMax"/>
        </c:scaling>
        <c:axPos val="b"/>
        <c:majorGridlines/>
        <c:numFmt formatCode="0%" sourceLinked="1"/>
        <c:tickLblPos val="nextTo"/>
        <c:crossAx val="118835456"/>
        <c:crosses val="autoZero"/>
        <c:crossBetween val="between"/>
      </c:valAx>
    </c:plotArea>
    <c:legend>
      <c:legendPos val="r"/>
      <c:legendEntry>
        <c:idx val="0"/>
        <c:delete val="1"/>
      </c:legendEntry>
      <c:layout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квітень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критичний</c:v>
                </c:pt>
                <c:pt idx="1">
                  <c:v>низький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</c:v>
                </c:pt>
                <c:pt idx="1">
                  <c:v>0.19</c:v>
                </c:pt>
                <c:pt idx="2">
                  <c:v>0.19</c:v>
                </c:pt>
                <c:pt idx="3">
                  <c:v>0.62000000000000111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вересень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критичний</c:v>
                </c:pt>
                <c:pt idx="1">
                  <c:v>низький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6.0000000000000032E-2</c:v>
                </c:pt>
                <c:pt idx="1">
                  <c:v>0.22</c:v>
                </c:pt>
                <c:pt idx="2">
                  <c:v>0.5</c:v>
                </c:pt>
                <c:pt idx="3">
                  <c:v>0.22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критичний</c:v>
                </c:pt>
                <c:pt idx="1">
                  <c:v>низький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hape val="cylinder"/>
        <c:axId val="119966336"/>
        <c:axId val="119968128"/>
        <c:axId val="0"/>
      </c:bar3DChart>
      <c:catAx>
        <c:axId val="119966336"/>
        <c:scaling>
          <c:orientation val="minMax"/>
        </c:scaling>
        <c:axPos val="l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19968128"/>
        <c:crosses val="autoZero"/>
        <c:auto val="1"/>
        <c:lblAlgn val="ctr"/>
        <c:lblOffset val="100"/>
      </c:catAx>
      <c:valAx>
        <c:axId val="119968128"/>
        <c:scaling>
          <c:orientation val="minMax"/>
        </c:scaling>
        <c:axPos val="b"/>
        <c:majorGridlines/>
        <c:numFmt formatCode="0%" sourceLinked="1"/>
        <c:tickLblPos val="nextTo"/>
        <c:crossAx val="119966336"/>
        <c:crosses val="autoZero"/>
        <c:crossBetween val="between"/>
      </c:valAx>
    </c:plotArea>
    <c:legend>
      <c:legendPos val="r"/>
      <c:legendEntry>
        <c:idx val="0"/>
        <c:delete val="1"/>
      </c:legendEntry>
      <c:layout/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gap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квітень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критичний</c:v>
                </c:pt>
                <c:pt idx="1">
                  <c:v>низький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6.0000000000000032E-2</c:v>
                </c:pt>
                <c:pt idx="3">
                  <c:v>0.94000000000000061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вересень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критичний</c:v>
                </c:pt>
                <c:pt idx="1">
                  <c:v>низький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0.13</c:v>
                </c:pt>
                <c:pt idx="1">
                  <c:v>0.23</c:v>
                </c:pt>
                <c:pt idx="2">
                  <c:v>0.35000000000000031</c:v>
                </c:pt>
                <c:pt idx="3">
                  <c:v>0.29000000000000031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критичний</c:v>
                </c:pt>
                <c:pt idx="1">
                  <c:v>низький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hape val="cylinder"/>
        <c:axId val="120352768"/>
        <c:axId val="120354304"/>
        <c:axId val="0"/>
      </c:bar3DChart>
      <c:catAx>
        <c:axId val="120352768"/>
        <c:scaling>
          <c:orientation val="minMax"/>
        </c:scaling>
        <c:axPos val="l"/>
        <c:tickLblPos val="nextTo"/>
        <c:crossAx val="120354304"/>
        <c:crosses val="autoZero"/>
        <c:auto val="1"/>
        <c:lblAlgn val="ctr"/>
        <c:lblOffset val="100"/>
      </c:catAx>
      <c:valAx>
        <c:axId val="120354304"/>
        <c:scaling>
          <c:orientation val="minMax"/>
        </c:scaling>
        <c:axPos val="b"/>
        <c:majorGridlines/>
        <c:numFmt formatCode="0%" sourceLinked="1"/>
        <c:tickLblPos val="nextTo"/>
        <c:crossAx val="120352768"/>
        <c:crosses val="autoZero"/>
        <c:crossBetween val="between"/>
      </c:valAx>
    </c:plotArea>
    <c:legend>
      <c:legendPos val="r"/>
      <c:legendEntry>
        <c:idx val="0"/>
        <c:delete val="1"/>
      </c:legendEntry>
      <c:layout/>
    </c:legend>
    <c:plotVisOnly val="1"/>
    <c:dispBlanksAs val="gap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квітень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критичний</c:v>
                </c:pt>
                <c:pt idx="1">
                  <c:v>низький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</c:v>
                </c:pt>
                <c:pt idx="1">
                  <c:v>0.05</c:v>
                </c:pt>
                <c:pt idx="2">
                  <c:v>0.42000000000000032</c:v>
                </c:pt>
                <c:pt idx="3">
                  <c:v>0.53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вересень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критичний</c:v>
                </c:pt>
                <c:pt idx="1">
                  <c:v>низький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</c:v>
                </c:pt>
                <c:pt idx="1">
                  <c:v>0.22</c:v>
                </c:pt>
                <c:pt idx="2">
                  <c:v>0.61000000000000065</c:v>
                </c:pt>
                <c:pt idx="3">
                  <c:v>0.17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критичний</c:v>
                </c:pt>
                <c:pt idx="1">
                  <c:v>низький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hape val="cylinder"/>
        <c:axId val="119075200"/>
        <c:axId val="119076736"/>
        <c:axId val="0"/>
      </c:bar3DChart>
      <c:catAx>
        <c:axId val="119075200"/>
        <c:scaling>
          <c:orientation val="minMax"/>
        </c:scaling>
        <c:axPos val="l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19076736"/>
        <c:crosses val="autoZero"/>
        <c:auto val="1"/>
        <c:lblAlgn val="ctr"/>
        <c:lblOffset val="100"/>
      </c:catAx>
      <c:valAx>
        <c:axId val="119076736"/>
        <c:scaling>
          <c:orientation val="minMax"/>
        </c:scaling>
        <c:axPos val="b"/>
        <c:majorGridlines/>
        <c:numFmt formatCode="0%" sourceLinked="1"/>
        <c:tickLblPos val="nextTo"/>
        <c:crossAx val="119075200"/>
        <c:crosses val="autoZero"/>
        <c:crossBetween val="between"/>
      </c:valAx>
    </c:plotArea>
    <c:legend>
      <c:legendPos val="r"/>
      <c:legendEntry>
        <c:idx val="0"/>
        <c:delete val="1"/>
      </c:legendEntry>
      <c:layout/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gap"/>
  </c:chart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6415E4-4AAB-4C08-98FB-6A2D1B13AEA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0AB89B-7D9B-4771-A087-BD00474F7F50}">
      <dgm:prSet custT="1"/>
      <dgm:spPr/>
      <dgm:t>
        <a:bodyPr/>
        <a:lstStyle/>
        <a:p>
          <a:r>
            <a:rPr lang="uk-UA" sz="1800" b="1" i="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1.Створення передумов для формування громадянської поведінки особистості дитини, побудованої на засадах моралі, закладання основ патріотичного виховання, формування патріотичної самосвідомості та громадянської відповідальності</a:t>
          </a:r>
          <a:r>
            <a:rPr lang="uk-UA" sz="1800" b="1" i="0" dirty="0" smtClean="0">
              <a:solidFill>
                <a:schemeClr val="bg1"/>
              </a:solidFill>
              <a:latin typeface="+mn-lt"/>
            </a:rPr>
            <a:t>. </a:t>
          </a:r>
        </a:p>
      </dgm:t>
    </dgm:pt>
    <dgm:pt modelId="{1C9B7CA2-01E7-4838-BB35-9215DD0AC8F9}" type="parTrans" cxnId="{6AF29156-1939-477F-B6B4-9D6F3F8F0495}">
      <dgm:prSet/>
      <dgm:spPr/>
      <dgm:t>
        <a:bodyPr/>
        <a:lstStyle/>
        <a:p>
          <a:endParaRPr lang="ru-RU"/>
        </a:p>
      </dgm:t>
    </dgm:pt>
    <dgm:pt modelId="{097C8956-6DD5-4B49-8D2C-13E5D3DC0822}" type="sibTrans" cxnId="{6AF29156-1939-477F-B6B4-9D6F3F8F0495}">
      <dgm:prSet/>
      <dgm:spPr/>
      <dgm:t>
        <a:bodyPr/>
        <a:lstStyle/>
        <a:p>
          <a:endParaRPr lang="ru-RU"/>
        </a:p>
      </dgm:t>
    </dgm:pt>
    <dgm:pt modelId="{D0247F71-ABDD-47C9-8758-A7654EF140B0}">
      <dgm:prSet custT="1"/>
      <dgm:spPr/>
      <dgm:t>
        <a:bodyPr/>
        <a:lstStyle/>
        <a:p>
          <a:r>
            <a:rPr lang="uk-UA" sz="2000" b="1" i="0" dirty="0" smtClean="0"/>
            <a:t>2.Формування національної свідомості вихованців засобами декоративно-прикладного мистецтва, як </a:t>
          </a:r>
          <a:r>
            <a:rPr lang="ru-RU" sz="2000" b="1" i="0" dirty="0" err="1" smtClean="0"/>
            <a:t>частин</a:t>
          </a:r>
          <a:r>
            <a:rPr lang="uk-UA" sz="2000" b="1" i="0" dirty="0" smtClean="0"/>
            <a:t>и </a:t>
          </a:r>
          <a:r>
            <a:rPr lang="ru-RU" sz="2000" b="1" i="0" dirty="0" err="1" smtClean="0"/>
            <a:t>народної</a:t>
          </a:r>
          <a:r>
            <a:rPr lang="ru-RU" sz="2000" b="1" i="0" dirty="0" smtClean="0"/>
            <a:t> </a:t>
          </a:r>
          <a:r>
            <a:rPr lang="ru-RU" sz="2000" b="1" i="0" dirty="0" err="1" smtClean="0"/>
            <a:t>культури</a:t>
          </a:r>
          <a:r>
            <a:rPr lang="ru-RU" sz="2000" b="1" i="0" dirty="0" smtClean="0"/>
            <a:t>.</a:t>
          </a:r>
        </a:p>
      </dgm:t>
    </dgm:pt>
    <dgm:pt modelId="{59079DF9-FF4E-4015-A122-4DCECBB9CEFF}" type="parTrans" cxnId="{94167955-E5D5-40A2-B611-654BE313B53C}">
      <dgm:prSet/>
      <dgm:spPr/>
      <dgm:t>
        <a:bodyPr/>
        <a:lstStyle/>
        <a:p>
          <a:endParaRPr lang="ru-RU"/>
        </a:p>
      </dgm:t>
    </dgm:pt>
    <dgm:pt modelId="{67C2285B-035A-4691-AAB0-FF51E71A471B}" type="sibTrans" cxnId="{94167955-E5D5-40A2-B611-654BE313B53C}">
      <dgm:prSet/>
      <dgm:spPr/>
      <dgm:t>
        <a:bodyPr/>
        <a:lstStyle/>
        <a:p>
          <a:endParaRPr lang="ru-RU"/>
        </a:p>
      </dgm:t>
    </dgm:pt>
    <dgm:pt modelId="{B13F72B5-E54A-4F93-86F3-A4DCA06567A8}">
      <dgm:prSet custT="1"/>
      <dgm:spPr/>
      <dgm:t>
        <a:bodyPr/>
        <a:lstStyle/>
        <a:p>
          <a:r>
            <a:rPr lang="uk-UA" sz="2000" b="1" i="0" dirty="0" smtClean="0"/>
            <a:t>3.Впровадження та удосконалення інклюзивної освіти в системі роботи закладу дошкільної освіти.</a:t>
          </a:r>
          <a:endParaRPr lang="ru-RU" sz="2000" i="0" dirty="0" smtClean="0"/>
        </a:p>
      </dgm:t>
    </dgm:pt>
    <dgm:pt modelId="{1654EDCB-A3E0-42AD-BB14-1BF71C9EEBD0}" type="parTrans" cxnId="{79A06383-5088-44FC-8667-A74058333A6A}">
      <dgm:prSet/>
      <dgm:spPr/>
      <dgm:t>
        <a:bodyPr/>
        <a:lstStyle/>
        <a:p>
          <a:endParaRPr lang="ru-RU"/>
        </a:p>
      </dgm:t>
    </dgm:pt>
    <dgm:pt modelId="{35BA0108-4879-41F6-B918-47A30DEE7331}" type="sibTrans" cxnId="{79A06383-5088-44FC-8667-A74058333A6A}">
      <dgm:prSet/>
      <dgm:spPr/>
      <dgm:t>
        <a:bodyPr/>
        <a:lstStyle/>
        <a:p>
          <a:endParaRPr lang="ru-RU"/>
        </a:p>
      </dgm:t>
    </dgm:pt>
    <dgm:pt modelId="{0BBFB330-001B-4A75-B370-BC057CAB38BF}" type="pres">
      <dgm:prSet presAssocID="{496415E4-4AAB-4C08-98FB-6A2D1B13AEA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1F0E63-A4A1-4564-977B-25EC212852D8}" type="pres">
      <dgm:prSet presAssocID="{B50AB89B-7D9B-4771-A087-BD00474F7F50}" presName="composite" presStyleCnt="0"/>
      <dgm:spPr/>
    </dgm:pt>
    <dgm:pt modelId="{E4A25883-3C29-4143-9E22-0D3DE3CE43E8}" type="pres">
      <dgm:prSet presAssocID="{B50AB89B-7D9B-4771-A087-BD00474F7F50}" presName="imgShp" presStyleLbl="fgImgPlace1" presStyleIdx="0" presStyleCnt="3" custAng="9018811" custFlipVert="1" custFlipHor="0" custScaleX="4541" custScaleY="2961" custLinFactX="200000" custLinFactNeighborX="278753" custLinFactNeighborY="40144"/>
      <dgm:spPr>
        <a:solidFill>
          <a:schemeClr val="accent6">
            <a:lumMod val="20000"/>
            <a:lumOff val="80000"/>
          </a:schemeClr>
        </a:solidFill>
      </dgm:spPr>
    </dgm:pt>
    <dgm:pt modelId="{42346C54-1CB5-4AC3-B914-4EC262360FE0}" type="pres">
      <dgm:prSet presAssocID="{B50AB89B-7D9B-4771-A087-BD00474F7F50}" presName="txShp" presStyleLbl="node1" presStyleIdx="0" presStyleCnt="3" custScaleX="111167" custLinFactNeighborX="-816" custLinFactNeighborY="-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4D2154-7841-48CB-A7E9-2F0D2FD6C4C3}" type="pres">
      <dgm:prSet presAssocID="{097C8956-6DD5-4B49-8D2C-13E5D3DC0822}" presName="spacing" presStyleCnt="0"/>
      <dgm:spPr/>
    </dgm:pt>
    <dgm:pt modelId="{E9BBAC4E-4593-4D50-9FEA-EEC7CBE8BFD2}" type="pres">
      <dgm:prSet presAssocID="{D0247F71-ABDD-47C9-8758-A7654EF140B0}" presName="composite" presStyleCnt="0"/>
      <dgm:spPr/>
    </dgm:pt>
    <dgm:pt modelId="{F819D976-4B8C-471D-AA87-3100BAA55138}" type="pres">
      <dgm:prSet presAssocID="{D0247F71-ABDD-47C9-8758-A7654EF140B0}" presName="imgShp" presStyleLbl="fgImgPlace1" presStyleIdx="1" presStyleCnt="3" custAng="10800000" custFlipVert="1" custFlipHor="0" custScaleX="2961" custScaleY="3398" custLinFactNeighborX="-54771" custLinFactNeighborY="-61927"/>
      <dgm:spPr/>
    </dgm:pt>
    <dgm:pt modelId="{BC9D89FC-C995-42D4-AA7B-B26631316294}" type="pres">
      <dgm:prSet presAssocID="{D0247F71-ABDD-47C9-8758-A7654EF140B0}" presName="txShp" presStyleLbl="node1" presStyleIdx="1" presStyleCnt="3" custScaleX="112156" custScaleY="100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6702C-321F-436D-B5E0-2F2BCA17DB19}" type="pres">
      <dgm:prSet presAssocID="{67C2285B-035A-4691-AAB0-FF51E71A471B}" presName="spacing" presStyleCnt="0"/>
      <dgm:spPr/>
    </dgm:pt>
    <dgm:pt modelId="{F5C1782B-8342-44FB-8989-CCDD1BD7977F}" type="pres">
      <dgm:prSet presAssocID="{B13F72B5-E54A-4F93-86F3-A4DCA06567A8}" presName="composite" presStyleCnt="0"/>
      <dgm:spPr/>
    </dgm:pt>
    <dgm:pt modelId="{58579986-B1F5-4DB3-97DD-B28F17A50CBA}" type="pres">
      <dgm:prSet presAssocID="{B13F72B5-E54A-4F93-86F3-A4DCA06567A8}" presName="imgShp" presStyleLbl="fgImgPlace1" presStyleIdx="2" presStyleCnt="3" custFlipVert="1" custFlipHor="1" custScaleX="2961" custScaleY="4912" custLinFactX="200000" custLinFactNeighborX="261966" custLinFactNeighborY="-44896"/>
      <dgm:spPr/>
    </dgm:pt>
    <dgm:pt modelId="{64B46A90-50EA-4618-9350-176F63E32EEC}" type="pres">
      <dgm:prSet presAssocID="{B13F72B5-E54A-4F93-86F3-A4DCA06567A8}" presName="txShp" presStyleLbl="node1" presStyleIdx="2" presStyleCnt="3" custScaleX="111643" custScaleY="99840" custLinFactNeighborX="0" custLinFactNeighborY="-17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64CE9C-03FA-4A70-8846-F31C7F97C8BD}" type="presOf" srcId="{496415E4-4AAB-4C08-98FB-6A2D1B13AEAC}" destId="{0BBFB330-001B-4A75-B370-BC057CAB38BF}" srcOrd="0" destOrd="0" presId="urn:microsoft.com/office/officeart/2005/8/layout/vList3"/>
    <dgm:cxn modelId="{79A06383-5088-44FC-8667-A74058333A6A}" srcId="{496415E4-4AAB-4C08-98FB-6A2D1B13AEAC}" destId="{B13F72B5-E54A-4F93-86F3-A4DCA06567A8}" srcOrd="2" destOrd="0" parTransId="{1654EDCB-A3E0-42AD-BB14-1BF71C9EEBD0}" sibTransId="{35BA0108-4879-41F6-B918-47A30DEE7331}"/>
    <dgm:cxn modelId="{DC220420-B14B-426A-B8CD-3BF1BABC3460}" type="presOf" srcId="{D0247F71-ABDD-47C9-8758-A7654EF140B0}" destId="{BC9D89FC-C995-42D4-AA7B-B26631316294}" srcOrd="0" destOrd="0" presId="urn:microsoft.com/office/officeart/2005/8/layout/vList3"/>
    <dgm:cxn modelId="{C61BCBE6-26CB-4608-B72D-8F2F3F22EDC8}" type="presOf" srcId="{B13F72B5-E54A-4F93-86F3-A4DCA06567A8}" destId="{64B46A90-50EA-4618-9350-176F63E32EEC}" srcOrd="0" destOrd="0" presId="urn:microsoft.com/office/officeart/2005/8/layout/vList3"/>
    <dgm:cxn modelId="{6AF29156-1939-477F-B6B4-9D6F3F8F0495}" srcId="{496415E4-4AAB-4C08-98FB-6A2D1B13AEAC}" destId="{B50AB89B-7D9B-4771-A087-BD00474F7F50}" srcOrd="0" destOrd="0" parTransId="{1C9B7CA2-01E7-4838-BB35-9215DD0AC8F9}" sibTransId="{097C8956-6DD5-4B49-8D2C-13E5D3DC0822}"/>
    <dgm:cxn modelId="{9D0D1E68-055C-4965-B172-BCA1280A5ECB}" type="presOf" srcId="{B50AB89B-7D9B-4771-A087-BD00474F7F50}" destId="{42346C54-1CB5-4AC3-B914-4EC262360FE0}" srcOrd="0" destOrd="0" presId="urn:microsoft.com/office/officeart/2005/8/layout/vList3"/>
    <dgm:cxn modelId="{94167955-E5D5-40A2-B611-654BE313B53C}" srcId="{496415E4-4AAB-4C08-98FB-6A2D1B13AEAC}" destId="{D0247F71-ABDD-47C9-8758-A7654EF140B0}" srcOrd="1" destOrd="0" parTransId="{59079DF9-FF4E-4015-A122-4DCECBB9CEFF}" sibTransId="{67C2285B-035A-4691-AAB0-FF51E71A471B}"/>
    <dgm:cxn modelId="{827C8853-4A11-4C57-8C36-441F5A08829C}" type="presParOf" srcId="{0BBFB330-001B-4A75-B370-BC057CAB38BF}" destId="{5F1F0E63-A4A1-4564-977B-25EC212852D8}" srcOrd="0" destOrd="0" presId="urn:microsoft.com/office/officeart/2005/8/layout/vList3"/>
    <dgm:cxn modelId="{2C612565-692E-4C53-AB73-E5561C264D3C}" type="presParOf" srcId="{5F1F0E63-A4A1-4564-977B-25EC212852D8}" destId="{E4A25883-3C29-4143-9E22-0D3DE3CE43E8}" srcOrd="0" destOrd="0" presId="urn:microsoft.com/office/officeart/2005/8/layout/vList3"/>
    <dgm:cxn modelId="{95A47653-9496-459F-8D26-2DBCC1837898}" type="presParOf" srcId="{5F1F0E63-A4A1-4564-977B-25EC212852D8}" destId="{42346C54-1CB5-4AC3-B914-4EC262360FE0}" srcOrd="1" destOrd="0" presId="urn:microsoft.com/office/officeart/2005/8/layout/vList3"/>
    <dgm:cxn modelId="{CFFEFA3B-807C-4323-8487-32C6577B0667}" type="presParOf" srcId="{0BBFB330-001B-4A75-B370-BC057CAB38BF}" destId="{6C4D2154-7841-48CB-A7E9-2F0D2FD6C4C3}" srcOrd="1" destOrd="0" presId="urn:microsoft.com/office/officeart/2005/8/layout/vList3"/>
    <dgm:cxn modelId="{14F18AD2-685E-4D95-BE30-A91D347FAC63}" type="presParOf" srcId="{0BBFB330-001B-4A75-B370-BC057CAB38BF}" destId="{E9BBAC4E-4593-4D50-9FEA-EEC7CBE8BFD2}" srcOrd="2" destOrd="0" presId="urn:microsoft.com/office/officeart/2005/8/layout/vList3"/>
    <dgm:cxn modelId="{3EFFDC39-F8F7-43FA-89C1-C900815F83D7}" type="presParOf" srcId="{E9BBAC4E-4593-4D50-9FEA-EEC7CBE8BFD2}" destId="{F819D976-4B8C-471D-AA87-3100BAA55138}" srcOrd="0" destOrd="0" presId="urn:microsoft.com/office/officeart/2005/8/layout/vList3"/>
    <dgm:cxn modelId="{0A05AED2-3B72-45A6-B211-D81956E57EAE}" type="presParOf" srcId="{E9BBAC4E-4593-4D50-9FEA-EEC7CBE8BFD2}" destId="{BC9D89FC-C995-42D4-AA7B-B26631316294}" srcOrd="1" destOrd="0" presId="urn:microsoft.com/office/officeart/2005/8/layout/vList3"/>
    <dgm:cxn modelId="{A1637004-F7DD-4919-B281-D900D060C2CD}" type="presParOf" srcId="{0BBFB330-001B-4A75-B370-BC057CAB38BF}" destId="{1916702C-321F-436D-B5E0-2F2BCA17DB19}" srcOrd="3" destOrd="0" presId="urn:microsoft.com/office/officeart/2005/8/layout/vList3"/>
    <dgm:cxn modelId="{E87E7BF2-4425-4E6D-90D5-E11026174775}" type="presParOf" srcId="{0BBFB330-001B-4A75-B370-BC057CAB38BF}" destId="{F5C1782B-8342-44FB-8989-CCDD1BD7977F}" srcOrd="4" destOrd="0" presId="urn:microsoft.com/office/officeart/2005/8/layout/vList3"/>
    <dgm:cxn modelId="{50954747-35B1-45AD-B649-E23D9CF87394}" type="presParOf" srcId="{F5C1782B-8342-44FB-8989-CCDD1BD7977F}" destId="{58579986-B1F5-4DB3-97DD-B28F17A50CBA}" srcOrd="0" destOrd="0" presId="urn:microsoft.com/office/officeart/2005/8/layout/vList3"/>
    <dgm:cxn modelId="{FA54DEA7-2BE5-4150-A2B0-47501B72D87D}" type="presParOf" srcId="{F5C1782B-8342-44FB-8989-CCDD1BD7977F}" destId="{64B46A90-50EA-4618-9350-176F63E32EEC}" srcOrd="1" destOrd="0" presId="urn:microsoft.com/office/officeart/2005/8/layout/v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798A19-104F-4C33-AB10-E814914E2B9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CD998E-71C5-4FCE-BC64-16FFC493C0BA}">
      <dgm:prSet custT="1"/>
      <dgm:spPr/>
      <dgm:t>
        <a:bodyPr/>
        <a:lstStyle/>
        <a:p>
          <a:r>
            <a:rPr kumimoji="0" lang="uk-UA" altLang="zh-CN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Засідання педагогічної ради №1</a:t>
          </a:r>
          <a:endParaRPr lang="ru-RU" sz="1200" b="1" dirty="0"/>
        </a:p>
      </dgm:t>
    </dgm:pt>
    <dgm:pt modelId="{F84859AC-7013-4BC0-9579-F3EA4D4131D0}" type="parTrans" cxnId="{F84FD00A-3BD7-4992-A326-91B5A5E2F96B}">
      <dgm:prSet/>
      <dgm:spPr/>
      <dgm:t>
        <a:bodyPr/>
        <a:lstStyle/>
        <a:p>
          <a:endParaRPr lang="ru-RU"/>
        </a:p>
      </dgm:t>
    </dgm:pt>
    <dgm:pt modelId="{A080100C-5708-4C0C-BA34-FDF3935DF858}" type="sibTrans" cxnId="{F84FD00A-3BD7-4992-A326-91B5A5E2F96B}">
      <dgm:prSet/>
      <dgm:spPr/>
      <dgm:t>
        <a:bodyPr/>
        <a:lstStyle/>
        <a:p>
          <a:endParaRPr lang="ru-RU"/>
        </a:p>
      </dgm:t>
    </dgm:pt>
    <dgm:pt modelId="{C16DD30E-04C8-491D-BF84-EFC508BB3866}">
      <dgm:prSet/>
      <dgm:spPr/>
      <dgm:t>
        <a:bodyPr/>
        <a:lstStyle/>
        <a:p>
          <a:pPr rtl="0"/>
          <a:r>
            <a:rPr kumimoji="0" lang="uk-UA" altLang="zh-CN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«Якісна освіта – запорука самореалізації особистості».</a:t>
          </a:r>
          <a:endParaRPr lang="ru-RU"/>
        </a:p>
      </dgm:t>
    </dgm:pt>
    <dgm:pt modelId="{526B9CEF-3098-49AC-B4C7-EEAB31EE706B}" type="parTrans" cxnId="{DEB13CCF-9254-429D-96C2-AC109823BB36}">
      <dgm:prSet/>
      <dgm:spPr/>
      <dgm:t>
        <a:bodyPr/>
        <a:lstStyle/>
        <a:p>
          <a:endParaRPr lang="ru-RU"/>
        </a:p>
      </dgm:t>
    </dgm:pt>
    <dgm:pt modelId="{1B719887-3B91-4F2E-8C54-19BF12FAB31E}" type="sibTrans" cxnId="{DEB13CCF-9254-429D-96C2-AC109823BB36}">
      <dgm:prSet/>
      <dgm:spPr/>
      <dgm:t>
        <a:bodyPr/>
        <a:lstStyle/>
        <a:p>
          <a:endParaRPr lang="ru-RU"/>
        </a:p>
      </dgm:t>
    </dgm:pt>
    <dgm:pt modelId="{0FEE2EBE-21F3-4846-A1F2-5CDC25C199D4}">
      <dgm:prSet/>
      <dgm:spPr/>
      <dgm:t>
        <a:bodyPr/>
        <a:lstStyle/>
        <a:p>
          <a:pPr rtl="0"/>
          <a:r>
            <a:rPr kumimoji="0" lang="uk-UA" altLang="zh-CN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Про основні напрямки роботи ДНЗ у 2022/2023н.р.</a:t>
          </a:r>
          <a:endParaRPr kumimoji="0" lang="ru-RU" altLang="zh-CN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E1B3BDF0-9BE3-4680-89B8-56B6B5B0F3C5}" type="parTrans" cxnId="{E1C91810-676F-4BFE-B2C4-E9D7DC3AF874}">
      <dgm:prSet/>
      <dgm:spPr/>
      <dgm:t>
        <a:bodyPr/>
        <a:lstStyle/>
        <a:p>
          <a:endParaRPr lang="ru-RU"/>
        </a:p>
      </dgm:t>
    </dgm:pt>
    <dgm:pt modelId="{99676507-5793-42B5-9E86-6ED3E61A4425}" type="sibTrans" cxnId="{E1C91810-676F-4BFE-B2C4-E9D7DC3AF874}">
      <dgm:prSet/>
      <dgm:spPr/>
      <dgm:t>
        <a:bodyPr/>
        <a:lstStyle/>
        <a:p>
          <a:endParaRPr lang="ru-RU"/>
        </a:p>
      </dgm:t>
    </dgm:pt>
    <dgm:pt modelId="{1AFD1282-E76F-4977-AB70-D3DE10603427}">
      <dgm:prSet custT="1"/>
      <dgm:spPr/>
      <dgm:t>
        <a:bodyPr/>
        <a:lstStyle/>
        <a:p>
          <a:r>
            <a:rPr kumimoji="0" lang="uk-UA" altLang="zh-CN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Засідання педагогічної ради №2</a:t>
          </a:r>
          <a:endParaRPr lang="ru-RU" sz="1200" b="1" dirty="0"/>
        </a:p>
      </dgm:t>
    </dgm:pt>
    <dgm:pt modelId="{37FF72A7-6224-40D8-B3C1-A66C7FD4E8D3}" type="parTrans" cxnId="{00F9823C-099F-4162-97D0-6D39DD8B4E7F}">
      <dgm:prSet/>
      <dgm:spPr/>
      <dgm:t>
        <a:bodyPr/>
        <a:lstStyle/>
        <a:p>
          <a:endParaRPr lang="ru-RU"/>
        </a:p>
      </dgm:t>
    </dgm:pt>
    <dgm:pt modelId="{B1CBFC3E-EC7B-48D3-A363-DB76866D8129}" type="sibTrans" cxnId="{00F9823C-099F-4162-97D0-6D39DD8B4E7F}">
      <dgm:prSet/>
      <dgm:spPr/>
      <dgm:t>
        <a:bodyPr/>
        <a:lstStyle/>
        <a:p>
          <a:endParaRPr lang="ru-RU"/>
        </a:p>
      </dgm:t>
    </dgm:pt>
    <dgm:pt modelId="{028898BA-998D-42D5-8CD8-36E9D89F6EB5}">
      <dgm:prSet/>
      <dgm:spPr/>
      <dgm:t>
        <a:bodyPr/>
        <a:lstStyle/>
        <a:p>
          <a:pPr rtl="0"/>
          <a:r>
            <a:rPr kumimoji="0" lang="uk-UA" altLang="zh-CN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«Збереження та розвиток  національної свідомості, творчого потенціалу дитини через ознайомлення з декоративно-прикладним мистецтвом рідного краю»</a:t>
          </a:r>
          <a:endParaRPr lang="ru-RU"/>
        </a:p>
      </dgm:t>
    </dgm:pt>
    <dgm:pt modelId="{ADB466D6-1BEF-4DEF-838E-93FB2BDBACCD}" type="parTrans" cxnId="{D71F8438-6CEB-42A4-8086-95DAC42E408A}">
      <dgm:prSet/>
      <dgm:spPr/>
      <dgm:t>
        <a:bodyPr/>
        <a:lstStyle/>
        <a:p>
          <a:endParaRPr lang="ru-RU"/>
        </a:p>
      </dgm:t>
    </dgm:pt>
    <dgm:pt modelId="{C0FFCA1C-778B-40BF-A726-4A990FCD38D2}" type="sibTrans" cxnId="{D71F8438-6CEB-42A4-8086-95DAC42E408A}">
      <dgm:prSet/>
      <dgm:spPr/>
      <dgm:t>
        <a:bodyPr/>
        <a:lstStyle/>
        <a:p>
          <a:endParaRPr lang="ru-RU"/>
        </a:p>
      </dgm:t>
    </dgm:pt>
    <dgm:pt modelId="{14D83B42-7FB1-46E2-90D2-4B1C31DE5E17}">
      <dgm:prSet custT="1"/>
      <dgm:spPr/>
      <dgm:t>
        <a:bodyPr/>
        <a:lstStyle/>
        <a:p>
          <a:r>
            <a:rPr kumimoji="0" lang="uk-UA" altLang="zh-CN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Засідання педагогічної ради №3</a:t>
          </a:r>
          <a:endParaRPr lang="ru-RU" sz="1200" b="1" dirty="0"/>
        </a:p>
      </dgm:t>
    </dgm:pt>
    <dgm:pt modelId="{2E7225E1-7D17-4A0B-A426-169AD0E832DA}" type="parTrans" cxnId="{D0EFA1A5-D9F5-40E4-8D11-E079F4E10481}">
      <dgm:prSet/>
      <dgm:spPr/>
      <dgm:t>
        <a:bodyPr/>
        <a:lstStyle/>
        <a:p>
          <a:endParaRPr lang="ru-RU"/>
        </a:p>
      </dgm:t>
    </dgm:pt>
    <dgm:pt modelId="{60AC8330-003E-4948-AE2B-4F5635A2F559}" type="sibTrans" cxnId="{D0EFA1A5-D9F5-40E4-8D11-E079F4E10481}">
      <dgm:prSet/>
      <dgm:spPr/>
      <dgm:t>
        <a:bodyPr/>
        <a:lstStyle/>
        <a:p>
          <a:endParaRPr lang="ru-RU"/>
        </a:p>
      </dgm:t>
    </dgm:pt>
    <dgm:pt modelId="{3A3CCF2D-1E5E-4841-80D5-4DA5343A040E}">
      <dgm:prSet/>
      <dgm:spPr/>
      <dgm:t>
        <a:bodyPr/>
        <a:lstStyle/>
        <a:p>
          <a:pPr rtl="0"/>
          <a:r>
            <a:rPr kumimoji="0" lang="uk-UA" altLang="zh-CN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«Роль національно-патріотичного виховання в освітньому процесі ЗДО»</a:t>
          </a:r>
          <a:endParaRPr lang="ru-RU"/>
        </a:p>
      </dgm:t>
    </dgm:pt>
    <dgm:pt modelId="{C5353A15-FFE7-43B4-8790-046D922DE47F}" type="parTrans" cxnId="{98941F8A-723A-43E0-A124-A772044828D2}">
      <dgm:prSet/>
      <dgm:spPr/>
      <dgm:t>
        <a:bodyPr/>
        <a:lstStyle/>
        <a:p>
          <a:endParaRPr lang="ru-RU"/>
        </a:p>
      </dgm:t>
    </dgm:pt>
    <dgm:pt modelId="{ACDFD9F7-E7FD-4E8F-BE53-1CA272FD699F}" type="sibTrans" cxnId="{98941F8A-723A-43E0-A124-A772044828D2}">
      <dgm:prSet/>
      <dgm:spPr/>
      <dgm:t>
        <a:bodyPr/>
        <a:lstStyle/>
        <a:p>
          <a:endParaRPr lang="ru-RU"/>
        </a:p>
      </dgm:t>
    </dgm:pt>
    <dgm:pt modelId="{CE689CDE-54A1-4391-8BC1-3F198FF1759B}">
      <dgm:prSet custT="1"/>
      <dgm:spPr/>
      <dgm:t>
        <a:bodyPr/>
        <a:lstStyle/>
        <a:p>
          <a:r>
            <a:rPr kumimoji="0" lang="uk-UA" altLang="zh-CN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Засідання педагогічної ради №4</a:t>
          </a:r>
          <a:endParaRPr lang="ru-RU" sz="1200" b="1" dirty="0"/>
        </a:p>
      </dgm:t>
    </dgm:pt>
    <dgm:pt modelId="{677DA77A-AD23-4B9C-A5A6-3F8A48CCACEE}" type="parTrans" cxnId="{1B9582C2-9615-4848-AC46-D43FA329B84B}">
      <dgm:prSet/>
      <dgm:spPr/>
      <dgm:t>
        <a:bodyPr/>
        <a:lstStyle/>
        <a:p>
          <a:endParaRPr lang="ru-RU"/>
        </a:p>
      </dgm:t>
    </dgm:pt>
    <dgm:pt modelId="{29585DD6-211D-4B50-9FEE-381BBF1E40C8}" type="sibTrans" cxnId="{1B9582C2-9615-4848-AC46-D43FA329B84B}">
      <dgm:prSet/>
      <dgm:spPr/>
      <dgm:t>
        <a:bodyPr/>
        <a:lstStyle/>
        <a:p>
          <a:endParaRPr lang="ru-RU"/>
        </a:p>
      </dgm:t>
    </dgm:pt>
    <dgm:pt modelId="{1095647A-E6E4-4626-A8FD-07A25D589914}">
      <dgm:prSet/>
      <dgm:spPr/>
      <dgm:t>
        <a:bodyPr/>
        <a:lstStyle/>
        <a:p>
          <a:pPr rtl="0"/>
          <a:r>
            <a:rPr kumimoji="0" lang="uk-UA" altLang="zh-CN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«Про підсумки роботи ДНЗ в 202</a:t>
          </a:r>
          <a:r>
            <a:rPr kumimoji="0" lang="ru-RU" altLang="zh-CN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2</a:t>
          </a:r>
          <a:r>
            <a:rPr kumimoji="0" lang="uk-UA" altLang="zh-CN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/202</a:t>
          </a:r>
          <a:r>
            <a:rPr kumimoji="0" lang="ru-RU" altLang="zh-CN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3</a:t>
          </a:r>
          <a:r>
            <a:rPr kumimoji="0" lang="uk-UA" altLang="zh-CN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н.р.»</a:t>
          </a:r>
          <a:endParaRPr lang="ru-RU"/>
        </a:p>
      </dgm:t>
    </dgm:pt>
    <dgm:pt modelId="{6CB4F6B4-1A52-4739-8C90-C33775509B9A}" type="parTrans" cxnId="{F3703D05-3B78-4DDE-A27C-F8063427F4A3}">
      <dgm:prSet/>
      <dgm:spPr/>
      <dgm:t>
        <a:bodyPr/>
        <a:lstStyle/>
        <a:p>
          <a:endParaRPr lang="ru-RU"/>
        </a:p>
      </dgm:t>
    </dgm:pt>
    <dgm:pt modelId="{7E8166FB-6BA1-42CD-8901-086596AD4DE7}" type="sibTrans" cxnId="{F3703D05-3B78-4DDE-A27C-F8063427F4A3}">
      <dgm:prSet/>
      <dgm:spPr/>
      <dgm:t>
        <a:bodyPr/>
        <a:lstStyle/>
        <a:p>
          <a:endParaRPr lang="ru-RU"/>
        </a:p>
      </dgm:t>
    </dgm:pt>
    <dgm:pt modelId="{B01EFFD2-1E56-451C-870E-03D4F861ADFB}" type="pres">
      <dgm:prSet presAssocID="{76798A19-104F-4C33-AB10-E814914E2B9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284764-CB56-48B6-9869-3DF5A2BABB7E}" type="pres">
      <dgm:prSet presAssocID="{AACD998E-71C5-4FCE-BC64-16FFC493C0BA}" presName="composite" presStyleCnt="0"/>
      <dgm:spPr/>
    </dgm:pt>
    <dgm:pt modelId="{1DF0225A-4771-44C6-961B-2BF752C8C1F1}" type="pres">
      <dgm:prSet presAssocID="{AACD998E-71C5-4FCE-BC64-16FFC493C0BA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411057-290C-4ECD-AD0B-8EFDFD16D0B5}" type="pres">
      <dgm:prSet presAssocID="{AACD998E-71C5-4FCE-BC64-16FFC493C0BA}" presName="descendantText" presStyleLbl="alignAcc1" presStyleIdx="0" presStyleCnt="4" custLinFactNeighborX="450" custLinFactNeighborY="-8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61AA42-079F-4819-B55C-4A2E150E3796}" type="pres">
      <dgm:prSet presAssocID="{A080100C-5708-4C0C-BA34-FDF3935DF858}" presName="sp" presStyleCnt="0"/>
      <dgm:spPr/>
    </dgm:pt>
    <dgm:pt modelId="{25E48390-78BF-4826-A97E-6387B9E24C98}" type="pres">
      <dgm:prSet presAssocID="{1AFD1282-E76F-4977-AB70-D3DE10603427}" presName="composite" presStyleCnt="0"/>
      <dgm:spPr/>
    </dgm:pt>
    <dgm:pt modelId="{5A904EB3-C430-4E70-8045-4524F006E3B3}" type="pres">
      <dgm:prSet presAssocID="{1AFD1282-E76F-4977-AB70-D3DE10603427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7C8677-7780-4B4B-9104-814B0B15DCCD}" type="pres">
      <dgm:prSet presAssocID="{1AFD1282-E76F-4977-AB70-D3DE10603427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1EEF8-353A-4F27-AF2B-8093590432D9}" type="pres">
      <dgm:prSet presAssocID="{B1CBFC3E-EC7B-48D3-A363-DB76866D8129}" presName="sp" presStyleCnt="0"/>
      <dgm:spPr/>
    </dgm:pt>
    <dgm:pt modelId="{85D4C084-40F9-4876-BCFA-D1E57696E13E}" type="pres">
      <dgm:prSet presAssocID="{14D83B42-7FB1-46E2-90D2-4B1C31DE5E17}" presName="composite" presStyleCnt="0"/>
      <dgm:spPr/>
    </dgm:pt>
    <dgm:pt modelId="{75C04B19-756D-4177-9A7C-AEA8EC5EE74B}" type="pres">
      <dgm:prSet presAssocID="{14D83B42-7FB1-46E2-90D2-4B1C31DE5E17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CEEAF8-B92A-45F0-9069-4AE40F8E21CF}" type="pres">
      <dgm:prSet presAssocID="{14D83B42-7FB1-46E2-90D2-4B1C31DE5E17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330625-1712-4721-A31F-B5931EFB5F8F}" type="pres">
      <dgm:prSet presAssocID="{60AC8330-003E-4948-AE2B-4F5635A2F559}" presName="sp" presStyleCnt="0"/>
      <dgm:spPr/>
    </dgm:pt>
    <dgm:pt modelId="{378DCE09-E0A3-47EF-884F-46F0BE20EF75}" type="pres">
      <dgm:prSet presAssocID="{CE689CDE-54A1-4391-8BC1-3F198FF1759B}" presName="composite" presStyleCnt="0"/>
      <dgm:spPr/>
    </dgm:pt>
    <dgm:pt modelId="{82DC0041-F4F5-405F-8E9E-C621C8238333}" type="pres">
      <dgm:prSet presAssocID="{CE689CDE-54A1-4391-8BC1-3F198FF1759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C757FA-F7D9-4AAE-870D-B73C93D872BB}" type="pres">
      <dgm:prSet presAssocID="{CE689CDE-54A1-4391-8BC1-3F198FF1759B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703D05-3B78-4DDE-A27C-F8063427F4A3}" srcId="{CE689CDE-54A1-4391-8BC1-3F198FF1759B}" destId="{1095647A-E6E4-4626-A8FD-07A25D589914}" srcOrd="0" destOrd="0" parTransId="{6CB4F6B4-1A52-4739-8C90-C33775509B9A}" sibTransId="{7E8166FB-6BA1-42CD-8901-086596AD4DE7}"/>
    <dgm:cxn modelId="{7742CD94-81DC-4917-88E0-BE55775779AB}" type="presOf" srcId="{CE689CDE-54A1-4391-8BC1-3F198FF1759B}" destId="{82DC0041-F4F5-405F-8E9E-C621C8238333}" srcOrd="0" destOrd="0" presId="urn:microsoft.com/office/officeart/2005/8/layout/chevron2"/>
    <dgm:cxn modelId="{DEB13CCF-9254-429D-96C2-AC109823BB36}" srcId="{AACD998E-71C5-4FCE-BC64-16FFC493C0BA}" destId="{C16DD30E-04C8-491D-BF84-EFC508BB3866}" srcOrd="0" destOrd="0" parTransId="{526B9CEF-3098-49AC-B4C7-EEAB31EE706B}" sibTransId="{1B719887-3B91-4F2E-8C54-19BF12FAB31E}"/>
    <dgm:cxn modelId="{D71F8438-6CEB-42A4-8086-95DAC42E408A}" srcId="{1AFD1282-E76F-4977-AB70-D3DE10603427}" destId="{028898BA-998D-42D5-8CD8-36E9D89F6EB5}" srcOrd="0" destOrd="0" parTransId="{ADB466D6-1BEF-4DEF-838E-93FB2BDBACCD}" sibTransId="{C0FFCA1C-778B-40BF-A726-4A990FCD38D2}"/>
    <dgm:cxn modelId="{15E58711-BE2A-4D73-9D46-D075767151C0}" type="presOf" srcId="{AACD998E-71C5-4FCE-BC64-16FFC493C0BA}" destId="{1DF0225A-4771-44C6-961B-2BF752C8C1F1}" srcOrd="0" destOrd="0" presId="urn:microsoft.com/office/officeart/2005/8/layout/chevron2"/>
    <dgm:cxn modelId="{B36F2940-5932-4CCB-B5BD-ED23BD9D6D38}" type="presOf" srcId="{76798A19-104F-4C33-AB10-E814914E2B92}" destId="{B01EFFD2-1E56-451C-870E-03D4F861ADFB}" srcOrd="0" destOrd="0" presId="urn:microsoft.com/office/officeart/2005/8/layout/chevron2"/>
    <dgm:cxn modelId="{98941F8A-723A-43E0-A124-A772044828D2}" srcId="{14D83B42-7FB1-46E2-90D2-4B1C31DE5E17}" destId="{3A3CCF2D-1E5E-4841-80D5-4DA5343A040E}" srcOrd="0" destOrd="0" parTransId="{C5353A15-FFE7-43B4-8790-046D922DE47F}" sibTransId="{ACDFD9F7-E7FD-4E8F-BE53-1CA272FD699F}"/>
    <dgm:cxn modelId="{2AB82717-9FEF-4578-9F0C-1DC76CD66FFF}" type="presOf" srcId="{1095647A-E6E4-4626-A8FD-07A25D589914}" destId="{8FC757FA-F7D9-4AAE-870D-B73C93D872BB}" srcOrd="0" destOrd="0" presId="urn:microsoft.com/office/officeart/2005/8/layout/chevron2"/>
    <dgm:cxn modelId="{8121EA38-411B-4CE4-AD78-103A84434BC7}" type="presOf" srcId="{3A3CCF2D-1E5E-4841-80D5-4DA5343A040E}" destId="{2ACEEAF8-B92A-45F0-9069-4AE40F8E21CF}" srcOrd="0" destOrd="0" presId="urn:microsoft.com/office/officeart/2005/8/layout/chevron2"/>
    <dgm:cxn modelId="{AE0514B1-3A93-4885-8532-C81E8A6CA3B9}" type="presOf" srcId="{14D83B42-7FB1-46E2-90D2-4B1C31DE5E17}" destId="{75C04B19-756D-4177-9A7C-AEA8EC5EE74B}" srcOrd="0" destOrd="0" presId="urn:microsoft.com/office/officeart/2005/8/layout/chevron2"/>
    <dgm:cxn modelId="{E1C91810-676F-4BFE-B2C4-E9D7DC3AF874}" srcId="{AACD998E-71C5-4FCE-BC64-16FFC493C0BA}" destId="{0FEE2EBE-21F3-4846-A1F2-5CDC25C199D4}" srcOrd="1" destOrd="0" parTransId="{E1B3BDF0-9BE3-4680-89B8-56B6B5B0F3C5}" sibTransId="{99676507-5793-42B5-9E86-6ED3E61A4425}"/>
    <dgm:cxn modelId="{1B9582C2-9615-4848-AC46-D43FA329B84B}" srcId="{76798A19-104F-4C33-AB10-E814914E2B92}" destId="{CE689CDE-54A1-4391-8BC1-3F198FF1759B}" srcOrd="3" destOrd="0" parTransId="{677DA77A-AD23-4B9C-A5A6-3F8A48CCACEE}" sibTransId="{29585DD6-211D-4B50-9FEE-381BBF1E40C8}"/>
    <dgm:cxn modelId="{D0EFA1A5-D9F5-40E4-8D11-E079F4E10481}" srcId="{76798A19-104F-4C33-AB10-E814914E2B92}" destId="{14D83B42-7FB1-46E2-90D2-4B1C31DE5E17}" srcOrd="2" destOrd="0" parTransId="{2E7225E1-7D17-4A0B-A426-169AD0E832DA}" sibTransId="{60AC8330-003E-4948-AE2B-4F5635A2F559}"/>
    <dgm:cxn modelId="{5735374A-1D18-423A-98EF-DB444376428F}" type="presOf" srcId="{1AFD1282-E76F-4977-AB70-D3DE10603427}" destId="{5A904EB3-C430-4E70-8045-4524F006E3B3}" srcOrd="0" destOrd="0" presId="urn:microsoft.com/office/officeart/2005/8/layout/chevron2"/>
    <dgm:cxn modelId="{F84FD00A-3BD7-4992-A326-91B5A5E2F96B}" srcId="{76798A19-104F-4C33-AB10-E814914E2B92}" destId="{AACD998E-71C5-4FCE-BC64-16FFC493C0BA}" srcOrd="0" destOrd="0" parTransId="{F84859AC-7013-4BC0-9579-F3EA4D4131D0}" sibTransId="{A080100C-5708-4C0C-BA34-FDF3935DF858}"/>
    <dgm:cxn modelId="{D1699097-7966-4FB7-B1FF-1B7D01DE52EC}" type="presOf" srcId="{028898BA-998D-42D5-8CD8-36E9D89F6EB5}" destId="{FC7C8677-7780-4B4B-9104-814B0B15DCCD}" srcOrd="0" destOrd="0" presId="urn:microsoft.com/office/officeart/2005/8/layout/chevron2"/>
    <dgm:cxn modelId="{00F9823C-099F-4162-97D0-6D39DD8B4E7F}" srcId="{76798A19-104F-4C33-AB10-E814914E2B92}" destId="{1AFD1282-E76F-4977-AB70-D3DE10603427}" srcOrd="1" destOrd="0" parTransId="{37FF72A7-6224-40D8-B3C1-A66C7FD4E8D3}" sibTransId="{B1CBFC3E-EC7B-48D3-A363-DB76866D8129}"/>
    <dgm:cxn modelId="{671CEECC-6C2E-4240-AEF6-EBEB656F293A}" type="presOf" srcId="{C16DD30E-04C8-491D-BF84-EFC508BB3866}" destId="{DE411057-290C-4ECD-AD0B-8EFDFD16D0B5}" srcOrd="0" destOrd="0" presId="urn:microsoft.com/office/officeart/2005/8/layout/chevron2"/>
    <dgm:cxn modelId="{6618B097-6FDC-4D56-927C-D3FEB70FBC31}" type="presOf" srcId="{0FEE2EBE-21F3-4846-A1F2-5CDC25C199D4}" destId="{DE411057-290C-4ECD-AD0B-8EFDFD16D0B5}" srcOrd="0" destOrd="1" presId="urn:microsoft.com/office/officeart/2005/8/layout/chevron2"/>
    <dgm:cxn modelId="{9AA15D33-7D9B-4948-83DB-82402C22720E}" type="presParOf" srcId="{B01EFFD2-1E56-451C-870E-03D4F861ADFB}" destId="{1A284764-CB56-48B6-9869-3DF5A2BABB7E}" srcOrd="0" destOrd="0" presId="urn:microsoft.com/office/officeart/2005/8/layout/chevron2"/>
    <dgm:cxn modelId="{7BD42087-27FF-4A9D-843C-6DBE492A20D4}" type="presParOf" srcId="{1A284764-CB56-48B6-9869-3DF5A2BABB7E}" destId="{1DF0225A-4771-44C6-961B-2BF752C8C1F1}" srcOrd="0" destOrd="0" presId="urn:microsoft.com/office/officeart/2005/8/layout/chevron2"/>
    <dgm:cxn modelId="{4E49D6E7-CD64-4DBC-86AA-04F3DD9DFCDE}" type="presParOf" srcId="{1A284764-CB56-48B6-9869-3DF5A2BABB7E}" destId="{DE411057-290C-4ECD-AD0B-8EFDFD16D0B5}" srcOrd="1" destOrd="0" presId="urn:microsoft.com/office/officeart/2005/8/layout/chevron2"/>
    <dgm:cxn modelId="{1E737EC5-FCC2-4D93-9A13-F0E1CB54EA45}" type="presParOf" srcId="{B01EFFD2-1E56-451C-870E-03D4F861ADFB}" destId="{FE61AA42-079F-4819-B55C-4A2E150E3796}" srcOrd="1" destOrd="0" presId="urn:microsoft.com/office/officeart/2005/8/layout/chevron2"/>
    <dgm:cxn modelId="{1D13A3EE-1F1C-4E9D-A1A6-A9058C9169D7}" type="presParOf" srcId="{B01EFFD2-1E56-451C-870E-03D4F861ADFB}" destId="{25E48390-78BF-4826-A97E-6387B9E24C98}" srcOrd="2" destOrd="0" presId="urn:microsoft.com/office/officeart/2005/8/layout/chevron2"/>
    <dgm:cxn modelId="{49CCD5CE-DD27-4AE2-838E-19A405D5BEEC}" type="presParOf" srcId="{25E48390-78BF-4826-A97E-6387B9E24C98}" destId="{5A904EB3-C430-4E70-8045-4524F006E3B3}" srcOrd="0" destOrd="0" presId="urn:microsoft.com/office/officeart/2005/8/layout/chevron2"/>
    <dgm:cxn modelId="{DA9A2E6F-3FCF-43F0-A5E9-FADBC3610852}" type="presParOf" srcId="{25E48390-78BF-4826-A97E-6387B9E24C98}" destId="{FC7C8677-7780-4B4B-9104-814B0B15DCCD}" srcOrd="1" destOrd="0" presId="urn:microsoft.com/office/officeart/2005/8/layout/chevron2"/>
    <dgm:cxn modelId="{8D484AF8-9DDF-44F3-A8F7-D691FF69248E}" type="presParOf" srcId="{B01EFFD2-1E56-451C-870E-03D4F861ADFB}" destId="{2421EEF8-353A-4F27-AF2B-8093590432D9}" srcOrd="3" destOrd="0" presId="urn:microsoft.com/office/officeart/2005/8/layout/chevron2"/>
    <dgm:cxn modelId="{FD76BD73-5C63-41EB-8E26-26FDABEC5979}" type="presParOf" srcId="{B01EFFD2-1E56-451C-870E-03D4F861ADFB}" destId="{85D4C084-40F9-4876-BCFA-D1E57696E13E}" srcOrd="4" destOrd="0" presId="urn:microsoft.com/office/officeart/2005/8/layout/chevron2"/>
    <dgm:cxn modelId="{221820FE-3BCA-4E6A-A97F-6E72A33294F9}" type="presParOf" srcId="{85D4C084-40F9-4876-BCFA-D1E57696E13E}" destId="{75C04B19-756D-4177-9A7C-AEA8EC5EE74B}" srcOrd="0" destOrd="0" presId="urn:microsoft.com/office/officeart/2005/8/layout/chevron2"/>
    <dgm:cxn modelId="{516FD049-21C1-43F6-A5B3-79B7767D1543}" type="presParOf" srcId="{85D4C084-40F9-4876-BCFA-D1E57696E13E}" destId="{2ACEEAF8-B92A-45F0-9069-4AE40F8E21CF}" srcOrd="1" destOrd="0" presId="urn:microsoft.com/office/officeart/2005/8/layout/chevron2"/>
    <dgm:cxn modelId="{6823F9C1-EF37-4A1D-967D-08A328C8CDC2}" type="presParOf" srcId="{B01EFFD2-1E56-451C-870E-03D4F861ADFB}" destId="{34330625-1712-4721-A31F-B5931EFB5F8F}" srcOrd="5" destOrd="0" presId="urn:microsoft.com/office/officeart/2005/8/layout/chevron2"/>
    <dgm:cxn modelId="{F70D73AB-E389-40E1-9B19-2BC38E18E5E8}" type="presParOf" srcId="{B01EFFD2-1E56-451C-870E-03D4F861ADFB}" destId="{378DCE09-E0A3-47EF-884F-46F0BE20EF75}" srcOrd="6" destOrd="0" presId="urn:microsoft.com/office/officeart/2005/8/layout/chevron2"/>
    <dgm:cxn modelId="{6EDD66B9-23BC-4E06-B49D-78B965CACB0D}" type="presParOf" srcId="{378DCE09-E0A3-47EF-884F-46F0BE20EF75}" destId="{82DC0041-F4F5-405F-8E9E-C621C8238333}" srcOrd="0" destOrd="0" presId="urn:microsoft.com/office/officeart/2005/8/layout/chevron2"/>
    <dgm:cxn modelId="{6CCA0627-374C-4D23-B9C2-814E06F3DEE7}" type="presParOf" srcId="{378DCE09-E0A3-47EF-884F-46F0BE20EF75}" destId="{8FC757FA-F7D9-4AAE-870D-B73C93D872BB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4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CFBB-0737-4672-B363-230E1428599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AAEF-9E9D-4776-8D6A-265DD2CBD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CFBB-0737-4672-B363-230E1428599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AAEF-9E9D-4776-8D6A-265DD2CBD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47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8" y="274647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CFBB-0737-4672-B363-230E1428599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AAEF-9E9D-4776-8D6A-265DD2CBD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CFBB-0737-4672-B363-230E1428599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AAEF-9E9D-4776-8D6A-265DD2CBD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CFBB-0737-4672-B363-230E1428599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AAEF-9E9D-4776-8D6A-265DD2CBD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CFBB-0737-4672-B363-230E1428599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AAEF-9E9D-4776-8D6A-265DD2CBD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CFBB-0737-4672-B363-230E1428599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AAEF-9E9D-4776-8D6A-265DD2CBD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CFBB-0737-4672-B363-230E1428599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AAEF-9E9D-4776-8D6A-265DD2CBD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CFBB-0737-4672-B363-230E1428599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AAEF-9E9D-4776-8D6A-265DD2CBD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9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CFBB-0737-4672-B363-230E1428599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AAEF-9E9D-4776-8D6A-265DD2CBD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CFBB-0737-4672-B363-230E1428599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AAEF-9E9D-4776-8D6A-265DD2CBD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3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9CFBB-0737-4672-B363-230E1428599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9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FAAEF-9E9D-4776-8D6A-265DD2CBD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77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5282" y="1571612"/>
            <a:ext cx="8929750" cy="3143272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r>
              <a:rPr lang="ru-RU" i="1" dirty="0" smtClean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ЗВІТ</a:t>
            </a:r>
            <a:br>
              <a:rPr lang="ru-RU" i="1" dirty="0" smtClean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i="1" dirty="0" err="1" smtClean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завідувача</a:t>
            </a:r>
            <a:r>
              <a:rPr lang="ru-RU" i="1" dirty="0" smtClean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i="1" dirty="0" smtClean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i="1" dirty="0" err="1" smtClean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дошкільн</a:t>
            </a:r>
            <a:r>
              <a:rPr lang="uk-UA" i="1" dirty="0" err="1" smtClean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ого</a:t>
            </a:r>
            <a:r>
              <a:rPr lang="ru-RU" i="1" dirty="0" smtClean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навчальн</a:t>
            </a:r>
            <a:r>
              <a:rPr lang="uk-UA" i="1" dirty="0" err="1" smtClean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ого</a:t>
            </a:r>
            <a:r>
              <a:rPr lang="ru-RU" i="1" dirty="0" smtClean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 заклад</a:t>
            </a:r>
            <a:r>
              <a:rPr lang="uk-UA" i="1" dirty="0" smtClean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i="1" dirty="0" smtClean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</a:br>
            <a:r>
              <a:rPr lang="uk-UA" i="1" dirty="0" smtClean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ЄВГЕНІЇ ДОВГАНИЧ</a:t>
            </a:r>
            <a:br>
              <a:rPr lang="uk-UA" i="1" dirty="0" smtClean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</a:br>
            <a:r>
              <a:rPr lang="uk-UA" i="1" dirty="0" smtClean="0">
                <a:ln w="18415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за 2022-2023н.р.</a:t>
            </a:r>
            <a:endParaRPr lang="ru-RU" dirty="0">
              <a:ln w="18415" cmpd="sng">
                <a:noFill/>
                <a:prstDash val="solid"/>
              </a:ln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6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-30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6140" y="285728"/>
            <a:ext cx="2643206" cy="3524275"/>
          </a:xfrm>
          <a:prstGeom prst="rect">
            <a:avLst/>
          </a:prstGeom>
        </p:spPr>
      </p:pic>
      <p:pic>
        <p:nvPicPr>
          <p:cNvPr id="6" name="Рисунок 5" descr="IMG-30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67116" y="1000108"/>
            <a:ext cx="3161114" cy="4214818"/>
          </a:xfrm>
          <a:prstGeom prst="rect">
            <a:avLst/>
          </a:prstGeom>
        </p:spPr>
      </p:pic>
      <p:pic>
        <p:nvPicPr>
          <p:cNvPr id="7" name="Рисунок 6" descr="IMG-30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8092" y="2143116"/>
            <a:ext cx="3268289" cy="4357718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30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844" y="204514"/>
            <a:ext cx="3357586" cy="6039328"/>
          </a:xfrm>
          <a:prstGeom prst="rect">
            <a:avLst/>
          </a:prstGeom>
        </p:spPr>
      </p:pic>
      <p:pic>
        <p:nvPicPr>
          <p:cNvPr id="6" name="Рисунок 5" descr="IMG_30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7248" y="285728"/>
            <a:ext cx="4500594" cy="3833013"/>
          </a:xfrm>
          <a:prstGeom prst="rect">
            <a:avLst/>
          </a:prstGeom>
        </p:spPr>
      </p:pic>
      <p:pic>
        <p:nvPicPr>
          <p:cNvPr id="5" name="Рисунок 4" descr="IMG_30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7512" y="3643314"/>
            <a:ext cx="3000396" cy="3007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95810" y="214290"/>
            <a:ext cx="4953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Семінари та семінари-практикуми, майстер класи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довба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228" y="428604"/>
            <a:ext cx="4511964" cy="4423523"/>
          </a:xfrm>
          <a:prstGeom prst="rect">
            <a:avLst/>
          </a:prstGeom>
        </p:spPr>
      </p:pic>
      <p:pic>
        <p:nvPicPr>
          <p:cNvPr id="4" name="Рисунок 3" descr="кома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2357430"/>
            <a:ext cx="4714884" cy="4258628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6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чка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9530" y="285727"/>
            <a:ext cx="4500594" cy="4737467"/>
          </a:xfrm>
          <a:prstGeom prst="rect">
            <a:avLst/>
          </a:prstGeom>
        </p:spPr>
      </p:pic>
      <p:pic>
        <p:nvPicPr>
          <p:cNvPr id="3" name="Рисунок 2" descr="величк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67314" y="2214554"/>
            <a:ext cx="4109830" cy="4178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6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рейн ринг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85728"/>
            <a:ext cx="4500594" cy="5500726"/>
          </a:xfrm>
          <a:prstGeom prst="rect">
            <a:avLst/>
          </a:prstGeom>
        </p:spPr>
      </p:pic>
      <p:pic>
        <p:nvPicPr>
          <p:cNvPr id="3" name="Рисунок 2" descr="брейн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5942" y="928670"/>
            <a:ext cx="3810024" cy="5715039"/>
          </a:xfrm>
          <a:prstGeom prst="rect">
            <a:avLst/>
          </a:prstGeom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3844" y="0"/>
            <a:ext cx="82074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КРАЄЗНАВЧИЙ МУЗЕЙ</a:t>
            </a:r>
          </a:p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ГУРТКОВА  РОБОТА “МАЙСТЕРНЯТА”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 descr="IMG_30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530" y="1357298"/>
            <a:ext cx="4357694" cy="4357694"/>
          </a:xfrm>
          <a:prstGeom prst="rect">
            <a:avLst/>
          </a:prstGeom>
        </p:spPr>
      </p:pic>
      <p:pic>
        <p:nvPicPr>
          <p:cNvPr id="4" name="Рисунок 3" descr="IMG_30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81562" y="2143116"/>
            <a:ext cx="4357694" cy="43576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9530" y="6000768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err="1" smtClean="0"/>
              <a:t>“Розгляд</a:t>
            </a:r>
            <a:r>
              <a:rPr lang="uk-UA" b="1" dirty="0" smtClean="0"/>
              <a:t> керамічних виробів </a:t>
            </a:r>
          </a:p>
          <a:p>
            <a:pPr algn="ctr"/>
            <a:r>
              <a:rPr lang="uk-UA" b="1" dirty="0" smtClean="0"/>
              <a:t>та розпис </a:t>
            </a:r>
            <a:r>
              <a:rPr lang="uk-UA" b="1" dirty="0" err="1" smtClean="0"/>
              <a:t>посуду”</a:t>
            </a:r>
            <a:endParaRPr lang="ru-RU" b="1" dirty="0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30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216" y="428604"/>
            <a:ext cx="4714884" cy="4714884"/>
          </a:xfrm>
          <a:prstGeom prst="rect">
            <a:avLst/>
          </a:prstGeom>
        </p:spPr>
      </p:pic>
      <p:pic>
        <p:nvPicPr>
          <p:cNvPr id="3" name="Рисунок 2" descr="IMG_30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38752" y="2285992"/>
            <a:ext cx="4286256" cy="42862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81628" y="642918"/>
            <a:ext cx="414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err="1" smtClean="0">
                <a:solidFill>
                  <a:schemeClr val="accent6">
                    <a:lumMod val="50000"/>
                  </a:schemeClr>
                </a:solidFill>
              </a:rPr>
              <a:t>“Ознайомення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 з народним ремеслом ткацтвом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та його </a:t>
            </a:r>
            <a:r>
              <a:rPr lang="uk-UA" sz="2400" b="1" dirty="0" err="1" smtClean="0">
                <a:solidFill>
                  <a:schemeClr val="accent6">
                    <a:lumMod val="50000"/>
                  </a:schemeClr>
                </a:solidFill>
              </a:rPr>
              <a:t>виробами”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6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523844" y="1285860"/>
          <a:ext cx="921550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66918" y="142852"/>
            <a:ext cx="6072230" cy="928693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pPr lvl="0" indent="369888"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zh-CN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20</a:t>
            </a:r>
            <a:r>
              <a:rPr lang="ru-RU" altLang="zh-CN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uk-UA" altLang="zh-CN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2/2023 н. р. було проведено 4 засідання педагогічної ради ДНЗ: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6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95282" y="357166"/>
            <a:ext cx="8572560" cy="6524863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lvl="0" indent="369888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допомогу вихователям у педагогічній роботі проводились консультації</a:t>
            </a:r>
            <a:endParaRPr lang="uk-UA" sz="2800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369888" algn="ctr" fontAlgn="base">
              <a:spcBef>
                <a:spcPct val="0"/>
              </a:spcBef>
              <a:spcAft>
                <a:spcPct val="0"/>
              </a:spcAft>
            </a:pPr>
            <a:endParaRPr lang="ru-RU" sz="2000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6988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Загальні: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6988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«Розвиток духовного потенціалу особистості дошкільника»,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вересень 2022р.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6988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«Патріотичне виховання дітей дошкільного віку»,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жовтень 2022 р.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6988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«Вчимося діяти у конфліктах із батьками»,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листопад 20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р.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6988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«Створення сприятливого психолого-педагогічного середовища для інклюзивної освіти дітей із особливими освітніми потребами»,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грудень 2022 р.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6988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Особистісне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«Я»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дошкільника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його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життєва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позиція</a:t>
            </a:r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січень 2023 р.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6988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Моральність повинна бути свідомою,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лютий 2023 р.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6988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Метод проектів як важливий освітній інструмент,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березень 2023 р.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6988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Мовленнєва компетенція – засобами гри,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квітень 2023 р.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6988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-Організація</a:t>
            </a:r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методика проведення екскурсій у природу,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травень 2023 р.</a:t>
            </a:r>
          </a:p>
          <a:p>
            <a:pPr lvl="0" indent="369888" algn="just" fontAlgn="base">
              <a:spcBef>
                <a:spcPct val="0"/>
              </a:spcBef>
              <a:spcAft>
                <a:spcPct val="0"/>
              </a:spcAft>
            </a:pPr>
            <a:r>
              <a:rPr lang="uk-UA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Індивідуально-групові: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uk-UA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-Створення</a:t>
            </a:r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сприятливого психолого-педагогічного середовища для інклюзивної освіти дітей із особливими освітніми потребами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uk-UA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-Форми</a:t>
            </a:r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роботи з батьками в умовах інклюзивної освіти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uk-UA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-Розвивальне</a:t>
            </a:r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середовище груп ЗДО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uk-UA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-Організація</a:t>
            </a:r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роботи з батьками в умовах війни</a:t>
            </a:r>
            <a:endParaRPr lang="uk-UA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6988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uk-UA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21499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5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zh-CN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Порівняльні діаграми</a:t>
            </a:r>
            <a:endParaRPr kumimoji="0" lang="uk-UA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785794"/>
          <a:ext cx="4738686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0968" y="428604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 smtClean="0"/>
              <a:t>Група</a:t>
            </a:r>
            <a:r>
              <a:rPr lang="ru-RU" i="1" dirty="0" smtClean="0"/>
              <a:t> №3 «</a:t>
            </a:r>
            <a:r>
              <a:rPr lang="ru-RU" i="1" dirty="0" err="1" smtClean="0"/>
              <a:t>Дзв</a:t>
            </a:r>
            <a:r>
              <a:rPr lang="uk-UA" i="1" dirty="0" err="1" smtClean="0"/>
              <a:t>іночок</a:t>
            </a:r>
            <a:endParaRPr lang="ru-RU" i="1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309794" y="3929066"/>
          <a:ext cx="6500858" cy="2928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24108" y="3429000"/>
            <a:ext cx="2375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Група №5 </a:t>
            </a:r>
            <a:r>
              <a:rPr lang="uk-UA" dirty="0" err="1" smtClean="0"/>
              <a:t>“Капітошка”</a:t>
            </a:r>
            <a:endParaRPr lang="ru-RU" dirty="0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4524372" y="785794"/>
          <a:ext cx="5381628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596074" y="428604"/>
            <a:ext cx="2224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Група №6 </a:t>
            </a:r>
            <a:r>
              <a:rPr lang="uk-UA" dirty="0" err="1" smtClean="0"/>
              <a:t>“Зіронька”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381364" y="0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СТАРШІ ГРУПИ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2538" y="4357694"/>
            <a:ext cx="6934200" cy="2181228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r>
              <a:rPr lang="uk-UA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закладі </a:t>
            </a:r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функціонувало 7-8 </a:t>
            </a:r>
            <a:r>
              <a:rPr lang="uk-UA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</a:t>
            </a:r>
            <a:br>
              <a:rPr lang="uk-UA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150 дітей-дошкільного </a:t>
            </a:r>
            <a:r>
              <a:rPr lang="uk-UA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віку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Нашивка 3"/>
          <p:cNvSpPr/>
          <p:nvPr/>
        </p:nvSpPr>
        <p:spPr>
          <a:xfrm rot="5605609">
            <a:off x="4278136" y="4551386"/>
            <a:ext cx="947103" cy="1657215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1238224" y="1000108"/>
          <a:ext cx="7000924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38422" y="0"/>
            <a:ext cx="1684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СЕРЕДНІ ГРУПИ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38092" y="57148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Група №2 </a:t>
            </a:r>
            <a:r>
              <a:rPr lang="uk-UA" dirty="0" err="1" smtClean="0"/>
              <a:t>“Метелики”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09530" y="3929066"/>
            <a:ext cx="1949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Група №7 </a:t>
            </a:r>
            <a:r>
              <a:rPr lang="uk-UA" dirty="0" err="1" smtClean="0"/>
              <a:t>“Сонях”</a:t>
            </a:r>
            <a:endParaRPr lang="ru-RU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2595546" y="3929066"/>
          <a:ext cx="6072230" cy="2595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1023910" y="571480"/>
          <a:ext cx="5429288" cy="2837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4452934" y="3643314"/>
          <a:ext cx="5072098" cy="2966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667512" y="3286124"/>
            <a:ext cx="2304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Група №10 </a:t>
            </a:r>
            <a:r>
              <a:rPr lang="uk-UA" dirty="0" err="1" smtClean="0"/>
              <a:t>“Калинка”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38158" y="285728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Група №8 </a:t>
            </a:r>
            <a:r>
              <a:rPr lang="uk-UA" dirty="0" err="1" smtClean="0"/>
              <a:t>“Ромашка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52868" y="0"/>
            <a:ext cx="2136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ІІ МОЛОДША ГРУПА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6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85852" y="428604"/>
            <a:ext cx="75426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Аналіз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захворюваності дітей у 2023 році: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09661" y="1214422"/>
          <a:ext cx="8001058" cy="4786345"/>
        </p:xfrm>
        <a:graphic>
          <a:graphicData uri="http://schemas.openxmlformats.org/drawingml/2006/table">
            <a:tbl>
              <a:tblPr/>
              <a:tblGrid>
                <a:gridCol w="4495700"/>
                <a:gridCol w="3254937"/>
                <a:gridCol w="84571"/>
                <a:gridCol w="81279"/>
                <a:gridCol w="84571"/>
              </a:tblGrid>
              <a:tr h="9847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Times New Roman"/>
                          <a:ea typeface="Times New Roman"/>
                          <a:cs typeface="Times New Roman"/>
                        </a:rPr>
                        <a:t>Захворювання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>
                          <a:latin typeface="Times New Roman"/>
                          <a:ea typeface="Times New Roman"/>
                          <a:cs typeface="Times New Roman"/>
                        </a:rPr>
                        <a:t>Всього</a:t>
                      </a: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693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b="1" u="sng" dirty="0">
                          <a:latin typeface="Times New Roman"/>
                          <a:ea typeface="Times New Roman"/>
                          <a:cs typeface="Times New Roman"/>
                        </a:rPr>
                        <a:t>зареєстровано випадків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b="1" u="sng">
                          <a:latin typeface="Times New Roman"/>
                          <a:ea typeface="Times New Roman"/>
                          <a:cs typeface="Times New Roman"/>
                        </a:rPr>
                        <a:t>199</a:t>
                      </a: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06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Times New Roman"/>
                          <a:ea typeface="Times New Roman"/>
                          <a:cs typeface="Times New Roman"/>
                        </a:rPr>
                        <a:t>Грип ГРВІ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Times New Roman"/>
                          <a:ea typeface="Times New Roman"/>
                          <a:cs typeface="Times New Roman"/>
                        </a:rPr>
                        <a:t>128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06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>
                          <a:latin typeface="Times New Roman"/>
                          <a:ea typeface="Times New Roman"/>
                          <a:cs typeface="Times New Roman"/>
                        </a:rPr>
                        <a:t>Ангіна</a:t>
                      </a: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06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>
                          <a:latin typeface="Times New Roman"/>
                          <a:ea typeface="Times New Roman"/>
                          <a:cs typeface="Times New Roman"/>
                        </a:rPr>
                        <a:t>Вітряна віспа</a:t>
                      </a: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50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>
                          <a:latin typeface="Times New Roman"/>
                          <a:ea typeface="Times New Roman"/>
                          <a:cs typeface="Times New Roman"/>
                        </a:rPr>
                        <a:t>Інші хвороби</a:t>
                      </a: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50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6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20403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200" b="1" spc="50" dirty="0">
                <a:ln w="11430"/>
                <a:solidFill>
                  <a:srgbClr val="860000"/>
                </a:solidFill>
                <a:latin typeface="Arial Black" pitchFamily="34" charset="0"/>
              </a:rPr>
              <a:t>Організація харчування </a:t>
            </a:r>
          </a:p>
        </p:txBody>
      </p:sp>
      <p:pic>
        <p:nvPicPr>
          <p:cNvPr id="6" name="Рисунок 5" descr="IMG-30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3198" y="3047973"/>
            <a:ext cx="2643206" cy="35242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3844" y="714356"/>
            <a:ext cx="85689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дошкільному закладі встановлено: </a:t>
            </a:r>
          </a:p>
          <a:p>
            <a:pPr lvl="0"/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Вартість харчування одного вихованця в ДНЗ у розмірі 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 грн. на день</a:t>
            </a:r>
            <a:endParaRPr lang="uk-UA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(Батьки 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сплачують за харчування дітей у розмірі 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80% 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від вартості харчування на 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– 50 грн.)</a:t>
            </a:r>
            <a:endParaRPr lang="uk-UA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Пільгові категорії :</a:t>
            </a:r>
          </a:p>
          <a:p>
            <a:pPr lvl="0"/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іти батьки 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яких є учасниками бойових дій в зоні 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АТО;</a:t>
            </a:r>
          </a:p>
          <a:p>
            <a:pPr lvl="0"/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алозабезпечені та 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багатодітні сім’ї 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Харчування 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дітей у ДНЗ здійснюється відповідно до норм, затверджених постановою Кабінету Міністрів України від 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24.03.2021 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року 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№305 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«Про затвердження 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норм та порядку організації 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харчування у 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закладах освіти та дитячих закладах оздоровлення та відпочинку</a:t>
            </a:r>
            <a:endParaRPr lang="uk-UA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-30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95414" y="4214818"/>
            <a:ext cx="3167086" cy="2375315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6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38290" y="500042"/>
          <a:ext cx="6929486" cy="6169704"/>
        </p:xfrm>
        <a:graphic>
          <a:graphicData uri="http://schemas.openxmlformats.org/drawingml/2006/table">
            <a:tbl>
              <a:tblPr/>
              <a:tblGrid>
                <a:gridCol w="3597796"/>
                <a:gridCol w="3331690"/>
              </a:tblGrid>
              <a:tr h="21255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1400" b="1" kern="50" dirty="0">
                          <a:latin typeface="Times New Roman"/>
                          <a:ea typeface="Times New Roman"/>
                          <a:cs typeface="Times New Roman"/>
                        </a:rPr>
                        <a:t>Хліб пшеничний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49" marR="5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Arial Unicode MS"/>
                          <a:cs typeface="Times New Roman"/>
                        </a:rPr>
                        <a:t>83,71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49" marR="56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0241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1400" b="1" kern="50" dirty="0">
                          <a:latin typeface="Times New Roman"/>
                          <a:ea typeface="Times New Roman"/>
                          <a:cs typeface="Times New Roman"/>
                        </a:rPr>
                        <a:t>Борошно пшеничне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49" marR="5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Arial Unicode MS"/>
                          <a:cs typeface="Times New Roman"/>
                        </a:rPr>
                        <a:t>74,05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49" marR="56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0241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1400" b="1" kern="50" dirty="0">
                          <a:latin typeface="Times New Roman"/>
                          <a:ea typeface="Times New Roman"/>
                          <a:cs typeface="Times New Roman"/>
                        </a:rPr>
                        <a:t>Гречана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49" marR="5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Arial Unicode MS"/>
                          <a:cs typeface="Times New Roman"/>
                        </a:rPr>
                        <a:t>93,12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49" marR="56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0241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1400" b="1" kern="50" dirty="0">
                          <a:latin typeface="Times New Roman"/>
                          <a:ea typeface="Times New Roman"/>
                          <a:cs typeface="Times New Roman"/>
                        </a:rPr>
                        <a:t>Перлова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49" marR="5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Arial Unicode MS"/>
                          <a:cs typeface="Times New Roman"/>
                        </a:rPr>
                        <a:t>71,00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49" marR="56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0241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1400" b="1" kern="50" dirty="0">
                          <a:latin typeface="Times New Roman"/>
                          <a:ea typeface="Times New Roman"/>
                          <a:cs typeface="Times New Roman"/>
                        </a:rPr>
                        <a:t>Манна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49" marR="5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Arial Unicode MS"/>
                          <a:cs typeface="Times New Roman"/>
                        </a:rPr>
                        <a:t>106,77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49" marR="56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0241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1400" b="1" kern="50" dirty="0">
                          <a:latin typeface="Times New Roman"/>
                          <a:ea typeface="Times New Roman"/>
                          <a:cs typeface="Times New Roman"/>
                        </a:rPr>
                        <a:t>Пшоняна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49" marR="5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Arial Unicode MS"/>
                          <a:cs typeface="Times New Roman"/>
                        </a:rPr>
                        <a:t>82,62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49" marR="56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0241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1400" b="1" kern="50">
                          <a:latin typeface="Times New Roman"/>
                          <a:ea typeface="Times New Roman"/>
                          <a:cs typeface="Times New Roman"/>
                        </a:rPr>
                        <a:t>Ячмінна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49" marR="5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Arial Unicode MS"/>
                          <a:cs typeface="Times New Roman"/>
                        </a:rPr>
                        <a:t>89,07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49" marR="56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0241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1400" b="1" kern="50" dirty="0">
                          <a:latin typeface="Times New Roman"/>
                          <a:ea typeface="Times New Roman"/>
                          <a:cs typeface="Times New Roman"/>
                        </a:rPr>
                        <a:t>Пшенична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49" marR="5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Arial Unicode MS"/>
                          <a:cs typeface="Times New Roman"/>
                        </a:rPr>
                        <a:t>83,60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49" marR="56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0241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1400" b="1" kern="50">
                          <a:latin typeface="Times New Roman"/>
                          <a:ea typeface="Times New Roman"/>
                          <a:cs typeface="Times New Roman"/>
                        </a:rPr>
                        <a:t>Кукурудзяна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49" marR="5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Arial Unicode MS"/>
                          <a:cs typeface="Times New Roman"/>
                        </a:rPr>
                        <a:t>99,85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49" marR="56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0241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1400" b="1" kern="50" dirty="0">
                          <a:latin typeface="Times New Roman"/>
                          <a:ea typeface="Times New Roman"/>
                          <a:cs typeface="Times New Roman"/>
                        </a:rPr>
                        <a:t>Рис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49" marR="5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Arial Unicode MS"/>
                          <a:cs typeface="Times New Roman"/>
                        </a:rPr>
                        <a:t>91,26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49" marR="56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0241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1400" b="1" kern="50">
                          <a:latin typeface="Times New Roman"/>
                          <a:ea typeface="Times New Roman"/>
                          <a:cs typeface="Times New Roman"/>
                        </a:rPr>
                        <a:t>Вівсяні крупа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49" marR="5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Arial Unicode MS"/>
                          <a:cs typeface="Times New Roman"/>
                        </a:rPr>
                        <a:t>108,70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49" marR="56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0241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1400" b="1" kern="50" dirty="0">
                          <a:latin typeface="Times New Roman"/>
                          <a:ea typeface="Times New Roman"/>
                          <a:cs typeface="Times New Roman"/>
                        </a:rPr>
                        <a:t>Бобові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49" marR="5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Arial Unicode MS"/>
                          <a:cs typeface="Times New Roman"/>
                        </a:rPr>
                        <a:t>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49" marR="56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0241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1400" b="1" kern="50" dirty="0">
                          <a:latin typeface="Times New Roman"/>
                          <a:ea typeface="Times New Roman"/>
                          <a:cs typeface="Times New Roman"/>
                        </a:rPr>
                        <a:t>Макарони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49" marR="5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Arial Unicode MS"/>
                          <a:cs typeface="Times New Roman"/>
                        </a:rPr>
                        <a:t>93,78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49" marR="56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0241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1400" b="1" kern="50" dirty="0">
                          <a:latin typeface="Times New Roman"/>
                          <a:ea typeface="Times New Roman"/>
                          <a:cs typeface="Times New Roman"/>
                        </a:rPr>
                        <a:t>Картопля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49" marR="5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Arial Unicode MS"/>
                          <a:cs typeface="Times New Roman"/>
                        </a:rPr>
                        <a:t>86,17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49" marR="56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0241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1400" b="1" kern="50">
                          <a:latin typeface="Times New Roman"/>
                          <a:ea typeface="Times New Roman"/>
                          <a:cs typeface="Times New Roman"/>
                        </a:rPr>
                        <a:t>Овочі різні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49" marR="5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Arial Unicode MS"/>
                          <a:cs typeface="Times New Roman"/>
                        </a:rPr>
                        <a:t>81,74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49" marR="56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0241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1400" b="1" kern="50" dirty="0">
                          <a:latin typeface="Times New Roman"/>
                          <a:ea typeface="Times New Roman"/>
                          <a:cs typeface="Times New Roman"/>
                        </a:rPr>
                        <a:t>Фрукти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49" marR="5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Arial Unicode MS"/>
                          <a:cs typeface="Times New Roman"/>
                        </a:rPr>
                        <a:t>76,61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49" marR="56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0241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1400" b="1" kern="50" dirty="0">
                          <a:latin typeface="Times New Roman"/>
                          <a:ea typeface="Times New Roman"/>
                          <a:cs typeface="Times New Roman"/>
                        </a:rPr>
                        <a:t>Цукор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49" marR="5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Arial Unicode MS"/>
                          <a:cs typeface="Times New Roman"/>
                        </a:rPr>
                        <a:t>104,67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49" marR="56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0241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1400" b="1" kern="50" dirty="0">
                          <a:latin typeface="Times New Roman"/>
                          <a:ea typeface="Times New Roman"/>
                          <a:cs typeface="Times New Roman"/>
                        </a:rPr>
                        <a:t>Масло вершкове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49" marR="5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Arial Unicode MS"/>
                          <a:cs typeface="Times New Roman"/>
                        </a:rPr>
                        <a:t>97,09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49" marR="56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0241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1400" b="1" kern="50" dirty="0">
                          <a:latin typeface="Times New Roman"/>
                          <a:ea typeface="Times New Roman"/>
                          <a:cs typeface="Times New Roman"/>
                        </a:rPr>
                        <a:t>Олія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49" marR="5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Arial Unicode MS"/>
                          <a:cs typeface="Times New Roman"/>
                        </a:rPr>
                        <a:t>89,65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49" marR="56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0241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1400" b="1" kern="50" dirty="0">
                          <a:latin typeface="Times New Roman"/>
                          <a:ea typeface="Times New Roman"/>
                          <a:cs typeface="Times New Roman"/>
                        </a:rPr>
                        <a:t>Яйця (шт.)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49" marR="5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Arial Unicode MS"/>
                          <a:cs typeface="Times New Roman"/>
                        </a:rPr>
                        <a:t>33,92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49" marR="56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0482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1400" b="1" kern="50" dirty="0">
                          <a:latin typeface="Times New Roman"/>
                          <a:ea typeface="Times New Roman"/>
                          <a:cs typeface="Times New Roman"/>
                        </a:rPr>
                        <a:t>Молоко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49" marR="5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Arial Unicode MS"/>
                          <a:cs typeface="Times New Roman"/>
                        </a:rPr>
                        <a:t>72,52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49" marR="56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255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1400" b="1" kern="50" dirty="0">
                          <a:latin typeface="Times New Roman"/>
                          <a:ea typeface="Times New Roman"/>
                          <a:cs typeface="Times New Roman"/>
                        </a:rPr>
                        <a:t>Йогурт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49" marR="5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Arial Unicode MS"/>
                          <a:cs typeface="Times New Roman"/>
                        </a:rPr>
                        <a:t>95,99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49" marR="56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255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1400" b="1" kern="50" dirty="0">
                          <a:latin typeface="Times New Roman"/>
                          <a:ea typeface="Times New Roman"/>
                          <a:cs typeface="Times New Roman"/>
                        </a:rPr>
                        <a:t>Кефір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49" marR="5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Arial Unicode MS"/>
                          <a:cs typeface="Times New Roman"/>
                        </a:rPr>
                        <a:t>81,09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49" marR="56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0241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1400" b="1" kern="50" dirty="0">
                          <a:latin typeface="Times New Roman"/>
                          <a:ea typeface="Times New Roman"/>
                          <a:cs typeface="Times New Roman"/>
                        </a:rPr>
                        <a:t>Сир твердий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49" marR="5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Arial Unicode MS"/>
                          <a:cs typeface="Times New Roman"/>
                        </a:rPr>
                        <a:t>92,65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49" marR="56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0241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1400" b="1" kern="50" dirty="0">
                          <a:latin typeface="Times New Roman"/>
                          <a:ea typeface="Times New Roman"/>
                          <a:cs typeface="Times New Roman"/>
                        </a:rPr>
                        <a:t>Сметана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49" marR="5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Arial Unicode MS"/>
                          <a:cs typeface="Times New Roman"/>
                        </a:rPr>
                        <a:t>93,21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49" marR="56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0241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1400" b="1" kern="50" dirty="0">
                          <a:latin typeface="Times New Roman"/>
                          <a:ea typeface="Times New Roman"/>
                          <a:cs typeface="Times New Roman"/>
                        </a:rPr>
                        <a:t>М'ясо, м’ясопродукти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49" marR="5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Arial Unicode MS"/>
                          <a:cs typeface="Times New Roman"/>
                        </a:rPr>
                        <a:t>96,84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49" marR="56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0241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1600" b="1" kern="50" dirty="0">
                          <a:latin typeface="Times New Roman"/>
                          <a:ea typeface="Times New Roman"/>
                          <a:cs typeface="Times New Roman"/>
                        </a:rPr>
                        <a:t>Риба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49" marR="5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Arial Unicode MS"/>
                          <a:cs typeface="Times New Roman"/>
                        </a:rPr>
                        <a:t>102,54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49" marR="56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73567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Аналіз виконання натуральних норм по основних продуктах харчування у %: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6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-3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596" y="3571876"/>
            <a:ext cx="3071834" cy="3071809"/>
          </a:xfrm>
          <a:prstGeom prst="rect">
            <a:avLst/>
          </a:prstGeom>
        </p:spPr>
      </p:pic>
      <p:pic>
        <p:nvPicPr>
          <p:cNvPr id="4" name="Рисунок 3" descr="IMG-29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81628" y="3500438"/>
            <a:ext cx="3623830" cy="31638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0034" y="0"/>
            <a:ext cx="85011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200" b="1" i="1" dirty="0" smtClean="0">
                <a:solidFill>
                  <a:srgbClr val="FF0000"/>
                </a:solidFill>
                <a:effectLst>
                  <a:glow rad="63500">
                    <a:srgbClr val="4BACC6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Забезпечення психологічного комфорту вихованців і працівників у закладі  здійснюється практичним психологом</a:t>
            </a:r>
          </a:p>
          <a:p>
            <a:pPr lvl="0" algn="ctr"/>
            <a:r>
              <a:rPr lang="uk-UA" sz="3200" b="1" i="1" dirty="0" smtClean="0">
                <a:solidFill>
                  <a:srgbClr val="FF0000"/>
                </a:solidFill>
                <a:effectLst>
                  <a:glow rad="63500">
                    <a:srgbClr val="4BACC6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проводиться профілактична </a:t>
            </a:r>
            <a:r>
              <a:rPr lang="uk-UA" sz="3200" b="1" i="1" dirty="0" err="1" smtClean="0">
                <a:solidFill>
                  <a:srgbClr val="FF0000"/>
                </a:solidFill>
                <a:effectLst>
                  <a:glow rad="63500">
                    <a:srgbClr val="4BACC6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корекційна</a:t>
            </a:r>
            <a:r>
              <a:rPr lang="uk-UA" sz="3200" b="1" i="1" dirty="0" smtClean="0">
                <a:solidFill>
                  <a:srgbClr val="FF0000"/>
                </a:solidFill>
                <a:effectLst>
                  <a:glow rad="63500">
                    <a:srgbClr val="4BACC6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, організаційно-методична, діагностична робота та психологічна просвіта. </a:t>
            </a:r>
            <a:endParaRPr lang="uk-UA" sz="3200" b="1" i="1" dirty="0">
              <a:solidFill>
                <a:srgbClr val="FF0000"/>
              </a:solidFill>
              <a:effectLst>
                <a:glow rad="63500">
                  <a:srgbClr val="4BACC6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6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71472" y="285728"/>
            <a:ext cx="90249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листопаді практичний</a:t>
            </a: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психолог провела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семінар для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педпрацівників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ДНЗ    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«Стоп -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булінг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-29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643050"/>
            <a:ext cx="3571900" cy="3929092"/>
          </a:xfrm>
          <a:prstGeom prst="rect">
            <a:avLst/>
          </a:prstGeom>
        </p:spPr>
      </p:pic>
      <p:pic>
        <p:nvPicPr>
          <p:cNvPr id="4" name="Рисунок 3" descr="IMG-29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1714488"/>
            <a:ext cx="3929090" cy="392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6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9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3910" y="3357562"/>
            <a:ext cx="3400087" cy="3357586"/>
          </a:xfrm>
          <a:prstGeom prst="rect">
            <a:avLst/>
          </a:prstGeom>
        </p:spPr>
      </p:pic>
      <p:pic>
        <p:nvPicPr>
          <p:cNvPr id="4" name="Рисунок 3" descr="IMG_29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24636" y="0"/>
            <a:ext cx="3143272" cy="4191029"/>
          </a:xfrm>
          <a:prstGeom prst="rect">
            <a:avLst/>
          </a:prstGeom>
        </p:spPr>
      </p:pic>
      <p:pic>
        <p:nvPicPr>
          <p:cNvPr id="5" name="Рисунок 4" descr="IMG_29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81694" y="3357562"/>
            <a:ext cx="2500330" cy="3333773"/>
          </a:xfrm>
          <a:prstGeom prst="rect">
            <a:avLst/>
          </a:prstGeom>
        </p:spPr>
      </p:pic>
      <p:pic>
        <p:nvPicPr>
          <p:cNvPr id="7" name="Рисунок 6" descr="IMG_294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8092" y="214290"/>
            <a:ext cx="2928958" cy="3905277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52802" y="1"/>
            <a:ext cx="2714644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«Професійне здоров’я педагога. Профілактика синдрому емоційного вигорання»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93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0968" y="142853"/>
            <a:ext cx="91440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err="1" smtClean="0">
                <a:ln w="50800"/>
                <a:solidFill>
                  <a:srgbClr val="C000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2000" b="1" dirty="0" smtClean="0">
                <a:ln w="50800"/>
                <a:solidFill>
                  <a:srgbClr val="C000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ln w="50800"/>
                <a:solidFill>
                  <a:srgbClr val="C000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навчального</a:t>
            </a:r>
            <a:r>
              <a:rPr lang="ru-RU" sz="2000" b="1" dirty="0" smtClean="0">
                <a:ln w="50800"/>
                <a:solidFill>
                  <a:srgbClr val="C000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року </a:t>
            </a:r>
            <a:r>
              <a:rPr lang="ru-RU" sz="2000" b="1" dirty="0" err="1" smtClean="0">
                <a:ln w="50800"/>
                <a:solidFill>
                  <a:srgbClr val="C000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матеріальна</a:t>
            </a:r>
            <a:r>
              <a:rPr lang="ru-RU" sz="2000" b="1" dirty="0" smtClean="0">
                <a:ln w="50800"/>
                <a:solidFill>
                  <a:srgbClr val="C000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база ДНЗ </a:t>
            </a:r>
            <a:r>
              <a:rPr lang="ru-RU" sz="2000" b="1" dirty="0" err="1" smtClean="0">
                <a:ln w="50800"/>
                <a:solidFill>
                  <a:srgbClr val="C000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поповнилась</a:t>
            </a:r>
            <a:r>
              <a:rPr lang="ru-RU" sz="2000" b="1" dirty="0" smtClean="0">
                <a:ln w="50800"/>
                <a:solidFill>
                  <a:srgbClr val="C000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за  </a:t>
            </a:r>
            <a:r>
              <a:rPr lang="ru-RU" sz="2000" b="1" dirty="0" err="1" smtClean="0">
                <a:ln w="50800"/>
                <a:solidFill>
                  <a:srgbClr val="C000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бюджетні</a:t>
            </a:r>
            <a:r>
              <a:rPr lang="ru-RU" sz="2000" b="1" dirty="0" smtClean="0">
                <a:ln w="50800"/>
                <a:solidFill>
                  <a:srgbClr val="C000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50800"/>
                <a:solidFill>
                  <a:srgbClr val="C000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кошти</a:t>
            </a:r>
            <a:r>
              <a:rPr lang="ru-RU" sz="2000" b="1" dirty="0" smtClean="0">
                <a:ln w="50800"/>
                <a:solidFill>
                  <a:srgbClr val="C000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b="1" dirty="0" smtClean="0">
                <a:ln w="50800"/>
                <a:solidFill>
                  <a:srgbClr val="C000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n w="50800"/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звітному періоді  були придбані : </a:t>
            </a: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1214422"/>
            <a:ext cx="99060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Миючі засоби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Медикаменти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Матеріали для поточного ремонту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Жавель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клейд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Навчально-методична база в дошкільному закладі поповнюється за рахунок добровільних внесків батьків та спонсорів. </a:t>
            </a: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1600" dirty="0" smtClean="0"/>
              <a:t>Проведено  ремонт групової кімнати, спальні,санвузла, кухні (заміна плитки на підлозі, плитка стін) групи .№ 1«Суничка», придбання килима для ігрового осередку</a:t>
            </a:r>
            <a:endParaRPr lang="ru-RU" sz="1600" dirty="0" smtClean="0"/>
          </a:p>
          <a:p>
            <a:pPr>
              <a:buFont typeface="Wingdings" pitchFamily="2" charset="2"/>
              <a:buChar char="Ø"/>
            </a:pPr>
            <a:r>
              <a:rPr lang="uk-UA" sz="1600" dirty="0" smtClean="0"/>
              <a:t>Частково проведено  ремонт групової кімнати, спальні, </a:t>
            </a:r>
            <a:r>
              <a:rPr lang="uk-UA" sz="1600" dirty="0" err="1" smtClean="0"/>
              <a:t>коридора</a:t>
            </a:r>
            <a:r>
              <a:rPr lang="uk-UA" sz="1600" dirty="0" smtClean="0"/>
              <a:t>, санвузла (заміна 2 унітазів, сантехнічні труби)  гр..№4 Малятко»  </a:t>
            </a:r>
            <a:endParaRPr lang="ru-RU" sz="1600" dirty="0" smtClean="0"/>
          </a:p>
          <a:p>
            <a:pPr>
              <a:buFont typeface="Wingdings" pitchFamily="2" charset="2"/>
              <a:buChar char="Ø"/>
            </a:pPr>
            <a:r>
              <a:rPr lang="uk-UA" sz="1600" dirty="0" smtClean="0"/>
              <a:t>Батьки групи №1 «Суничка» спільно з батьками групи №2»Метелики» придбано водонагрівач місткість 100літрів.</a:t>
            </a:r>
            <a:endParaRPr lang="ru-RU" sz="1600" dirty="0" smtClean="0"/>
          </a:p>
          <a:p>
            <a:pPr>
              <a:buFont typeface="Wingdings" pitchFamily="2" charset="2"/>
              <a:buChar char="Ø"/>
            </a:pPr>
            <a:r>
              <a:rPr lang="uk-UA" sz="1600" dirty="0" smtClean="0"/>
              <a:t>Батьки групи №6 «</a:t>
            </a:r>
            <a:r>
              <a:rPr lang="uk-UA" sz="1600" dirty="0" err="1" smtClean="0"/>
              <a:t>Зіронькаа</a:t>
            </a:r>
            <a:r>
              <a:rPr lang="uk-UA" sz="1600" dirty="0" smtClean="0"/>
              <a:t>» спільно з батьками групи №5 «</a:t>
            </a:r>
            <a:r>
              <a:rPr lang="uk-UA" sz="1600" dirty="0" err="1" smtClean="0"/>
              <a:t>Капітошка</a:t>
            </a:r>
            <a:r>
              <a:rPr lang="uk-UA" sz="1600" dirty="0" smtClean="0"/>
              <a:t>» придбано водонагрівач місткість 100літрів</a:t>
            </a:r>
            <a:endParaRPr lang="ru-RU" sz="1600" dirty="0" smtClean="0"/>
          </a:p>
          <a:p>
            <a:pPr>
              <a:buFont typeface="Wingdings" pitchFamily="2" charset="2"/>
              <a:buChar char="Ø"/>
            </a:pPr>
            <a:r>
              <a:rPr lang="uk-UA" sz="1600" dirty="0" smtClean="0"/>
              <a:t>Оновлено майже всі ігрові майданчики (гойдалки, </a:t>
            </a:r>
            <a:r>
              <a:rPr lang="uk-UA" sz="1600" dirty="0" err="1" smtClean="0"/>
              <a:t>пісочнці</a:t>
            </a:r>
            <a:r>
              <a:rPr lang="uk-UA" sz="1600" dirty="0" smtClean="0"/>
              <a:t>)  та пофарбовано ті, що є на дитячих майданчиках.</a:t>
            </a:r>
            <a:endParaRPr lang="ru-RU" sz="1600" dirty="0" smtClean="0"/>
          </a:p>
          <a:p>
            <a:pPr>
              <a:buFont typeface="Wingdings" pitchFamily="2" charset="2"/>
              <a:buChar char="Ø"/>
            </a:pPr>
            <a:r>
              <a:rPr lang="uk-UA" sz="1600" dirty="0" smtClean="0"/>
              <a:t>Отримано в межах благодійної допомоги два масляні обігрівачі від департаменту освіти і науки молоді та спорту Закарпатської обласної державної адміністрації в особі </a:t>
            </a:r>
            <a:r>
              <a:rPr lang="uk-UA" sz="1600" dirty="0" err="1" smtClean="0"/>
              <a:t>Марусинець</a:t>
            </a:r>
            <a:r>
              <a:rPr lang="uk-UA" sz="1600" dirty="0" smtClean="0"/>
              <a:t> М.М.  ,  бензиновий електрогенератор від Чеських партнерів краю Височина, 7 шкільних наплічників та комплекти для навчання від ЮНІСЕФ</a:t>
            </a:r>
            <a:endParaRPr lang="ru-RU" sz="1600" dirty="0" smtClean="0"/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99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2406" y="428604"/>
            <a:ext cx="8748464" cy="344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32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32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Подальша</a:t>
            </a:r>
            <a:r>
              <a:rPr lang="ru-RU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взаємодія</a:t>
            </a:r>
            <a:r>
              <a:rPr lang="ru-RU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32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співпраця</a:t>
            </a:r>
            <a:r>
              <a:rPr lang="ru-RU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 родинами  </a:t>
            </a:r>
            <a:r>
              <a:rPr lang="ru-RU" sz="32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виражена</a:t>
            </a:r>
            <a:r>
              <a:rPr lang="ru-RU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  </a:t>
            </a:r>
            <a:r>
              <a:rPr lang="ru-RU" sz="32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формулі</a:t>
            </a:r>
            <a:r>
              <a:rPr lang="ru-RU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32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uk-UA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«ДІТИ + БАТЬКИ + ДНЗ =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uk-UA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РАДІСТЬ , ЗДОРОВ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, КОМФОРТ !»</a:t>
            </a:r>
            <a:endParaRPr lang="uk-UA" sz="32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0314" y="4293097"/>
            <a:ext cx="1971403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6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загружен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30" y="4071942"/>
            <a:ext cx="1790700" cy="2552700"/>
          </a:xfrm>
          <a:prstGeom prst="rect">
            <a:avLst/>
          </a:prstGeom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66654" y="1"/>
            <a:ext cx="9572692" cy="4001095"/>
          </a:xfrm>
          <a:custGeom>
            <a:avLst/>
            <a:gdLst>
              <a:gd name="connsiteX0" fmla="*/ 0 w 8001056"/>
              <a:gd name="connsiteY0" fmla="*/ 0 h 3570208"/>
              <a:gd name="connsiteX1" fmla="*/ 8001056 w 8001056"/>
              <a:gd name="connsiteY1" fmla="*/ 0 h 3570208"/>
              <a:gd name="connsiteX2" fmla="*/ 8001056 w 8001056"/>
              <a:gd name="connsiteY2" fmla="*/ 3570208 h 3570208"/>
              <a:gd name="connsiteX3" fmla="*/ 0 w 8001056"/>
              <a:gd name="connsiteY3" fmla="*/ 3570208 h 3570208"/>
              <a:gd name="connsiteX4" fmla="*/ 0 w 8001056"/>
              <a:gd name="connsiteY4" fmla="*/ 0 h 3570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1056" h="3570208">
                <a:moveTo>
                  <a:pt x="0" y="0"/>
                </a:moveTo>
                <a:lnTo>
                  <a:pt x="8001056" y="0"/>
                </a:lnTo>
                <a:lnTo>
                  <a:pt x="8001056" y="3570208"/>
                </a:lnTo>
                <a:lnTo>
                  <a:pt x="0" y="3570208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В 202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навчальному році заклад працював за такими програмами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Blip>
                <a:blip r:embed="rId4"/>
              </a:buBlip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Інваріативний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складник стандарту дошкільної освіти: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Освітня програма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«Українське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дошкілля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Blip>
                <a:blip r:embed="rId4"/>
              </a:buBlip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Варіативний складник стандарту дошкільної освіти: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програмою художньо-естетичного розвитку дітей раннього та дошкільного віку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,,Радість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програма національно-патріотичного виховання дітей дошкільного віку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«Україна – моя батьківщина»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програмою з основ здоров’я та безпеки життєдіяльності дітей дошкільного віку «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Про себе треба знати, про себе треба дбати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»,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програмою з організації театралізованої діяльності в дошкільному навчальному закладі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Грайлик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2" descr="img03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64517">
            <a:off x="2385860" y="4172067"/>
            <a:ext cx="1512836" cy="234764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ukrana--moja-batkivshhina--parcialna-programa-nacionalno-patriotichnogo-vihovannja-ditej-doshkilnogo-vik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71934" y="4000504"/>
            <a:ext cx="1579009" cy="2214554"/>
          </a:xfrm>
          <a:prstGeom prst="rect">
            <a:avLst/>
          </a:prstGeom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30316">
            <a:off x="5529949" y="4450151"/>
            <a:ext cx="1675536" cy="2239975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194417808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47832">
            <a:off x="7425904" y="3735404"/>
            <a:ext cx="1571636" cy="2357454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3976" y="2357430"/>
            <a:ext cx="6572296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6000" i="1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  <a:cs typeface="Times New Roman" pitchFamily="18" charset="0"/>
              </a:rPr>
              <a:t>Дякую за увагу!</a:t>
            </a:r>
            <a:endParaRPr lang="ru-RU" sz="6000" i="1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6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1595414" y="1142984"/>
            <a:ext cx="6727458" cy="3887461"/>
            <a:chOff x="1240" y="184"/>
            <a:chExt cx="6573" cy="3938"/>
          </a:xfrm>
        </p:grpSpPr>
        <p:cxnSp>
          <p:nvCxnSpPr>
            <p:cNvPr id="6" name="_s1032"/>
            <p:cNvCxnSpPr>
              <a:cxnSpLocks noChangeShapeType="1"/>
            </p:cNvCxnSpPr>
            <p:nvPr/>
          </p:nvCxnSpPr>
          <p:spPr bwMode="auto">
            <a:xfrm rot="10800000">
              <a:off x="3191" y="744"/>
              <a:ext cx="661" cy="2435"/>
            </a:xfrm>
            <a:prstGeom prst="bentConnector2">
              <a:avLst/>
            </a:prstGeom>
            <a:noFill/>
            <a:ln w="28440" cap="sq" cmpd="dbl">
              <a:solidFill>
                <a:srgbClr val="2F1311"/>
              </a:solidFill>
              <a:miter lim="800000"/>
              <a:headEnd/>
              <a:tailEnd/>
            </a:ln>
            <a:effectLst/>
          </p:spPr>
        </p:cxnSp>
        <p:cxnSp>
          <p:nvCxnSpPr>
            <p:cNvPr id="7" name="_s1033"/>
            <p:cNvCxnSpPr>
              <a:cxnSpLocks noChangeShapeType="1"/>
            </p:cNvCxnSpPr>
            <p:nvPr/>
          </p:nvCxnSpPr>
          <p:spPr bwMode="auto">
            <a:xfrm rot="10800000">
              <a:off x="3191" y="744"/>
              <a:ext cx="661" cy="1773"/>
            </a:xfrm>
            <a:prstGeom prst="bentConnector2">
              <a:avLst/>
            </a:prstGeom>
            <a:noFill/>
            <a:ln w="28440" cap="sq" cmpd="dbl">
              <a:solidFill>
                <a:srgbClr val="2F1311"/>
              </a:solidFill>
              <a:miter lim="800000"/>
              <a:headEnd/>
              <a:tailEnd/>
            </a:ln>
            <a:effectLst/>
          </p:spPr>
        </p:cxnSp>
        <p:cxnSp>
          <p:nvCxnSpPr>
            <p:cNvPr id="8" name="_s1034"/>
            <p:cNvCxnSpPr>
              <a:cxnSpLocks noChangeShapeType="1"/>
            </p:cNvCxnSpPr>
            <p:nvPr/>
          </p:nvCxnSpPr>
          <p:spPr bwMode="auto">
            <a:xfrm rot="10800000">
              <a:off x="3204" y="753"/>
              <a:ext cx="661" cy="1112"/>
            </a:xfrm>
            <a:prstGeom prst="bentConnector2">
              <a:avLst/>
            </a:prstGeom>
            <a:noFill/>
            <a:ln w="28440" cap="sq" cmpd="dbl">
              <a:solidFill>
                <a:srgbClr val="2F1311"/>
              </a:solidFill>
              <a:miter lim="800000"/>
              <a:headEnd/>
              <a:tailEnd/>
            </a:ln>
            <a:effectLst/>
          </p:spPr>
        </p:cxnSp>
        <p:cxnSp>
          <p:nvCxnSpPr>
            <p:cNvPr id="9" name="_s1035"/>
            <p:cNvCxnSpPr>
              <a:cxnSpLocks noChangeShapeType="1"/>
            </p:cNvCxnSpPr>
            <p:nvPr/>
          </p:nvCxnSpPr>
          <p:spPr bwMode="auto">
            <a:xfrm rot="10800000">
              <a:off x="3204" y="764"/>
              <a:ext cx="661" cy="448"/>
            </a:xfrm>
            <a:prstGeom prst="bentConnector2">
              <a:avLst/>
            </a:prstGeom>
            <a:noFill/>
            <a:ln w="28440" cap="sq" cmpd="dbl">
              <a:solidFill>
                <a:srgbClr val="2F1311"/>
              </a:solidFill>
              <a:miter lim="800000"/>
              <a:headEnd/>
              <a:tailEnd/>
            </a:ln>
            <a:effectLst/>
          </p:spPr>
        </p:cxnSp>
        <p:sp>
          <p:nvSpPr>
            <p:cNvPr id="10" name="_s1036"/>
            <p:cNvSpPr>
              <a:spLocks noChangeArrowheads="1"/>
            </p:cNvSpPr>
            <p:nvPr/>
          </p:nvSpPr>
          <p:spPr bwMode="auto">
            <a:xfrm>
              <a:off x="1240" y="184"/>
              <a:ext cx="3921" cy="59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360" cap="sq" cmpd="dbl">
              <a:solidFill>
                <a:srgbClr val="2F1311"/>
              </a:solidFill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Працює</a:t>
              </a: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25</a:t>
              </a:r>
              <a:r>
                <a:rPr kumimoji="0" lang="ru-RU" sz="20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педагогічні</a:t>
              </a: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rgbClr val="2F131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2000" b="0" i="0" u="none" strike="noStrike" cap="none" normalizeH="0" baseline="0" dirty="0" err="1" smtClean="0">
                  <a:ln>
                    <a:noFill/>
                  </a:ln>
                  <a:solidFill>
                    <a:srgbClr val="2F131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працівники</a:t>
              </a: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rgbClr val="2F131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: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_s1037"/>
            <p:cNvSpPr>
              <a:spLocks noChangeArrowheads="1"/>
            </p:cNvSpPr>
            <p:nvPr/>
          </p:nvSpPr>
          <p:spPr bwMode="auto">
            <a:xfrm>
              <a:off x="3892" y="1007"/>
              <a:ext cx="3921" cy="43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360" cap="sq" cmpd="dbl">
              <a:solidFill>
                <a:srgbClr val="2F1311"/>
              </a:solidFill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dirty="0" smtClean="0">
                  <a:ln>
                    <a:noFill/>
                  </a:ln>
                  <a:solidFill>
                    <a:srgbClr val="2F1311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2F131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ru-RU" sz="1900" b="0" i="0" u="none" strike="noStrike" cap="none" normalizeH="0" baseline="0" dirty="0" err="1" smtClean="0">
                  <a:ln>
                    <a:noFill/>
                  </a:ln>
                  <a:solidFill>
                    <a:srgbClr val="2F1311"/>
                  </a:solidFill>
                  <a:effectLst/>
                  <a:latin typeface="Calibri" pitchFamily="34" charset="0"/>
                  <a:cs typeface="Arial" pitchFamily="34" charset="0"/>
                </a:rPr>
                <a:t>завідувач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_s1038"/>
            <p:cNvSpPr>
              <a:spLocks noChangeArrowheads="1"/>
            </p:cNvSpPr>
            <p:nvPr/>
          </p:nvSpPr>
          <p:spPr bwMode="auto">
            <a:xfrm>
              <a:off x="3882" y="1657"/>
              <a:ext cx="3920" cy="43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360" cap="sq" cmpd="dbl">
              <a:solidFill>
                <a:srgbClr val="2F1311"/>
              </a:solidFill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dirty="0" smtClean="0">
                  <a:ln>
                    <a:noFill/>
                  </a:ln>
                  <a:solidFill>
                    <a:srgbClr val="2F1311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2F131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ru-RU" sz="1900" b="0" i="0" u="none" strike="noStrike" cap="none" normalizeH="0" baseline="0" dirty="0" err="1" smtClean="0">
                  <a:ln>
                    <a:noFill/>
                  </a:ln>
                  <a:solidFill>
                    <a:srgbClr val="2F1311"/>
                  </a:solidFill>
                  <a:effectLst/>
                  <a:latin typeface="Calibri" pitchFamily="34" charset="0"/>
                  <a:cs typeface="Arial" pitchFamily="34" charset="0"/>
                </a:rPr>
                <a:t>вихователь-методист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_s1039"/>
            <p:cNvSpPr>
              <a:spLocks noChangeArrowheads="1"/>
            </p:cNvSpPr>
            <p:nvPr/>
          </p:nvSpPr>
          <p:spPr bwMode="auto">
            <a:xfrm>
              <a:off x="3882" y="2309"/>
              <a:ext cx="3920" cy="43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360" cap="sq" cmpd="dbl">
              <a:solidFill>
                <a:srgbClr val="2F1311"/>
              </a:solidFill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dirty="0" smtClean="0">
                  <a:ln>
                    <a:noFill/>
                  </a:ln>
                  <a:solidFill>
                    <a:srgbClr val="2F1311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2F1311"/>
                  </a:solidFill>
                  <a:effectLst/>
                  <a:latin typeface="Calibri" pitchFamily="34" charset="0"/>
                  <a:cs typeface="Arial" pitchFamily="34" charset="0"/>
                </a:rPr>
                <a:t> психолог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_s1040"/>
            <p:cNvSpPr>
              <a:spLocks noChangeArrowheads="1"/>
            </p:cNvSpPr>
            <p:nvPr/>
          </p:nvSpPr>
          <p:spPr bwMode="auto">
            <a:xfrm>
              <a:off x="3869" y="2949"/>
              <a:ext cx="3921" cy="43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360" cap="sq" cmpd="dbl">
              <a:solidFill>
                <a:srgbClr val="2F1311"/>
              </a:solidFill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ru-RU" sz="1900" b="1" dirty="0" smtClean="0">
                  <a:solidFill>
                    <a:srgbClr val="2F1311"/>
                  </a:solidFill>
                  <a:latin typeface="Calibri" pitchFamily="34" charset="0"/>
                  <a:cs typeface="Arial" pitchFamily="34" charset="0"/>
                </a:rPr>
                <a:t>1</a:t>
              </a: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2F131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ru-RU" sz="1900" b="0" i="0" u="none" strike="noStrike" cap="none" normalizeH="0" baseline="0" dirty="0" err="1" smtClean="0">
                  <a:ln>
                    <a:noFill/>
                  </a:ln>
                  <a:solidFill>
                    <a:srgbClr val="2F1311"/>
                  </a:solidFill>
                  <a:effectLst/>
                  <a:latin typeface="Calibri" pitchFamily="34" charset="0"/>
                  <a:cs typeface="Arial" pitchFamily="34" charset="0"/>
                </a:rPr>
                <a:t>музичний</a:t>
              </a: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2F131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ru-RU" sz="1900" b="0" i="0" u="none" strike="noStrike" cap="none" normalizeH="0" baseline="0" dirty="0" err="1" smtClean="0">
                  <a:ln>
                    <a:noFill/>
                  </a:ln>
                  <a:solidFill>
                    <a:srgbClr val="2F1311"/>
                  </a:solidFill>
                  <a:effectLst/>
                  <a:latin typeface="Calibri" pitchFamily="34" charset="0"/>
                  <a:cs typeface="Arial" pitchFamily="34" charset="0"/>
                </a:rPr>
                <a:t>керівник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_s1041"/>
            <p:cNvSpPr>
              <a:spLocks noChangeArrowheads="1"/>
            </p:cNvSpPr>
            <p:nvPr/>
          </p:nvSpPr>
          <p:spPr bwMode="auto">
            <a:xfrm>
              <a:off x="3892" y="3648"/>
              <a:ext cx="3921" cy="474"/>
            </a:xfrm>
            <a:prstGeom prst="roundRect">
              <a:avLst>
                <a:gd name="adj" fmla="val 10557"/>
              </a:avLst>
            </a:prstGeom>
            <a:solidFill>
              <a:srgbClr val="FFFF00"/>
            </a:solidFill>
            <a:ln w="9360" cap="sq" cmpd="dbl">
              <a:solidFill>
                <a:srgbClr val="2F1311"/>
              </a:solidFill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2F131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6" name="_s1032"/>
            <p:cNvCxnSpPr>
              <a:cxnSpLocks noChangeShapeType="1"/>
            </p:cNvCxnSpPr>
            <p:nvPr/>
          </p:nvCxnSpPr>
          <p:spPr bwMode="auto">
            <a:xfrm rot="10800000">
              <a:off x="3204" y="1431"/>
              <a:ext cx="661" cy="2437"/>
            </a:xfrm>
            <a:prstGeom prst="bentConnector2">
              <a:avLst/>
            </a:prstGeom>
            <a:noFill/>
            <a:ln w="28440" cap="sq" cmpd="dbl">
              <a:solidFill>
                <a:srgbClr val="2F1311"/>
              </a:solidFill>
              <a:miter lim="800000"/>
              <a:headEnd/>
              <a:tailEnd/>
            </a:ln>
            <a:effectLst/>
          </p:spPr>
        </p:cxnSp>
      </p:grpSp>
      <p:sp>
        <p:nvSpPr>
          <p:cNvPr id="18" name="Прямоугольник 17"/>
          <p:cNvSpPr/>
          <p:nvPr/>
        </p:nvSpPr>
        <p:spPr>
          <a:xfrm>
            <a:off x="4738686" y="4572008"/>
            <a:ext cx="30718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b="1" dirty="0" smtClean="0">
                <a:solidFill>
                  <a:srgbClr val="2F1311"/>
                </a:solidFill>
                <a:latin typeface="Calibri" pitchFamily="34" charset="0"/>
                <a:cs typeface="Arial" pitchFamily="34" charset="0"/>
              </a:rPr>
              <a:t>20</a:t>
            </a:r>
            <a:r>
              <a:rPr lang="ru-RU" dirty="0" smtClean="0">
                <a:solidFill>
                  <a:srgbClr val="2F131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2F1311"/>
                </a:solidFill>
                <a:latin typeface="Times New Roman" pitchFamily="18" charset="0"/>
                <a:cs typeface="Times New Roman" pitchFamily="18" charset="0"/>
              </a:rPr>
              <a:t>вихователі</a:t>
            </a:r>
            <a:endParaRPr lang="ru-RU" sz="2000" dirty="0" smtClean="0">
              <a:solidFill>
                <a:srgbClr val="2F13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_s1032"/>
          <p:cNvCxnSpPr>
            <a:cxnSpLocks noChangeShapeType="1"/>
            <a:stCxn id="21" idx="1"/>
          </p:cNvCxnSpPr>
          <p:nvPr/>
        </p:nvCxnSpPr>
        <p:spPr bwMode="auto">
          <a:xfrm rot="10800000">
            <a:off x="3595678" y="3214687"/>
            <a:ext cx="714380" cy="2250296"/>
          </a:xfrm>
          <a:prstGeom prst="bentConnector2">
            <a:avLst/>
          </a:prstGeom>
          <a:noFill/>
          <a:ln w="28440" cap="sq">
            <a:solidFill>
              <a:srgbClr val="2F1311"/>
            </a:solidFill>
            <a:miter lim="800000"/>
            <a:headEnd/>
            <a:tailEnd/>
          </a:ln>
          <a:effectLst/>
        </p:spPr>
      </p:cxnSp>
      <p:sp>
        <p:nvSpPr>
          <p:cNvPr id="21" name="Скругленный прямоугольник 20"/>
          <p:cNvSpPr/>
          <p:nvPr/>
        </p:nvSpPr>
        <p:spPr>
          <a:xfrm>
            <a:off x="4310058" y="5214950"/>
            <a:ext cx="4000528" cy="500066"/>
          </a:xfrm>
          <a:prstGeom prst="roundRect">
            <a:avLst/>
          </a:prstGeom>
          <a:solidFill>
            <a:srgbClr val="FFFF00"/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1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асистент вихователя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23976" y="0"/>
            <a:ext cx="70519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i="1" dirty="0" smtClean="0">
                <a:latin typeface="Monotype Corsiva" pitchFamily="66" charset="0"/>
              </a:rPr>
              <a:t>Кадрове забезпечення</a:t>
            </a:r>
            <a:endParaRPr lang="ru-RU" sz="6600" i="1" dirty="0">
              <a:latin typeface="Monotype Corsiva" pitchFamily="66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66720" y="6000768"/>
            <a:ext cx="3786214" cy="571504"/>
          </a:xfrm>
          <a:prstGeom prst="round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технічний працівник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6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2406" y="285728"/>
            <a:ext cx="9144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n>
                  <a:solidFill>
                    <a:srgbClr val="4F81BD">
                      <a:lumMod val="75000"/>
                    </a:srgbClr>
                  </a:solidFill>
                </a:ln>
                <a:latin typeface="Times New Roman" pitchFamily="18" charset="0"/>
                <a:cs typeface="Times New Roman" pitchFamily="18" charset="0"/>
              </a:rPr>
              <a:t>Колектив ДНЗ спрямував свої зусилля на розв'язання завдань</a:t>
            </a:r>
            <a:endParaRPr lang="ru-RU" sz="2400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0" y="1285860"/>
          <a:ext cx="9720000" cy="507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6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атестація.jpg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3719498" y="2052622"/>
            <a:ext cx="2519386" cy="2519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бубненкова.jpg"/>
          <p:cNvPicPr>
            <a:picLocks noChangeAspect="1"/>
          </p:cNvPicPr>
          <p:nvPr/>
        </p:nvPicPr>
        <p:blipFill>
          <a:blip r:embed="rId4">
            <a:lum contrast="30000"/>
          </a:blip>
          <a:stretch>
            <a:fillRect/>
          </a:stretch>
        </p:blipFill>
        <p:spPr>
          <a:xfrm>
            <a:off x="6881826" y="3786190"/>
            <a:ext cx="2500330" cy="2500330"/>
          </a:xfrm>
          <a:prstGeom prst="rect">
            <a:avLst/>
          </a:prstGeom>
        </p:spPr>
      </p:pic>
      <p:pic>
        <p:nvPicPr>
          <p:cNvPr id="8" name="Рисунок 7" descr="бобіта.jpg"/>
          <p:cNvPicPr>
            <a:picLocks noChangeAspect="1"/>
          </p:cNvPicPr>
          <p:nvPr/>
        </p:nvPicPr>
        <p:blipFill>
          <a:blip r:embed="rId5">
            <a:lum contrast="30000"/>
          </a:blip>
          <a:stretch>
            <a:fillRect/>
          </a:stretch>
        </p:blipFill>
        <p:spPr>
          <a:xfrm>
            <a:off x="523844" y="428604"/>
            <a:ext cx="2643206" cy="2643206"/>
          </a:xfrm>
          <a:prstGeom prst="rect">
            <a:avLst/>
          </a:prstGeom>
        </p:spPr>
      </p:pic>
      <p:pic>
        <p:nvPicPr>
          <p:cNvPr id="9" name="Рисунок 8" descr="марченко.jpg"/>
          <p:cNvPicPr>
            <a:picLocks noChangeAspect="1"/>
          </p:cNvPicPr>
          <p:nvPr/>
        </p:nvPicPr>
        <p:blipFill>
          <a:blip r:embed="rId6">
            <a:lum bright="7000" contrast="30000"/>
          </a:blip>
          <a:stretch>
            <a:fillRect/>
          </a:stretch>
        </p:blipFill>
        <p:spPr>
          <a:xfrm>
            <a:off x="6810388" y="357166"/>
            <a:ext cx="2643206" cy="2643206"/>
          </a:xfrm>
          <a:prstGeom prst="rect">
            <a:avLst/>
          </a:prstGeom>
        </p:spPr>
      </p:pic>
      <p:pic>
        <p:nvPicPr>
          <p:cNvPr id="10" name="Рисунок 9" descr="руслана.jpg"/>
          <p:cNvPicPr>
            <a:picLocks noChangeAspect="1"/>
          </p:cNvPicPr>
          <p:nvPr/>
        </p:nvPicPr>
        <p:blipFill>
          <a:blip r:embed="rId7">
            <a:lum contrast="30000"/>
          </a:blip>
          <a:stretch>
            <a:fillRect/>
          </a:stretch>
        </p:blipFill>
        <p:spPr>
          <a:xfrm>
            <a:off x="738158" y="3786190"/>
            <a:ext cx="2643206" cy="26432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38422" y="0"/>
            <a:ext cx="4722639" cy="107721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Атестація педагогічних </a:t>
            </a:r>
          </a:p>
          <a:p>
            <a:pPr algn="ctr"/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працівників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6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-190536" y="214290"/>
            <a:ext cx="8915400" cy="4525963"/>
          </a:xfrm>
        </p:spPr>
        <p:txBody>
          <a:bodyPr>
            <a:scene3d>
              <a:camera prst="isometricOffAxis1Righ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buNone/>
            </a:pPr>
            <a:r>
              <a:rPr lang="uk-UA" dirty="0" smtClean="0"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КОЛЕКТИВНІ ПЕРЕГЛЯДИ</a:t>
            </a:r>
            <a:endParaRPr lang="ru-RU" dirty="0">
              <a:solidFill>
                <a:srgbClr val="00B05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Рисунок 5" descr="IMG_30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058" y="119396"/>
            <a:ext cx="5357850" cy="3198716"/>
          </a:xfrm>
          <a:prstGeom prst="rect">
            <a:avLst/>
          </a:prstGeom>
        </p:spPr>
      </p:pic>
      <p:pic>
        <p:nvPicPr>
          <p:cNvPr id="7" name="Рисунок 6" descr="IMG_30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95876" y="3857628"/>
            <a:ext cx="4558340" cy="2714644"/>
          </a:xfrm>
          <a:prstGeom prst="rect">
            <a:avLst/>
          </a:prstGeom>
        </p:spPr>
      </p:pic>
      <p:pic>
        <p:nvPicPr>
          <p:cNvPr id="5" name="Рисунок 4" descr="unnam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2406" y="2143116"/>
            <a:ext cx="4357718" cy="4357718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акаров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92" y="142852"/>
            <a:ext cx="6350044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_297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3" y="3295074"/>
            <a:ext cx="5953131" cy="3348636"/>
          </a:xfrm>
          <a:prstGeom prst="rect">
            <a:avLst/>
          </a:prstGeom>
        </p:spPr>
      </p:pic>
      <p:pic>
        <p:nvPicPr>
          <p:cNvPr id="7" name="Рисунок 6" descr="IMG_29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10388" y="857232"/>
            <a:ext cx="2928958" cy="5207036"/>
          </a:xfrm>
          <a:prstGeom prst="rect">
            <a:avLst/>
          </a:prstGeom>
        </p:spPr>
      </p:pic>
      <p:pic>
        <p:nvPicPr>
          <p:cNvPr id="5" name="Рисунок 4" descr="IMG_297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30" y="3286124"/>
            <a:ext cx="5953131" cy="334863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6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ідкрите бобіта.jpg"/>
          <p:cNvPicPr>
            <a:picLocks noChangeAspect="1"/>
          </p:cNvPicPr>
          <p:nvPr/>
        </p:nvPicPr>
        <p:blipFill>
          <a:blip r:embed="rId3">
            <a:lum bright="10000" contrast="20000"/>
          </a:blip>
          <a:stretch>
            <a:fillRect/>
          </a:stretch>
        </p:blipFill>
        <p:spPr>
          <a:xfrm>
            <a:off x="5595942" y="2500306"/>
            <a:ext cx="3767157" cy="3767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гергардт тан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596" y="191145"/>
            <a:ext cx="4429156" cy="5881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</TotalTime>
  <Words>987</Words>
  <Application>Microsoft Office PowerPoint</Application>
  <PresentationFormat>Лист A4 (210x297 мм)</PresentationFormat>
  <Paragraphs>179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ЗВІТ завідувача  дошкільного навчального закладу ЄВГЕНІЇ ДОВГАНИЧ за 2022-2023н.р.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85</cp:revision>
  <dcterms:created xsi:type="dcterms:W3CDTF">2023-08-17T12:54:27Z</dcterms:created>
  <dcterms:modified xsi:type="dcterms:W3CDTF">2024-02-06T21:06:29Z</dcterms:modified>
</cp:coreProperties>
</file>