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Playfair Display" panose="020B0604020202020204" charset="-52"/>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j5OZ+Pry61GbgXisAZhXZAIh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1328B3-6D40-49E6-88B9-D1C4D3ACB8F2}">
  <a:tblStyle styleId="{961328B3-6D40-49E6-88B9-D1C4D3ACB8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7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283" t="8792" r="1283" b="8791"/>
          <a:stretch/>
        </p:blipFill>
        <p:spPr>
          <a:xfrm>
            <a:off x="0" y="0"/>
            <a:ext cx="18288000" cy="10287000"/>
          </a:xfrm>
          <a:prstGeom prst="rect">
            <a:avLst/>
          </a:prstGeom>
          <a:noFill/>
          <a:ln>
            <a:noFill/>
          </a:ln>
        </p:spPr>
      </p:pic>
      <p:sp>
        <p:nvSpPr>
          <p:cNvPr id="85" name="Google Shape;85;p1"/>
          <p:cNvSpPr/>
          <p:nvPr/>
        </p:nvSpPr>
        <p:spPr>
          <a:xfrm>
            <a:off x="666750" y="666750"/>
            <a:ext cx="16954500" cy="8953500"/>
          </a:xfrm>
          <a:custGeom>
            <a:avLst/>
            <a:gdLst/>
            <a:ahLst/>
            <a:cxnLst/>
            <a:rect l="l" t="t" r="r" b="b"/>
            <a:pathLst>
              <a:path w="10646013" h="5622052" extrusionOk="0">
                <a:moveTo>
                  <a:pt x="0" y="0"/>
                </a:moveTo>
                <a:lnTo>
                  <a:pt x="0" y="5622052"/>
                </a:lnTo>
                <a:lnTo>
                  <a:pt x="10646013" y="5622052"/>
                </a:lnTo>
                <a:lnTo>
                  <a:pt x="10646013" y="0"/>
                </a:lnTo>
                <a:lnTo>
                  <a:pt x="0" y="0"/>
                </a:lnTo>
                <a:close/>
                <a:moveTo>
                  <a:pt x="10585053" y="5561092"/>
                </a:moveTo>
                <a:lnTo>
                  <a:pt x="59690" y="5561092"/>
                </a:lnTo>
                <a:lnTo>
                  <a:pt x="59690" y="59690"/>
                </a:lnTo>
                <a:lnTo>
                  <a:pt x="10585053" y="59690"/>
                </a:lnTo>
                <a:lnTo>
                  <a:pt x="10585053" y="5561092"/>
                </a:lnTo>
                <a:close/>
              </a:path>
            </a:pathLst>
          </a:custGeom>
          <a:solidFill>
            <a:srgbClr val="FEFFF8"/>
          </a:solidFill>
          <a:ln>
            <a:noFill/>
          </a:ln>
        </p:spPr>
      </p:sp>
      <p:sp>
        <p:nvSpPr>
          <p:cNvPr id="86" name="Google Shape;86;p1"/>
          <p:cNvSpPr/>
          <p:nvPr/>
        </p:nvSpPr>
        <p:spPr>
          <a:xfrm>
            <a:off x="14573250" y="666750"/>
            <a:ext cx="3048000" cy="8953500"/>
          </a:xfrm>
          <a:prstGeom prst="rect">
            <a:avLst/>
          </a:prstGeom>
          <a:solidFill>
            <a:srgbClr val="FEFF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87" name="Google Shape;87;p1"/>
          <p:cNvGrpSpPr/>
          <p:nvPr/>
        </p:nvGrpSpPr>
        <p:grpSpPr>
          <a:xfrm>
            <a:off x="1609049" y="2884954"/>
            <a:ext cx="12497200" cy="4485374"/>
            <a:chOff x="0" y="-2135981"/>
            <a:chExt cx="16662933" cy="5980498"/>
          </a:xfrm>
        </p:grpSpPr>
        <p:sp>
          <p:nvSpPr>
            <p:cNvPr id="88" name="Google Shape;88;p1"/>
            <p:cNvSpPr txBox="1"/>
            <p:nvPr/>
          </p:nvSpPr>
          <p:spPr>
            <a:xfrm>
              <a:off x="0" y="-2135981"/>
              <a:ext cx="16662933" cy="5777992"/>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Професійні</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компетентності</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вихователя</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до</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кваліфікаційних</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категорій</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педагогічних</a:t>
              </a:r>
              <a:r>
                <a:rPr lang="en-US" sz="64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64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працівників</a:t>
              </a:r>
              <a:endParaRPr dirty="0">
                <a:solidFill>
                  <a:srgbClr val="A50021"/>
                </a:solidFill>
                <a:latin typeface="Times New Roman" panose="02020603050405020304" pitchFamily="18" charset="0"/>
                <a:cs typeface="Times New Roman" panose="02020603050405020304" pitchFamily="18" charset="0"/>
              </a:endParaRPr>
            </a:p>
          </p:txBody>
        </p:sp>
        <p:sp>
          <p:nvSpPr>
            <p:cNvPr id="89" name="Google Shape;89;p1"/>
            <p:cNvSpPr txBox="1"/>
            <p:nvPr/>
          </p:nvSpPr>
          <p:spPr>
            <a:xfrm>
              <a:off x="5232400" y="3057806"/>
              <a:ext cx="11430533" cy="786711"/>
            </a:xfrm>
            <a:prstGeom prst="rect">
              <a:avLst/>
            </a:prstGeom>
            <a:noFill/>
            <a:ln>
              <a:noFill/>
            </a:ln>
          </p:spPr>
          <p:txBody>
            <a:bodyPr spcFirstLastPara="1" wrap="square" lIns="0" tIns="0" rIns="0" bIns="0" anchor="t" anchorCtr="0">
              <a:spAutoFit/>
            </a:bodyPr>
            <a:lstStyle/>
            <a:p>
              <a:pPr marL="0" marR="0" lvl="0" indent="0" algn="r" rtl="0">
                <a:lnSpc>
                  <a:spcPct val="213277"/>
                </a:lnSpc>
                <a:spcBef>
                  <a:spcPts val="0"/>
                </a:spcBef>
                <a:spcAft>
                  <a:spcPts val="0"/>
                </a:spcAft>
                <a:buNone/>
              </a:pPr>
              <a:endParaRPr sz="1800" b="0" i="0" u="none" strike="noStrike" cap="none">
                <a:solidFill>
                  <a:schemeClr val="dk1"/>
                </a:solidFill>
                <a:latin typeface="Times New Roman" panose="02020603050405020304" pitchFamily="18" charset="0"/>
                <a:ea typeface="Calibri"/>
                <a:cs typeface="Times New Roman" panose="02020603050405020304" pitchFamily="18" charset="0"/>
                <a:sym typeface="Calibri"/>
              </a:endParaRPr>
            </a:p>
          </p:txBody>
        </p:sp>
      </p:grpSp>
      <p:sp>
        <p:nvSpPr>
          <p:cNvPr id="90" name="Google Shape;90;p1"/>
          <p:cNvSpPr txBox="1"/>
          <p:nvPr/>
        </p:nvSpPr>
        <p:spPr>
          <a:xfrm rot="-5400000">
            <a:off x="12620425" y="4035793"/>
            <a:ext cx="6763150" cy="2215415"/>
          </a:xfrm>
          <a:prstGeom prst="rect">
            <a:avLst/>
          </a:prstGeom>
          <a:noFill/>
          <a:ln>
            <a:noFill/>
          </a:ln>
        </p:spPr>
        <p:txBody>
          <a:bodyPr spcFirstLastPara="1" wrap="square" lIns="0" tIns="0" rIns="0" bIns="0" anchor="t" anchorCtr="0">
            <a:spAutoFit/>
          </a:bodyPr>
          <a:lstStyle/>
          <a:p>
            <a:pPr marL="0" marR="0" lvl="0" indent="0" algn="ctr" rtl="0">
              <a:lnSpc>
                <a:spcPct val="150015"/>
              </a:lnSpc>
              <a:spcBef>
                <a:spcPts val="0"/>
              </a:spcBef>
              <a:spcAft>
                <a:spcPts val="0"/>
              </a:spcAft>
              <a:buNone/>
            </a:pPr>
            <a:r>
              <a:rPr lang="en-US" sz="3199" b="0" i="0" u="none" strike="noStrike" cap="none" dirty="0">
                <a:solidFill>
                  <a:srgbClr val="A50021"/>
                </a:solidFill>
                <a:latin typeface="Times New Roman" panose="02020603050405020304" pitchFamily="18" charset="0"/>
                <a:cs typeface="Times New Roman" panose="02020603050405020304" pitchFamily="18" charset="0"/>
                <a:sym typeface="Arial"/>
              </a:rPr>
              <a:t>ПРОФЕСІЙНИЙ СТАНДАРТ "ВИХОВАТЕЛЬ ЗАКЛАДУ ДОШКВЛЬНОЇ ОСВІТИ"</a:t>
            </a:r>
            <a:endParaRPr dirty="0">
              <a:solidFill>
                <a:srgbClr val="A5002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51"/>
        <p:cNvGrpSpPr/>
        <p:nvPr/>
      </p:nvGrpSpPr>
      <p:grpSpPr>
        <a:xfrm>
          <a:off x="0" y="0"/>
          <a:ext cx="0" cy="0"/>
          <a:chOff x="0" y="0"/>
          <a:chExt cx="0" cy="0"/>
        </a:xfrm>
      </p:grpSpPr>
      <p:graphicFrame>
        <p:nvGraphicFramePr>
          <p:cNvPr id="152" name="Google Shape;152;p10"/>
          <p:cNvGraphicFramePr/>
          <p:nvPr>
            <p:extLst>
              <p:ext uri="{D42A27DB-BD31-4B8C-83A1-F6EECF244321}">
                <p14:modId xmlns:p14="http://schemas.microsoft.com/office/powerpoint/2010/main" val="2800247315"/>
              </p:ext>
            </p:extLst>
          </p:nvPr>
        </p:nvGraphicFramePr>
        <p:xfrm>
          <a:off x="163375" y="1199816"/>
          <a:ext cx="17961250" cy="86563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3592250">
                  <a:extLst>
                    <a:ext uri="{9D8B030D-6E8A-4147-A177-3AD203B41FA5}">
                      <a16:colId xmlns:a16="http://schemas.microsoft.com/office/drawing/2014/main" val="20002"/>
                    </a:ext>
                  </a:extLst>
                </a:gridCol>
                <a:gridCol w="3592250">
                  <a:extLst>
                    <a:ext uri="{9D8B030D-6E8A-4147-A177-3AD203B41FA5}">
                      <a16:colId xmlns:a16="http://schemas.microsoft.com/office/drawing/2014/main" val="20003"/>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співпраці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комунікації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Визначає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застосовує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різні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способи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комунікації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визначених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завдань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особливостей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вікових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особливостей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цільової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аудиторії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факторів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що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впливають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на результат,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встановлює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контакти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колективі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з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батьківською</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спільнотою</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профільними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фахівцями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організаціями</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допомогу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педагогічним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працівникам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налагодженні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співпраці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комунікації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417238493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 залучати учасників освітнього процесу на засадах партнерства та взаємної відповідальності</a:t>
                      </a:r>
                      <a:endParaRPr lang="ru-RU" sz="200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Співпрацює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батьками на засадах партнерства і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взаємної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відповідальності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Визначає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враховує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запити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очікування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всіх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учасників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залучає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участі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ньому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як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його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рівноправних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учасників</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консультативну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інформаційну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підтримку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батькам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навчання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виховання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інноваційні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засоби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педагогічного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просвітництва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батьків</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57580492"/>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командної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взаємодії</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еалізує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принципи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командної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взаємодії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співпрацює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іншими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членами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команди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використанням</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різних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форм,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засобів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стратегій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комунікації</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hMerge="1">
                  <a:txBody>
                    <a:bodyPr/>
                    <a:lstStyle/>
                    <a:p>
                      <a:pPr marL="0" marR="0" lvl="0" indent="0" algn="ctr" rtl="0">
                        <a:lnSpc>
                          <a:spcPct val="140000"/>
                        </a:lnSpc>
                        <a:spcBef>
                          <a:spcPts val="0"/>
                        </a:spcBef>
                        <a:spcAft>
                          <a:spcPts val="0"/>
                        </a:spcAft>
                        <a:buNone/>
                      </a:pPr>
                      <a:endParaRPr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командну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взаємодію</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вносить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пропозиції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розподілу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командних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ролей і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спрямовує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команду на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вирішення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проблемних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питань</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2156285222"/>
                  </a:ext>
                </a:extLst>
              </a:tr>
            </a:tbl>
          </a:graphicData>
        </a:graphic>
      </p:graphicFrame>
      <p:sp>
        <p:nvSpPr>
          <p:cNvPr id="155" name="Google Shape;155;p10"/>
          <p:cNvSpPr txBox="1"/>
          <p:nvPr/>
        </p:nvSpPr>
        <p:spPr>
          <a:xfrm>
            <a:off x="1028700" y="161925"/>
            <a:ext cx="16230600"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Педагогічне</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партнерство</a:t>
            </a:r>
            <a:endParaRPr dirty="0">
              <a:solidFill>
                <a:srgbClr val="A5002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60"/>
        <p:cNvGrpSpPr/>
        <p:nvPr/>
      </p:nvGrpSpPr>
      <p:grpSpPr>
        <a:xfrm>
          <a:off x="0" y="0"/>
          <a:ext cx="0" cy="0"/>
          <a:chOff x="0" y="0"/>
          <a:chExt cx="0" cy="0"/>
        </a:xfrm>
      </p:grpSpPr>
      <p:graphicFrame>
        <p:nvGraphicFramePr>
          <p:cNvPr id="161" name="Google Shape;161;p11"/>
          <p:cNvGraphicFramePr/>
          <p:nvPr>
            <p:extLst>
              <p:ext uri="{D42A27DB-BD31-4B8C-83A1-F6EECF244321}">
                <p14:modId xmlns:p14="http://schemas.microsoft.com/office/powerpoint/2010/main" val="2872627932"/>
              </p:ext>
            </p:extLst>
          </p:nvPr>
        </p:nvGraphicFramePr>
        <p:xfrm>
          <a:off x="163359" y="1227354"/>
          <a:ext cx="17961250" cy="39319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3592250">
                  <a:extLst>
                    <a:ext uri="{9D8B030D-6E8A-4147-A177-3AD203B41FA5}">
                      <a16:colId xmlns:a16="http://schemas.microsoft.com/office/drawing/2014/main" val="20002"/>
                    </a:ext>
                  </a:extLst>
                </a:gridCol>
                <a:gridCol w="3592250">
                  <a:extLst>
                    <a:ext uri="{9D8B030D-6E8A-4147-A177-3AD203B41FA5}">
                      <a16:colId xmlns:a16="http://schemas.microsoft.com/office/drawing/2014/main" val="20003"/>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враховувати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культурні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релігійні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соціальні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мовні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родини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час</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здійснювати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його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незалежно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поглядів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стереотипів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упереджень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Створює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сприятливі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умови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для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всіх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учасників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культурних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релігійних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соціальних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мовних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Прогнозує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враховує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наслідки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впливу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поглядів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стереотипів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упереджень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толерантне</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ставлення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різних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культур</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традицій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2744749192"/>
                  </a:ext>
                </a:extLst>
              </a:tr>
            </a:tbl>
          </a:graphicData>
        </a:graphic>
      </p:graphicFrame>
      <p:sp>
        <p:nvSpPr>
          <p:cNvPr id="163" name="Google Shape;163;p11"/>
          <p:cNvSpPr txBox="1"/>
          <p:nvPr/>
        </p:nvSpPr>
        <p:spPr>
          <a:xfrm>
            <a:off x="1028700" y="161925"/>
            <a:ext cx="16230600"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Морально-етична</a:t>
            </a:r>
            <a:r>
              <a:rPr lang="en-US" sz="4800" b="1" i="0" u="none" strike="noStrike" cap="none" dirty="0">
                <a:solidFill>
                  <a:srgbClr val="A50021"/>
                </a:solidFill>
                <a:latin typeface="Times New Roman" panose="02020603050405020304" pitchFamily="18" charset="0"/>
                <a:ea typeface="Playfair Display"/>
                <a:cs typeface="Times New Roman" panose="02020603050405020304" pitchFamily="18" charset="0"/>
                <a:sym typeface="Playfair Display"/>
              </a:rPr>
              <a:t> </a:t>
            </a:r>
            <a:r>
              <a:rPr lang="en-US" sz="4800" b="1" i="0" u="none" strike="noStrike" cap="none" dirty="0" err="1">
                <a:solidFill>
                  <a:srgbClr val="A50021"/>
                </a:solidFill>
                <a:latin typeface="Times New Roman" panose="02020603050405020304" pitchFamily="18" charset="0"/>
                <a:ea typeface="Playfair Display"/>
                <a:cs typeface="Times New Roman" panose="02020603050405020304" pitchFamily="18" charset="0"/>
                <a:sym typeface="Playfair Display"/>
              </a:rPr>
              <a:t>компетентніть</a:t>
            </a:r>
            <a:endParaRPr dirty="0">
              <a:solidFill>
                <a:srgbClr val="A5002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67"/>
        <p:cNvGrpSpPr/>
        <p:nvPr/>
      </p:nvGrpSpPr>
      <p:grpSpPr>
        <a:xfrm>
          <a:off x="0" y="0"/>
          <a:ext cx="0" cy="0"/>
          <a:chOff x="0" y="0"/>
          <a:chExt cx="0" cy="0"/>
        </a:xfrm>
      </p:grpSpPr>
      <p:graphicFrame>
        <p:nvGraphicFramePr>
          <p:cNvPr id="168" name="Google Shape;168;p12"/>
          <p:cNvGraphicFramePr/>
          <p:nvPr>
            <p:extLst>
              <p:ext uri="{D42A27DB-BD31-4B8C-83A1-F6EECF244321}">
                <p14:modId xmlns:p14="http://schemas.microsoft.com/office/powerpoint/2010/main" val="201658886"/>
              </p:ext>
            </p:extLst>
          </p:nvPr>
        </p:nvGraphicFramePr>
        <p:xfrm>
          <a:off x="272163" y="1283211"/>
          <a:ext cx="17743675" cy="8290560"/>
        </p:xfrm>
        <a:graphic>
          <a:graphicData uri="http://schemas.openxmlformats.org/drawingml/2006/table">
            <a:tbl>
              <a:tblPr>
                <a:noFill/>
                <a:tableStyleId>{961328B3-6D40-49E6-88B9-D1C4D3ACB8F2}</a:tableStyleId>
              </a:tblPr>
              <a:tblGrid>
                <a:gridCol w="3408675">
                  <a:extLst>
                    <a:ext uri="{9D8B030D-6E8A-4147-A177-3AD203B41FA5}">
                      <a16:colId xmlns:a16="http://schemas.microsoft.com/office/drawing/2014/main" val="20000"/>
                    </a:ext>
                  </a:extLst>
                </a:gridCol>
                <a:gridCol w="3657825">
                  <a:extLst>
                    <a:ext uri="{9D8B030D-6E8A-4147-A177-3AD203B41FA5}">
                      <a16:colId xmlns:a16="http://schemas.microsoft.com/office/drawing/2014/main" val="20001"/>
                    </a:ext>
                  </a:extLst>
                </a:gridCol>
                <a:gridCol w="3657825">
                  <a:extLst>
                    <a:ext uri="{9D8B030D-6E8A-4147-A177-3AD203B41FA5}">
                      <a16:colId xmlns:a16="http://schemas.microsoft.com/office/drawing/2014/main" val="20002"/>
                    </a:ext>
                  </a:extLst>
                </a:gridCol>
                <a:gridCol w="3657825">
                  <a:extLst>
                    <a:ext uri="{9D8B030D-6E8A-4147-A177-3AD203B41FA5}">
                      <a16:colId xmlns:a16="http://schemas.microsoft.com/office/drawing/2014/main" val="20003"/>
                    </a:ext>
                  </a:extLst>
                </a:gridCol>
                <a:gridCol w="3361525">
                  <a:extLst>
                    <a:ext uri="{9D8B030D-6E8A-4147-A177-3AD203B41FA5}">
                      <a16:colId xmlns:a16="http://schemas.microsoft.com/office/drawing/2014/main" val="20004"/>
                    </a:ext>
                  </a:extLst>
                </a:gridCol>
              </a:tblGrid>
              <a:tr h="580075">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0075">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саморефлексії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самооцінювання</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Аналізує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оцінює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результати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рівень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сформованості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компетентностей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стандарту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виявляє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професійному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Відстежує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динаміку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результати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Виявляє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труднощі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усуває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недоліки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підтримку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самооцінювання</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педагогічними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працівниками</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945837810"/>
                  </a:ext>
                </a:extLst>
              </a:tr>
              <a:tr h="580075">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планувати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реалізовувати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розвиток</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самоосвіту</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Визначає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оперативні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самоосвіти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Визначає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стратегічні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самоосвіти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передавати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досвід</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підтримку</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визначенні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стратегічних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операційних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цілей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зростання</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педагогічних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працівників</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Відстежує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зміни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системі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враховує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проєктуванні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плануванні</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професійного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63557071"/>
                  </a:ext>
                </a:extLst>
              </a:tr>
              <a:tr h="580075">
                <a:tc>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планувати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реалізовувати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розвиток</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самоосвіту</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None/>
                      </a:pP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Планує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розвиток</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визначених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цілей</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Критично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обирає</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програми</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суб'єктів</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підвищення</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кваліфікації</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професійних</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en-US" sz="18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8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законодавства</a:t>
                      </a:r>
                      <a:endParaRPr sz="18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363590759"/>
                  </a:ext>
                </a:extLst>
              </a:tr>
            </a:tbl>
          </a:graphicData>
        </a:graphic>
      </p:graphicFrame>
      <p:sp>
        <p:nvSpPr>
          <p:cNvPr id="172" name="Google Shape;172;p12"/>
          <p:cNvSpPr txBox="1"/>
          <p:nvPr/>
        </p:nvSpPr>
        <p:spPr>
          <a:xfrm>
            <a:off x="898220" y="161925"/>
            <a:ext cx="16147329"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Здатність</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до</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навчання</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впродовж</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життя</a:t>
            </a:r>
            <a:endParaRPr dirty="0">
              <a:solidFill>
                <a:srgbClr val="A5002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76"/>
        <p:cNvGrpSpPr/>
        <p:nvPr/>
      </p:nvGrpSpPr>
      <p:grpSpPr>
        <a:xfrm>
          <a:off x="0" y="0"/>
          <a:ext cx="0" cy="0"/>
          <a:chOff x="0" y="0"/>
          <a:chExt cx="0" cy="0"/>
        </a:xfrm>
      </p:grpSpPr>
      <p:graphicFrame>
        <p:nvGraphicFramePr>
          <p:cNvPr id="177" name="Google Shape;177;p13"/>
          <p:cNvGraphicFramePr/>
          <p:nvPr>
            <p:extLst>
              <p:ext uri="{D42A27DB-BD31-4B8C-83A1-F6EECF244321}">
                <p14:modId xmlns:p14="http://schemas.microsoft.com/office/powerpoint/2010/main" val="3442234179"/>
              </p:ext>
            </p:extLst>
          </p:nvPr>
        </p:nvGraphicFramePr>
        <p:xfrm>
          <a:off x="163375" y="1194864"/>
          <a:ext cx="17961250" cy="84277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1197417">
                  <a:extLst>
                    <a:ext uri="{9D8B030D-6E8A-4147-A177-3AD203B41FA5}">
                      <a16:colId xmlns:a16="http://schemas.microsoft.com/office/drawing/2014/main" val="20002"/>
                    </a:ext>
                  </a:extLst>
                </a:gridCol>
                <a:gridCol w="2394833">
                  <a:extLst>
                    <a:ext uri="{9D8B030D-6E8A-4147-A177-3AD203B41FA5}">
                      <a16:colId xmlns:a16="http://schemas.microsoft.com/office/drawing/2014/main" val="2691151507"/>
                    </a:ext>
                  </a:extLst>
                </a:gridCol>
                <a:gridCol w="2394833">
                  <a:extLst>
                    <a:ext uri="{9D8B030D-6E8A-4147-A177-3AD203B41FA5}">
                      <a16:colId xmlns:a16="http://schemas.microsoft.com/office/drawing/2014/main" val="20003"/>
                    </a:ext>
                  </a:extLst>
                </a:gridCol>
                <a:gridCol w="1197417">
                  <a:extLst>
                    <a:ext uri="{9D8B030D-6E8A-4147-A177-3AD203B41FA5}">
                      <a16:colId xmlns:a16="http://schemas.microsoft.com/office/drawing/2014/main" val="609046134"/>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орієнтуватися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інформаційному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просторі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6">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Критично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оцінює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добирає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інформацію</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Відповідально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ставиться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накопичення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ru-RU"/>
                    </a:p>
                  </a:txBody>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ru-RU"/>
                    </a:p>
                  </a:txBody>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850048996"/>
                  </a:ext>
                </a:extLst>
              </a:tr>
              <a:tr h="92014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використовувати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ІКТ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електронні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ресурси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6">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Дотримується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правових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санітарно-гігієнічних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ІКТ 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згідно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чинного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законодавства</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ІКТ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електронні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ресурси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для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спілкування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дотримуються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академічної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доброчесності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охорони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авторських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прав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під</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час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поширення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електронних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цифрових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ресурсів</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92292988"/>
                  </a:ext>
                </a:extLst>
              </a:tr>
              <a:tr h="920147">
                <a:tc vMerge="1">
                  <a:txBody>
                    <a:bodyPr/>
                    <a:lstStyle/>
                    <a:p>
                      <a:endParaRPr lang="ru-RU"/>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Використовує наявні електронні (цифрові) освітні ресурси в освітньому процесі</a:t>
                      </a:r>
                      <a:endParaRPr lang="ru-RU" sz="200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gridSpan="2">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ІКТ з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завдань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вікових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аналізує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професійній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dirty="0"/>
                    </a:p>
                  </a:txBody>
                  <a:tcPr/>
                </a:tc>
                <a:tc gridSpan="2">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Створює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нові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електронні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цифрові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ресурси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апробує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популяризує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Критично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аналізує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доцільність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ІКТ і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електронних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ресурсів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освітньому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добирає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допомогу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іншим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педагогам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оволодінні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цифровими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навичками</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extLst>
                  <a:ext uri="{0D108BD9-81ED-4DB2-BD59-A6C34878D82A}">
                    <a16:rowId xmlns:a16="http://schemas.microsoft.com/office/drawing/2014/main" val="3874837375"/>
                  </a:ext>
                </a:extLst>
              </a:tr>
              <a:tr h="92014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 дотримуватись правил безпечної поведінки в цифровому середовищі </a:t>
                      </a:r>
                      <a:endParaRPr lang="ru-RU" sz="200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6">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Дотримується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безпечної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поведінки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інструментів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контролю</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контенту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захисту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персональних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даних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охорони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прав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інтелектуальної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власності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цифровому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середовищі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hMerge="1">
                  <a:txBody>
                    <a:bodyPr/>
                    <a:lstStyle/>
                    <a:p>
                      <a:pPr marL="0" marR="0" lvl="0" indent="0" algn="ctr" rtl="0">
                        <a:lnSpc>
                          <a:spcPct val="140000"/>
                        </a:lnSpc>
                        <a:spcBef>
                          <a:spcPts val="0"/>
                        </a:spcBef>
                        <a:spcAft>
                          <a:spcPts val="0"/>
                        </a:spcAft>
                        <a:buNone/>
                      </a:pPr>
                      <a:endParaRPr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tc hMerge="1">
                  <a:txBody>
                    <a:bodyPr/>
                    <a:lstStyle/>
                    <a:p>
                      <a:pPr marL="0" marR="0" lvl="0" indent="0" algn="ctr" rtl="0">
                        <a:lnSpc>
                          <a:spcPct val="140000"/>
                        </a:lnSpc>
                        <a:spcBef>
                          <a:spcPts val="0"/>
                        </a:spcBef>
                        <a:spcAft>
                          <a:spcPts val="0"/>
                        </a:spcAft>
                        <a:buNone/>
                      </a:pPr>
                      <a:endParaRPr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endParaRPr lang="ru-RU"/>
                    </a:p>
                  </a:txBody>
                  <a:tcPr/>
                </a:tc>
                <a:extLst>
                  <a:ext uri="{0D108BD9-81ED-4DB2-BD59-A6C34878D82A}">
                    <a16:rowId xmlns:a16="http://schemas.microsoft.com/office/drawing/2014/main" val="3999990369"/>
                  </a:ext>
                </a:extLst>
              </a:tr>
            </a:tbl>
          </a:graphicData>
        </a:graphic>
      </p:graphicFrame>
      <p:sp>
        <p:nvSpPr>
          <p:cNvPr id="183" name="Google Shape;183;p13"/>
          <p:cNvSpPr txBox="1"/>
          <p:nvPr/>
        </p:nvSpPr>
        <p:spPr>
          <a:xfrm>
            <a:off x="1028700" y="161925"/>
            <a:ext cx="16230600"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Інформаційно-комунікаційна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87"/>
        <p:cNvGrpSpPr/>
        <p:nvPr/>
      </p:nvGrpSpPr>
      <p:grpSpPr>
        <a:xfrm>
          <a:off x="0" y="0"/>
          <a:ext cx="0" cy="0"/>
          <a:chOff x="0" y="0"/>
          <a:chExt cx="0" cy="0"/>
        </a:xfrm>
      </p:grpSpPr>
      <p:sp>
        <p:nvSpPr>
          <p:cNvPr id="188" name="Google Shape;188;p14"/>
          <p:cNvSpPr txBox="1"/>
          <p:nvPr/>
        </p:nvSpPr>
        <p:spPr>
          <a:xfrm>
            <a:off x="1011115" y="1522716"/>
            <a:ext cx="16230600" cy="4062651"/>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Хоча</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б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над</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тобою</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було</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сто</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вчителів</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вони</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будуть</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безсилі</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якщо</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ти</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не</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зможеш</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сам</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змусити</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себе</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до</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праці</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і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сам</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вимагати</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її</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від</a:t>
            </a:r>
            <a:r>
              <a:rPr lang="en-US"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себе</a:t>
            </a:r>
            <a:r>
              <a:rPr lang="en-US" sz="4800" b="1" i="1" u="none" strike="noStrike" cap="none" dirty="0" smtClean="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a:t>
            </a:r>
            <a:endParaRPr lang="uk-UA" sz="4800" b="1" i="1" u="none" strike="noStrike" cap="none" dirty="0" smtClean="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10000"/>
              </a:lnSpc>
              <a:spcBef>
                <a:spcPts val="0"/>
              </a:spcBef>
              <a:spcAft>
                <a:spcPts val="0"/>
              </a:spcAft>
              <a:buNone/>
            </a:pPr>
            <a:endParaRPr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r" rtl="0">
              <a:lnSpc>
                <a:spcPct val="110000"/>
              </a:lnSpc>
              <a:spcBef>
                <a:spcPts val="0"/>
              </a:spcBef>
              <a:spcAft>
                <a:spcPts val="0"/>
              </a:spcAft>
              <a:buNone/>
            </a:pPr>
            <a:r>
              <a:rPr lang="en-US" sz="4800" b="1" i="1" u="none" strike="noStrike" cap="none" dirty="0" err="1">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В.О.Сухомлинський</a:t>
            </a:r>
            <a:endParaRPr sz="4800" b="1" i="1" u="none" strike="noStrike" cap="none" dirty="0">
              <a:solidFill>
                <a:srgbClr val="A50021"/>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r="1245"/>
          <a:stretch/>
        </p:blipFill>
        <p:spPr>
          <a:xfrm>
            <a:off x="2192175" y="0"/>
            <a:ext cx="13545147" cy="10287001"/>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00"/>
        <p:cNvGrpSpPr/>
        <p:nvPr/>
      </p:nvGrpSpPr>
      <p:grpSpPr>
        <a:xfrm>
          <a:off x="0" y="0"/>
          <a:ext cx="0" cy="0"/>
          <a:chOff x="0" y="0"/>
          <a:chExt cx="0" cy="0"/>
        </a:xfrm>
      </p:grpSpPr>
      <p:graphicFrame>
        <p:nvGraphicFramePr>
          <p:cNvPr id="101" name="Google Shape;101;p3"/>
          <p:cNvGraphicFramePr/>
          <p:nvPr>
            <p:extLst>
              <p:ext uri="{D42A27DB-BD31-4B8C-83A1-F6EECF244321}">
                <p14:modId xmlns:p14="http://schemas.microsoft.com/office/powerpoint/2010/main" val="4264793100"/>
              </p:ext>
            </p:extLst>
          </p:nvPr>
        </p:nvGraphicFramePr>
        <p:xfrm>
          <a:off x="454607" y="1242617"/>
          <a:ext cx="17460000" cy="6827520"/>
        </p:xfrm>
        <a:graphic>
          <a:graphicData uri="http://schemas.openxmlformats.org/drawingml/2006/table">
            <a:tbl>
              <a:tblPr>
                <a:tableStyleId>{616DA210-FB5B-4158-B5E0-FEB733F419BA}</a:tableStyleId>
              </a:tblPr>
              <a:tblGrid>
                <a:gridCol w="3492000">
                  <a:extLst>
                    <a:ext uri="{9D8B030D-6E8A-4147-A177-3AD203B41FA5}">
                      <a16:colId xmlns:a16="http://schemas.microsoft.com/office/drawing/2014/main" val="20000"/>
                    </a:ext>
                  </a:extLst>
                </a:gridCol>
                <a:gridCol w="3492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3492000">
                  <a:extLst>
                    <a:ext uri="{9D8B030D-6E8A-4147-A177-3AD203B41FA5}">
                      <a16:colId xmlns:a16="http://schemas.microsoft.com/office/drawing/2014/main" val="20003"/>
                    </a:ext>
                  </a:extLst>
                </a:gridCol>
                <a:gridCol w="349200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Професійні</a:t>
                      </a:r>
                      <a:r>
                        <a:rPr lang="en-US" sz="2400" b="1" u="none" strike="noStrike"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компетентності</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Спеціаліст</a:t>
                      </a:r>
                      <a:r>
                        <a:rPr lang="en-US" sz="2400" b="1" u="none" strike="noStrike"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Спеціаліст</a:t>
                      </a:r>
                      <a:r>
                        <a:rPr lang="en-US" sz="2400" b="1" u="none" strike="noStrike"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endParaRPr lang="uk-UA" sz="2400" b="1" u="none" strike="noStrike"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другої</a:t>
                      </a:r>
                      <a:r>
                        <a:rPr lang="en-US" sz="2400" b="1" u="none" strike="noStrike"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категорії</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Спеціаліст</a:t>
                      </a:r>
                      <a:r>
                        <a:rPr lang="en-US" sz="2400" b="1" u="none" strike="noStrike"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endParaRPr lang="uk-UA" sz="2400" b="1" u="none" strike="noStrike"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першої</a:t>
                      </a:r>
                      <a:r>
                        <a:rPr lang="en-US" sz="2400" b="1" u="none" strike="noStrike"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категорії</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Спеціаліст</a:t>
                      </a:r>
                      <a:r>
                        <a:rPr lang="en-US" sz="2400" b="1" u="none" strike="noStrike"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endParaRPr lang="uk-UA" sz="2400" b="1" u="none" strike="noStrike"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вищої</a:t>
                      </a:r>
                      <a:r>
                        <a:rPr lang="en-US" sz="2400" b="1" u="none" strike="noStrike"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 </a:t>
                      </a:r>
                      <a:r>
                        <a:rPr lang="en-US" sz="2400" b="1" u="none" strike="noStrike" cap="none"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Playfair Display"/>
                        </a:rPr>
                        <a:t>категорії</a:t>
                      </a:r>
                      <a:endParaRP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Здатність</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планувати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прогнозувати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результати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endParaRPr sz="2000" b="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Планує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прогнозує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результати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відповідно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вимог</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державного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стандарту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дошкільної</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освіти</a:t>
                      </a:r>
                      <a:endParaRPr sz="2000" b="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Планує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прогнозує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результати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r>
                        <a:rPr lang="en-US" sz="2000" u="none" strike="noStrike" cap="none" dirty="0">
                          <a:latin typeface="Times New Roman" panose="02020603050405020304" pitchFamily="18" charset="0"/>
                          <a:cs typeface="Times New Roman" panose="02020603050405020304" pitchFamily="18" charset="0"/>
                          <a:sym typeface="Playfair Display"/>
                        </a:rPr>
                        <a:t> з </a:t>
                      </a:r>
                      <a:r>
                        <a:rPr lang="en-US" sz="2000" u="none" strike="noStrike" cap="none" dirty="0" err="1">
                          <a:latin typeface="Times New Roman" panose="02020603050405020304" pitchFamily="18" charset="0"/>
                          <a:cs typeface="Times New Roman" panose="02020603050405020304" pitchFamily="18" charset="0"/>
                          <a:sym typeface="Playfair Display"/>
                        </a:rPr>
                        <a:t>урахуванням</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індивідуального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диференційованого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підходів</a:t>
                      </a:r>
                      <a:endParaRPr sz="2000" b="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Планує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прогнозує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результати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r>
                        <a:rPr lang="en-US" sz="2000" u="none" strike="noStrike" cap="none" dirty="0">
                          <a:latin typeface="Times New Roman" panose="02020603050405020304" pitchFamily="18" charset="0"/>
                          <a:cs typeface="Times New Roman" panose="02020603050405020304" pitchFamily="18" charset="0"/>
                          <a:sym typeface="Playfair Display"/>
                        </a:rPr>
                        <a:t> з </a:t>
                      </a:r>
                      <a:r>
                        <a:rPr lang="en-US" sz="2000" u="none" strike="noStrike" cap="none" dirty="0" err="1">
                          <a:latin typeface="Times New Roman" panose="02020603050405020304" pitchFamily="18" charset="0"/>
                          <a:cs typeface="Times New Roman" panose="02020603050405020304" pitchFamily="18" charset="0"/>
                          <a:sym typeface="Playfair Display"/>
                        </a:rPr>
                        <a:t>використанням</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доцільних</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інноваційних</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форм</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методів</a:t>
                      </a:r>
                      <a:r>
                        <a:rPr lang="en-US" sz="2000" u="none" strike="noStrike" cap="none" dirty="0">
                          <a:latin typeface="Times New Roman" panose="02020603050405020304" pitchFamily="18" charset="0"/>
                          <a:cs typeface="Times New Roman" panose="02020603050405020304" pitchFamily="18" charset="0"/>
                          <a:sym typeface="Playfair Display"/>
                        </a:rPr>
                        <a:t> і </a:t>
                      </a:r>
                      <a:r>
                        <a:rPr lang="en-US" sz="2000" u="none" strike="noStrike" cap="none" dirty="0" err="1">
                          <a:latin typeface="Times New Roman" panose="02020603050405020304" pitchFamily="18" charset="0"/>
                          <a:cs typeface="Times New Roman" panose="02020603050405020304" pitchFamily="18" charset="0"/>
                          <a:sym typeface="Playfair Display"/>
                        </a:rPr>
                        <a:t>засобів</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навчання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виховання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розвитку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здобувачів</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освіти</a:t>
                      </a:r>
                      <a:endParaRPr sz="2000" b="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Демонструє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здатність</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давати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методичну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допомогу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під</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час</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планування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прогнозування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результатів</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на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основі</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власного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досвіду</a:t>
                      </a:r>
                      <a:endParaRPr sz="2000" b="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Здатність</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цілепокладання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самоорганізації</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підготовки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здійснення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Розподіляти</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робочий</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час</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відповідно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педагогічного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навантаження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для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ефективної</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організації</a:t>
                      </a:r>
                      <a:r>
                        <a:rPr lang="en-US" sz="2000" u="none" strike="noStrike" cap="none" dirty="0">
                          <a:latin typeface="Times New Roman" panose="02020603050405020304" pitchFamily="18" charset="0"/>
                          <a:cs typeface="Times New Roman" panose="02020603050405020304" pitchFamily="18" charset="0"/>
                          <a:sym typeface="Playfair Display"/>
                        </a:rPr>
                        <a:t>, </a:t>
                      </a:r>
                      <a:endParaRPr lang="uk-UA" sz="2000" u="none" strike="noStrike" cap="none" dirty="0" smtClean="0">
                        <a:latin typeface="Times New Roman" panose="02020603050405020304" pitchFamily="18" charset="0"/>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000" u="none" strike="noStrike" cap="none" dirty="0" err="1" smtClean="0">
                          <a:latin typeface="Times New Roman" panose="02020603050405020304" pitchFamily="18" charset="0"/>
                          <a:cs typeface="Times New Roman" panose="02020603050405020304" pitchFamily="18" charset="0"/>
                          <a:sym typeface="Playfair Display"/>
                        </a:rPr>
                        <a:t>забезпечення</a:t>
                      </a:r>
                      <a:r>
                        <a:rPr lang="en-US" sz="2000" u="none" strike="noStrike" cap="none" dirty="0" smtClean="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та</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реалізації</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освітнього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процесу</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ru-RU"/>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endParaRPr lang="ru-RU" dirty="0"/>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417927127"/>
                  </a:ext>
                </a:extLst>
              </a:tr>
              <a:tr h="0">
                <a:tc>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Здатність</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документування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професійної</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діяльності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rtl="0">
                        <a:lnSpc>
                          <a:spcPct val="100000"/>
                        </a:lnSpc>
                        <a:spcBef>
                          <a:spcPts val="0"/>
                        </a:spcBef>
                        <a:spcAft>
                          <a:spcPts val="0"/>
                        </a:spcAft>
                        <a:buNone/>
                      </a:pPr>
                      <a:r>
                        <a:rPr lang="en-US" sz="2000" u="none" strike="noStrike" cap="none" dirty="0" err="1">
                          <a:latin typeface="Times New Roman" panose="02020603050405020304" pitchFamily="18" charset="0"/>
                          <a:cs typeface="Times New Roman" panose="02020603050405020304" pitchFamily="18" charset="0"/>
                          <a:sym typeface="Playfair Display"/>
                        </a:rPr>
                        <a:t>Здійснює</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документування</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професійної</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діяльності</a:t>
                      </a:r>
                      <a:r>
                        <a:rPr lang="en-US" sz="2000" u="none" strike="noStrike" cap="none" dirty="0">
                          <a:latin typeface="Times New Roman" panose="02020603050405020304" pitchFamily="18" charset="0"/>
                          <a:cs typeface="Times New Roman" panose="02020603050405020304" pitchFamily="18" charset="0"/>
                          <a:sym typeface="Playfair Display"/>
                        </a:rPr>
                        <a:t>, у </a:t>
                      </a:r>
                      <a:r>
                        <a:rPr lang="en-US" sz="2000" u="none" strike="noStrike" cap="none" dirty="0" err="1">
                          <a:latin typeface="Times New Roman" panose="02020603050405020304" pitchFamily="18" charset="0"/>
                          <a:cs typeface="Times New Roman" panose="02020603050405020304" pitchFamily="18" charset="0"/>
                          <a:sym typeface="Playfair Display"/>
                        </a:rPr>
                        <a:t>тому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числі</a:t>
                      </a:r>
                      <a:r>
                        <a:rPr lang="en-US" sz="2000" u="none" strike="noStrike" cap="none" dirty="0">
                          <a:latin typeface="Times New Roman" panose="02020603050405020304" pitchFamily="18" charset="0"/>
                          <a:cs typeface="Times New Roman" panose="02020603050405020304" pitchFamily="18" charset="0"/>
                          <a:sym typeface="Playfair Display"/>
                        </a:rPr>
                        <a:t> в </a:t>
                      </a:r>
                      <a:r>
                        <a:rPr lang="en-US" sz="2000" u="none" strike="noStrike" cap="none" dirty="0" err="1">
                          <a:latin typeface="Times New Roman" panose="02020603050405020304" pitchFamily="18" charset="0"/>
                          <a:cs typeface="Times New Roman" panose="02020603050405020304" pitchFamily="18" charset="0"/>
                          <a:sym typeface="Playfair Display"/>
                        </a:rPr>
                        <a:t>електронному</a:t>
                      </a:r>
                      <a:r>
                        <a:rPr lang="en-US" sz="2000" u="none" strike="noStrike" cap="none" dirty="0">
                          <a:latin typeface="Times New Roman" panose="02020603050405020304" pitchFamily="18" charset="0"/>
                          <a:cs typeface="Times New Roman" panose="02020603050405020304" pitchFamily="18" charset="0"/>
                          <a:sym typeface="Playfair Display"/>
                        </a:rPr>
                        <a:t> </a:t>
                      </a:r>
                      <a:r>
                        <a:rPr lang="en-US" sz="2000" u="none" strike="noStrike" cap="none" dirty="0" err="1">
                          <a:latin typeface="Times New Roman" panose="02020603050405020304" pitchFamily="18" charset="0"/>
                          <a:cs typeface="Times New Roman" panose="02020603050405020304" pitchFamily="18" charset="0"/>
                          <a:sym typeface="Playfair Display"/>
                        </a:rPr>
                        <a:t>форматі</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marL="190500" marR="190500" marT="190500" marB="190500" anchor="ctr"/>
                </a:tc>
                <a:tc hMerge="1">
                  <a:txBody>
                    <a:bodyPr/>
                    <a:lstStyle/>
                    <a:p>
                      <a:endParaRPr lang="ru-RU"/>
                    </a:p>
                  </a:txBody>
                  <a:tcPr marL="190500" marR="190500" marT="190500" marB="190500" anchor="ctr"/>
                </a:tc>
                <a:tc hMerge="1">
                  <a:txBody>
                    <a:bodyPr/>
                    <a:lstStyle/>
                    <a:p>
                      <a:endParaRPr lang="ru-RU" dirty="0"/>
                    </a:p>
                  </a:txBody>
                  <a:tcPr marL="190500" marR="190500" marT="190500" marB="190500" anchor="ctr"/>
                </a:tc>
                <a:extLst>
                  <a:ext uri="{0D108BD9-81ED-4DB2-BD59-A6C34878D82A}">
                    <a16:rowId xmlns:a16="http://schemas.microsoft.com/office/drawing/2014/main" val="1845693811"/>
                  </a:ext>
                </a:extLst>
              </a:tr>
            </a:tbl>
          </a:graphicData>
        </a:graphic>
      </p:graphicFrame>
      <p:sp>
        <p:nvSpPr>
          <p:cNvPr id="103" name="Google Shape;103;p3"/>
          <p:cNvSpPr txBox="1"/>
          <p:nvPr/>
        </p:nvSpPr>
        <p:spPr>
          <a:xfrm>
            <a:off x="3895994" y="161925"/>
            <a:ext cx="10577226"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panose="020B0604020202020204" charset="-52"/>
                <a:ea typeface="Playfair Display"/>
                <a:cs typeface="Times New Roman" panose="02020603050405020304" pitchFamily="18" charset="0"/>
                <a:sym typeface="Playfair Display"/>
              </a:rPr>
              <a:t>Прогностична</a:t>
            </a:r>
            <a:r>
              <a:rPr lang="en-US" sz="4800" b="1" i="0" u="none" strike="noStrike" cap="none" dirty="0">
                <a:solidFill>
                  <a:srgbClr val="A50021"/>
                </a:solidFill>
                <a:latin typeface="Playfair Display" panose="020B0604020202020204" charset="-52"/>
                <a:ea typeface="Playfair Display"/>
                <a:cs typeface="Times New Roman" panose="02020603050405020304" pitchFamily="18" charset="0"/>
                <a:sym typeface="Playfair Display"/>
              </a:rPr>
              <a:t> </a:t>
            </a:r>
            <a:r>
              <a:rPr lang="en-US" sz="4800" b="1" i="0" u="none" strike="noStrike" cap="none" dirty="0" err="1">
                <a:solidFill>
                  <a:srgbClr val="A50021"/>
                </a:solidFill>
                <a:latin typeface="Playfair Display" panose="020B0604020202020204" charset="-52"/>
                <a:ea typeface="Playfair Display"/>
                <a:cs typeface="Times New Roman" panose="02020603050405020304" pitchFamily="18" charset="0"/>
                <a:sym typeface="Playfair Display"/>
              </a:rPr>
              <a:t>компетентніть</a:t>
            </a:r>
            <a:endParaRPr dirty="0">
              <a:solidFill>
                <a:srgbClr val="A50021"/>
              </a:solidFill>
              <a:latin typeface="Playfair Display" panose="020B0604020202020204" charset="-5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07"/>
        <p:cNvGrpSpPr/>
        <p:nvPr/>
      </p:nvGrpSpPr>
      <p:grpSpPr>
        <a:xfrm>
          <a:off x="0" y="0"/>
          <a:ext cx="0" cy="0"/>
          <a:chOff x="0" y="0"/>
          <a:chExt cx="0" cy="0"/>
        </a:xfrm>
      </p:grpSpPr>
      <p:graphicFrame>
        <p:nvGraphicFramePr>
          <p:cNvPr id="108" name="Google Shape;108;p4"/>
          <p:cNvGraphicFramePr/>
          <p:nvPr>
            <p:extLst>
              <p:ext uri="{D42A27DB-BD31-4B8C-83A1-F6EECF244321}">
                <p14:modId xmlns:p14="http://schemas.microsoft.com/office/powerpoint/2010/main" val="2993259961"/>
              </p:ext>
            </p:extLst>
          </p:nvPr>
        </p:nvGraphicFramePr>
        <p:xfrm>
          <a:off x="163375" y="1218527"/>
          <a:ext cx="17961250" cy="87325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3592250">
                  <a:extLst>
                    <a:ext uri="{9D8B030D-6E8A-4147-A177-3AD203B41FA5}">
                      <a16:colId xmlns:a16="http://schemas.microsoft.com/office/drawing/2014/main" val="20002"/>
                    </a:ext>
                  </a:extLst>
                </a:gridCol>
                <a:gridCol w="3592250">
                  <a:extLst>
                    <a:ext uri="{9D8B030D-6E8A-4147-A177-3AD203B41FA5}">
                      <a16:colId xmlns:a16="http://schemas.microsoft.com/office/drawing/2014/main" val="20003"/>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забезпечувати</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здобуття</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дошкільної</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державною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мовою</a:t>
                      </a:r>
                      <a:endParaRPr lang="ru-RU" sz="16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Володіє</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державною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мовою</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влучно</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застосовує</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інтонаційні</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позамовні</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рухові</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засоби</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виразності</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аргументовано</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висловлює</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власні</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думки державною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мовою</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навчає</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цьому</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їхніх</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особливостей</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розвитку</a:t>
                      </a:r>
                      <a:r>
                        <a:rPr lang="ru-RU" sz="16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16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мовлення</a:t>
                      </a:r>
                      <a:endParaRPr lang="ru-RU" sz="16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4178080270"/>
                  </a:ext>
                </a:extLst>
              </a:tr>
              <a:tr h="0">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обирати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засоби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endParaRPr sz="1600" dirty="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запитів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Добирає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доцільні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засоби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для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досягнення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результатів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навчання</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Добирає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доцільні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засоби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запитів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інноваційні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засоби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консультативну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підтримку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роз'яснення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ефективних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засобів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45169524"/>
                  </a:ext>
                </a:extLst>
              </a:tr>
              <a:tr h="0">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ігрову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провідну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інші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дитячої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підтримувати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ініційовані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дитиною</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провідні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дитячої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дидактичних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цілей</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поставлених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завдань</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провідні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інші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дитячої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вікових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особливостей</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дітей</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бажання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й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висловлювати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пропозиції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різних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Обирає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впроваджує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новітні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дитячої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в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освітньому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забезпечує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баланс</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між</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активностями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ініційованими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вихователем</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здобувачами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консультативну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підтримку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роз'яснення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ігрової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інших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видів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дитячої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933216046"/>
                  </a:ext>
                </a:extLst>
              </a:tr>
              <a:tr h="0">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забезпечувати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здобуття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дошкільної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дітьми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особливими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освітніми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потребами</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solidFill>
                            <a:srgbClr val="000000"/>
                          </a:solidFill>
                          <a:latin typeface="Times New Roman" panose="02020603050405020304" pitchFamily="18" charset="0"/>
                          <a:ea typeface="Playfair Display"/>
                          <a:cs typeface="Times New Roman" panose="02020603050405020304" pitchFamily="18" charset="0"/>
                          <a:sym typeface="Playfair Display"/>
                        </a:rPr>
                        <a:t>Обирає та застосовує технології інклюзивного навчання дітей з особливими освітніми потребами</a:t>
                      </a:r>
                      <a:endParaRPr sz="160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Обирає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застосовує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технології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інклюзивного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навчання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дітей</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ООП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спільну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діяльність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засадах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недискримінації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поваги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для</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успішної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їхньої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соціалізації</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Здійснює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адаптацію</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модифікацію</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індивідуальних</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дітей</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ООП</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Демонструє</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надавати</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консультативну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підтримку</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методичні</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рекомендації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організації</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інклюзивного</a:t>
                      </a:r>
                      <a:r>
                        <a:rPr lang="en-US" sz="16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16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навчання</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lgn="ctr">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164652814"/>
                  </a:ext>
                </a:extLst>
              </a:tr>
            </a:tbl>
          </a:graphicData>
        </a:graphic>
      </p:graphicFrame>
      <p:sp>
        <p:nvSpPr>
          <p:cNvPr id="110" name="Google Shape;110;p4"/>
          <p:cNvSpPr txBox="1"/>
          <p:nvPr/>
        </p:nvSpPr>
        <p:spPr>
          <a:xfrm>
            <a:off x="3895994" y="161925"/>
            <a:ext cx="10577226"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Організаційна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15"/>
        <p:cNvGrpSpPr/>
        <p:nvPr/>
      </p:nvGrpSpPr>
      <p:grpSpPr>
        <a:xfrm>
          <a:off x="0" y="0"/>
          <a:ext cx="0" cy="0"/>
          <a:chOff x="0" y="0"/>
          <a:chExt cx="0" cy="0"/>
        </a:xfrm>
      </p:grpSpPr>
      <p:graphicFrame>
        <p:nvGraphicFramePr>
          <p:cNvPr id="116" name="Google Shape;116;p5"/>
          <p:cNvGraphicFramePr/>
          <p:nvPr>
            <p:extLst>
              <p:ext uri="{D42A27DB-BD31-4B8C-83A1-F6EECF244321}">
                <p14:modId xmlns:p14="http://schemas.microsoft.com/office/powerpoint/2010/main" val="1140604102"/>
              </p:ext>
            </p:extLst>
          </p:nvPr>
        </p:nvGraphicFramePr>
        <p:xfrm>
          <a:off x="163375" y="1274591"/>
          <a:ext cx="17961250" cy="64465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3592250">
                  <a:extLst>
                    <a:ext uri="{9D8B030D-6E8A-4147-A177-3AD203B41FA5}">
                      <a16:colId xmlns:a16="http://schemas.microsoft.com/office/drawing/2014/main" val="20002"/>
                    </a:ext>
                  </a:extLst>
                </a:gridCol>
                <a:gridCol w="3592250">
                  <a:extLst>
                    <a:ext uri="{9D8B030D-6E8A-4147-A177-3AD203B41FA5}">
                      <a16:colId xmlns:a16="http://schemas.microsoft.com/office/drawing/2014/main" val="20003"/>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здійснювати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інтерпретувати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результати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моніторингу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якості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для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адаптації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коригування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можливостей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потреб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Обирає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доцільні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форми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методи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критерії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індикатори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здійснення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моніторингу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якості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діяльності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для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адаптації</a:t>
                      </a:r>
                      <a:r>
                        <a:rPr lang="ru-RU" sz="2000" u="none" strike="noStrike" cap="none" baseline="0"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коригування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можливостей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потреб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905474103"/>
                  </a:ext>
                </a:extLst>
              </a:tr>
              <a:tr h="0">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рівень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сформованості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компетентностей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державного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стандарту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дошкільної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a:solidFill>
                            <a:srgbClr val="000000"/>
                          </a:solidFill>
                          <a:latin typeface="Times New Roman" panose="02020603050405020304" pitchFamily="18" charset="0"/>
                          <a:ea typeface="Playfair Display"/>
                          <a:cs typeface="Times New Roman" panose="02020603050405020304" pitchFamily="18" charset="0"/>
                          <a:sym typeface="Playfair Display"/>
                        </a:rPr>
                        <a:t>Обирає та застосовує методи аналізу та оцінки рівня сформованості ключових компетентностей у здобувачів освіти відповідно до державного стандарту дошкільної освіти</a:t>
                      </a:r>
                      <a:endParaRPr sz="200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Коригує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результатів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оцінки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рівня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сформованості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компетентностей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кожного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залучає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всіх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учасників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для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реалізації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траєкторії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40000"/>
                        </a:lnSpc>
                        <a:spcBef>
                          <a:spcPts val="0"/>
                        </a:spcBef>
                        <a:spcAft>
                          <a:spcPts val="0"/>
                        </a:spcAft>
                        <a:buNone/>
                      </a:pPr>
                      <a:endParaRPr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Формує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власні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інструменти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оцінки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рівня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сформованості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компетентностей у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державного стандарту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рекомендацій</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його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використання</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860684013"/>
                  </a:ext>
                </a:extLst>
              </a:tr>
            </a:tbl>
          </a:graphicData>
        </a:graphic>
      </p:graphicFrame>
      <p:sp>
        <p:nvSpPr>
          <p:cNvPr id="118" name="Google Shape;118;p5"/>
          <p:cNvSpPr txBox="1"/>
          <p:nvPr/>
        </p:nvSpPr>
        <p:spPr>
          <a:xfrm>
            <a:off x="1028700" y="161925"/>
            <a:ext cx="16230600"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Оцінювально-аналітична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23"/>
        <p:cNvGrpSpPr/>
        <p:nvPr/>
      </p:nvGrpSpPr>
      <p:grpSpPr>
        <a:xfrm>
          <a:off x="0" y="0"/>
          <a:ext cx="0" cy="0"/>
          <a:chOff x="0" y="0"/>
          <a:chExt cx="0" cy="0"/>
        </a:xfrm>
      </p:grpSpPr>
      <p:graphicFrame>
        <p:nvGraphicFramePr>
          <p:cNvPr id="124" name="Google Shape;124;p6"/>
          <p:cNvGraphicFramePr/>
          <p:nvPr>
            <p:extLst>
              <p:ext uri="{D42A27DB-BD31-4B8C-83A1-F6EECF244321}">
                <p14:modId xmlns:p14="http://schemas.microsoft.com/office/powerpoint/2010/main" val="3279381810"/>
              </p:ext>
            </p:extLst>
          </p:nvPr>
        </p:nvGraphicFramePr>
        <p:xfrm>
          <a:off x="200025" y="1274283"/>
          <a:ext cx="17887950" cy="3627120"/>
        </p:xfrm>
        <a:graphic>
          <a:graphicData uri="http://schemas.openxmlformats.org/drawingml/2006/table">
            <a:tbl>
              <a:tblPr>
                <a:noFill/>
                <a:tableStyleId>{961328B3-6D40-49E6-88B9-D1C4D3ACB8F2}</a:tableStyleId>
              </a:tblPr>
              <a:tblGrid>
                <a:gridCol w="3577590">
                  <a:extLst>
                    <a:ext uri="{9D8B030D-6E8A-4147-A177-3AD203B41FA5}">
                      <a16:colId xmlns:a16="http://schemas.microsoft.com/office/drawing/2014/main" val="20000"/>
                    </a:ext>
                  </a:extLst>
                </a:gridCol>
                <a:gridCol w="3577590">
                  <a:extLst>
                    <a:ext uri="{9D8B030D-6E8A-4147-A177-3AD203B41FA5}">
                      <a16:colId xmlns:a16="http://schemas.microsoft.com/office/drawing/2014/main" val="20001"/>
                    </a:ext>
                  </a:extLst>
                </a:gridCol>
                <a:gridCol w="3577590">
                  <a:extLst>
                    <a:ext uri="{9D8B030D-6E8A-4147-A177-3AD203B41FA5}">
                      <a16:colId xmlns:a16="http://schemas.microsoft.com/office/drawing/2014/main" val="20002"/>
                    </a:ext>
                  </a:extLst>
                </a:gridCol>
                <a:gridCol w="3577590">
                  <a:extLst>
                    <a:ext uri="{9D8B030D-6E8A-4147-A177-3AD203B41FA5}">
                      <a16:colId xmlns:a16="http://schemas.microsoft.com/office/drawing/2014/main" val="20003"/>
                    </a:ext>
                  </a:extLst>
                </a:gridCol>
                <a:gridCol w="357759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формувати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ключові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компетентності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державного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стандарту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Моделює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зміст</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державного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стандарту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теорії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загальної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дошкільної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педагогіки</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Визначає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враховує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вікові</a:t>
                      </a:r>
                      <a:r>
                        <a:rPr lang="en-US"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індивідуальні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особливості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під</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час</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моделювання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змісту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вимог</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державного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стандарту</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Обирає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використовує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інноваційні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технології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формування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ключових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компетентностей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спільних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умінь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державного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стандарту</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Розробляє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власні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навчальні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методичні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матеріали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для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формування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ключових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компетентностей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спільних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умінь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а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також</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рекомендації</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їх</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застосування</a:t>
                      </a:r>
                      <a:endParaRPr sz="16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5" name="Google Shape;125;p6"/>
          <p:cNvSpPr txBox="1"/>
          <p:nvPr/>
        </p:nvSpPr>
        <p:spPr>
          <a:xfrm>
            <a:off x="898220" y="161925"/>
            <a:ext cx="16147329"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Предметно-методична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29"/>
        <p:cNvGrpSpPr/>
        <p:nvPr/>
      </p:nvGrpSpPr>
      <p:grpSpPr>
        <a:xfrm>
          <a:off x="0" y="0"/>
          <a:ext cx="0" cy="0"/>
          <a:chOff x="0" y="0"/>
          <a:chExt cx="0" cy="0"/>
        </a:xfrm>
      </p:grpSpPr>
      <p:graphicFrame>
        <p:nvGraphicFramePr>
          <p:cNvPr id="130" name="Google Shape;130;p7"/>
          <p:cNvGraphicFramePr/>
          <p:nvPr>
            <p:extLst>
              <p:ext uri="{D42A27DB-BD31-4B8C-83A1-F6EECF244321}">
                <p14:modId xmlns:p14="http://schemas.microsoft.com/office/powerpoint/2010/main" val="2119926248"/>
              </p:ext>
            </p:extLst>
          </p:nvPr>
        </p:nvGraphicFramePr>
        <p:xfrm>
          <a:off x="163375" y="1210447"/>
          <a:ext cx="17961250" cy="37033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3592250">
                  <a:extLst>
                    <a:ext uri="{9D8B030D-6E8A-4147-A177-3AD203B41FA5}">
                      <a16:colId xmlns:a16="http://schemas.microsoft.com/office/drawing/2014/main" val="20002"/>
                    </a:ext>
                  </a:extLst>
                </a:gridCol>
                <a:gridCol w="3592250">
                  <a:extLst>
                    <a:ext uri="{9D8B030D-6E8A-4147-A177-3AD203B41FA5}">
                      <a16:colId xmlns:a16="http://schemas.microsoft.com/office/drawing/2014/main" val="20003"/>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фізично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безпечне</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середовище</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Дотримується правил безпеки життєдіяльності, санітарних правил та норм, протиепідемічних правил, засад раціональної організації праці та відпочинку під час організації освітнього середовища, попереджає, вчасно виявляє та реагує на ознаки насильства, булінгу, жорстокого поводження, зовнішні ознаки загроз фізичній безпеці та здоров'ю здобувачів освіти</a:t>
                      </a:r>
                      <a:endParaRPr lang="ru-RU" sz="200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750005902"/>
                  </a:ext>
                </a:extLst>
              </a:tr>
              <a:tr h="0">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психологічно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безпечне</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середовище</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smtClean="0">
                          <a:solidFill>
                            <a:srgbClr val="000000"/>
                          </a:solidFill>
                          <a:latin typeface="Times New Roman" panose="02020603050405020304" pitchFamily="18" charset="0"/>
                          <a:ea typeface="Playfair Display"/>
                          <a:cs typeface="Times New Roman" panose="02020603050405020304" pitchFamily="18" charset="0"/>
                          <a:sym typeface="Playfair Display"/>
                        </a:rPr>
                        <a:t>Створює в освітньому середовищі емоційно-комфортну атмосферу та сприятливі умови для навчання та роботи,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виявляє фактори ризику та демонструє здатність мінімізувати їх вплив</a:t>
                      </a:r>
                      <a:endParaRPr lang="ru-RU" sz="200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3637233066"/>
                  </a:ext>
                </a:extLst>
              </a:tr>
            </a:tbl>
          </a:graphicData>
        </a:graphic>
      </p:graphicFrame>
      <p:sp>
        <p:nvSpPr>
          <p:cNvPr id="132" name="Google Shape;132;p7"/>
          <p:cNvSpPr txBox="1"/>
          <p:nvPr/>
        </p:nvSpPr>
        <p:spPr>
          <a:xfrm>
            <a:off x="1028700" y="161925"/>
            <a:ext cx="16230600"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Здоров'язбережувальна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36"/>
        <p:cNvGrpSpPr/>
        <p:nvPr/>
      </p:nvGrpSpPr>
      <p:grpSpPr>
        <a:xfrm>
          <a:off x="0" y="0"/>
          <a:ext cx="0" cy="0"/>
          <a:chOff x="0" y="0"/>
          <a:chExt cx="0" cy="0"/>
        </a:xfrm>
      </p:grpSpPr>
      <p:graphicFrame>
        <p:nvGraphicFramePr>
          <p:cNvPr id="137" name="Google Shape;137;p8"/>
          <p:cNvGraphicFramePr/>
          <p:nvPr>
            <p:extLst>
              <p:ext uri="{D42A27DB-BD31-4B8C-83A1-F6EECF244321}">
                <p14:modId xmlns:p14="http://schemas.microsoft.com/office/powerpoint/2010/main" val="2528537831"/>
              </p:ext>
            </p:extLst>
          </p:nvPr>
        </p:nvGraphicFramePr>
        <p:xfrm>
          <a:off x="248623" y="1127760"/>
          <a:ext cx="17743675" cy="3627120"/>
        </p:xfrm>
        <a:graphic>
          <a:graphicData uri="http://schemas.openxmlformats.org/drawingml/2006/table">
            <a:tbl>
              <a:tblPr>
                <a:noFill/>
                <a:tableStyleId>{961328B3-6D40-49E6-88B9-D1C4D3ACB8F2}</a:tableStyleId>
              </a:tblPr>
              <a:tblGrid>
                <a:gridCol w="3408675">
                  <a:extLst>
                    <a:ext uri="{9D8B030D-6E8A-4147-A177-3AD203B41FA5}">
                      <a16:colId xmlns:a16="http://schemas.microsoft.com/office/drawing/2014/main" val="20000"/>
                    </a:ext>
                  </a:extLst>
                </a:gridCol>
                <a:gridCol w="3657825">
                  <a:extLst>
                    <a:ext uri="{9D8B030D-6E8A-4147-A177-3AD203B41FA5}">
                      <a16:colId xmlns:a16="http://schemas.microsoft.com/office/drawing/2014/main" val="20001"/>
                    </a:ext>
                  </a:extLst>
                </a:gridCol>
                <a:gridCol w="3657825">
                  <a:extLst>
                    <a:ext uri="{9D8B030D-6E8A-4147-A177-3AD203B41FA5}">
                      <a16:colId xmlns:a16="http://schemas.microsoft.com/office/drawing/2014/main" val="20002"/>
                    </a:ext>
                  </a:extLst>
                </a:gridCol>
                <a:gridCol w="3657825">
                  <a:extLst>
                    <a:ext uri="{9D8B030D-6E8A-4147-A177-3AD203B41FA5}">
                      <a16:colId xmlns:a16="http://schemas.microsoft.com/office/drawing/2014/main" val="20003"/>
                    </a:ext>
                  </a:extLst>
                </a:gridCol>
                <a:gridCol w="3361525">
                  <a:extLst>
                    <a:ext uri="{9D8B030D-6E8A-4147-A177-3AD203B41FA5}">
                      <a16:colId xmlns:a16="http://schemas.microsoft.com/office/drawing/2014/main" val="20004"/>
                    </a:ext>
                  </a:extLst>
                </a:gridCol>
              </a:tblGrid>
              <a:tr h="580075">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0075">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проектувати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осередки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принципами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універсального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дизайну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розумного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пристосування</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Проєктує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організовує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групове</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приміщення</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цілей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завдань</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урахуванням</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принципів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універсального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дизайну</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розумного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пристосування</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None/>
                      </a:pP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Проєктує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безпечні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мобільні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динамічні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розвивальні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осередки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інтересів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потреб</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здобувачів</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Обирає</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навчально-дидактичний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та</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ігровий</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матеріал</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відповідно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до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розвивального</a:t>
                      </a:r>
                      <a:r>
                        <a:rPr lang="en-US" sz="2000" u="none" strike="noStrike" cap="none" dirty="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en-US" sz="2000" u="none" strike="noStrike" cap="none" dirty="0" err="1">
                          <a:solidFill>
                            <a:srgbClr val="000000"/>
                          </a:solidFill>
                          <a:latin typeface="Times New Roman" panose="02020603050405020304" pitchFamily="18" charset="0"/>
                          <a:ea typeface="Playfair Display"/>
                          <a:cs typeface="Times New Roman" panose="02020603050405020304" pitchFamily="18" charset="0"/>
                          <a:sym typeface="Playfair Display"/>
                        </a:rPr>
                        <a:t>потенціалу</a:t>
                      </a:r>
                      <a:endParaRPr sz="2000" dirty="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40000"/>
                        </a:lnSpc>
                        <a:spcBef>
                          <a:spcPts val="0"/>
                        </a:spcBef>
                        <a:spcAft>
                          <a:spcPts val="0"/>
                        </a:spcAft>
                        <a:buNone/>
                      </a:pPr>
                      <a:endParaRPr dirty="0"/>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Вносить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пропозиції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щодо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вдосконалення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освітніх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осередків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у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закладі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дошкільної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освіти</a:t>
                      </a:r>
                      <a:endParaRPr lang="ru-RU" sz="2000" dirty="0" smtClean="0">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3376612816"/>
                  </a:ext>
                </a:extLst>
              </a:tr>
            </a:tbl>
          </a:graphicData>
        </a:graphic>
      </p:graphicFrame>
      <p:sp>
        <p:nvSpPr>
          <p:cNvPr id="139" name="Google Shape;139;p8"/>
          <p:cNvSpPr txBox="1"/>
          <p:nvPr/>
        </p:nvSpPr>
        <p:spPr>
          <a:xfrm>
            <a:off x="898220" y="161925"/>
            <a:ext cx="16147329"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Проєктувальна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C1BB"/>
        </a:solidFill>
        <a:effectLst/>
      </p:bgPr>
    </p:bg>
    <p:spTree>
      <p:nvGrpSpPr>
        <p:cNvPr id="1" name="Shape 143"/>
        <p:cNvGrpSpPr/>
        <p:nvPr/>
      </p:nvGrpSpPr>
      <p:grpSpPr>
        <a:xfrm>
          <a:off x="0" y="0"/>
          <a:ext cx="0" cy="0"/>
          <a:chOff x="0" y="0"/>
          <a:chExt cx="0" cy="0"/>
        </a:xfrm>
      </p:grpSpPr>
      <p:graphicFrame>
        <p:nvGraphicFramePr>
          <p:cNvPr id="144" name="Google Shape;144;p9"/>
          <p:cNvGraphicFramePr/>
          <p:nvPr>
            <p:extLst>
              <p:ext uri="{D42A27DB-BD31-4B8C-83A1-F6EECF244321}">
                <p14:modId xmlns:p14="http://schemas.microsoft.com/office/powerpoint/2010/main" val="2267931770"/>
              </p:ext>
            </p:extLst>
          </p:nvPr>
        </p:nvGraphicFramePr>
        <p:xfrm>
          <a:off x="163375" y="1087802"/>
          <a:ext cx="17961250" cy="4008120"/>
        </p:xfrm>
        <a:graphic>
          <a:graphicData uri="http://schemas.openxmlformats.org/drawingml/2006/table">
            <a:tbl>
              <a:tblPr>
                <a:noFill/>
                <a:tableStyleId>{961328B3-6D40-49E6-88B9-D1C4D3ACB8F2}</a:tableStyleId>
              </a:tblPr>
              <a:tblGrid>
                <a:gridCol w="3592250">
                  <a:extLst>
                    <a:ext uri="{9D8B030D-6E8A-4147-A177-3AD203B41FA5}">
                      <a16:colId xmlns:a16="http://schemas.microsoft.com/office/drawing/2014/main" val="20000"/>
                    </a:ext>
                  </a:extLst>
                </a:gridCol>
                <a:gridCol w="3592250">
                  <a:extLst>
                    <a:ext uri="{9D8B030D-6E8A-4147-A177-3AD203B41FA5}">
                      <a16:colId xmlns:a16="http://schemas.microsoft.com/office/drawing/2014/main" val="20001"/>
                    </a:ext>
                  </a:extLst>
                </a:gridCol>
                <a:gridCol w="3592250">
                  <a:extLst>
                    <a:ext uri="{9D8B030D-6E8A-4147-A177-3AD203B41FA5}">
                      <a16:colId xmlns:a16="http://schemas.microsoft.com/office/drawing/2014/main" val="20002"/>
                    </a:ext>
                  </a:extLst>
                </a:gridCol>
                <a:gridCol w="3592250">
                  <a:extLst>
                    <a:ext uri="{9D8B030D-6E8A-4147-A177-3AD203B41FA5}">
                      <a16:colId xmlns:a16="http://schemas.microsoft.com/office/drawing/2014/main" val="20003"/>
                    </a:ext>
                  </a:extLst>
                </a:gridCol>
                <a:gridCol w="3592250">
                  <a:extLst>
                    <a:ext uri="{9D8B030D-6E8A-4147-A177-3AD203B41FA5}">
                      <a16:colId xmlns:a16="http://schemas.microsoft.com/office/drawing/2014/main" val="20004"/>
                    </a:ext>
                  </a:extLst>
                </a:gridCol>
              </a:tblGrid>
              <a:tr h="0">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Професійні</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компетентності</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другої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першої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Спеціаліст</a:t>
                      </a:r>
                      <a:r>
                        <a:rPr lang="en-US" sz="2400" b="1" u="none" strike="noStrike" cap="none" dirty="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endParaRPr lang="uk-UA"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endParaRPr>
                    </a:p>
                    <a:p>
                      <a:pPr marL="0" marR="0" lvl="0" indent="0" algn="ctr" rtl="0">
                        <a:lnSpc>
                          <a:spcPct val="100000"/>
                        </a:lnSpc>
                        <a:spcBef>
                          <a:spcPts val="0"/>
                        </a:spcBef>
                        <a:spcAft>
                          <a:spcPts val="0"/>
                        </a:spcAft>
                        <a:buNone/>
                      </a:pPr>
                      <a:r>
                        <a:rPr lang="en-US" sz="2400" b="1" u="none" strike="noStrike" cap="none"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вищої</a:t>
                      </a:r>
                      <a:r>
                        <a:rPr lang="en-US" sz="2400" b="1" u="none" strike="noStrike" cap="none"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 </a:t>
                      </a:r>
                      <a:r>
                        <a:rPr lang="en-US" sz="2400" b="1" u="none" strike="noStrike" cap="none" dirty="0" err="1">
                          <a:solidFill>
                            <a:srgbClr val="000000"/>
                          </a:solidFill>
                          <a:effectLst>
                            <a:outerShdw blurRad="38100" dist="38100" dir="2700000" algn="tl">
                              <a:srgbClr val="000000">
                                <a:alpha val="43137"/>
                              </a:srgbClr>
                            </a:outerShdw>
                          </a:effectLst>
                          <a:latin typeface="Times New Roman" panose="02020603050405020304" pitchFamily="18" charset="0"/>
                          <a:ea typeface="Playfair Display"/>
                          <a:cs typeface="Times New Roman" panose="02020603050405020304" pitchFamily="18" charset="0"/>
                          <a:sym typeface="Playfair Display"/>
                        </a:rPr>
                        <a:t>категорії</a:t>
                      </a: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самоконтролю,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саморегуляції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толерантної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взаємодії</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Розрізняє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усвідомлює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власні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емоції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керує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власними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емоціями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конструктивно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реагує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на прояви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емоції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інших</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учасників</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толерантно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взаємодіє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з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усіма</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учасниками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освітнього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процесу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виявляє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симптоми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запобігає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власному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професійному</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вигорянню</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74323862"/>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Здатність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до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швидкого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реагування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на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зміни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гнучкість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адаптивність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і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стресостійкість</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Конструктивно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реагує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на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зміни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застосовує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техніки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зниження</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емоційної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напруги</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регуляції</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стресового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стану</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Проявляє</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гнучкість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адаптивність</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та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лідерські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якості</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залежно</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від</a:t>
                      </a:r>
                      <a:r>
                        <a:rPr lang="ru-RU" sz="2000" u="none" strike="noStrike" cap="none" dirty="0" smtClean="0">
                          <a:solidFill>
                            <a:srgbClr val="000000"/>
                          </a:solidFill>
                          <a:latin typeface="Times New Roman" panose="02020603050405020304" pitchFamily="18" charset="0"/>
                          <a:ea typeface="Playfair Display"/>
                          <a:cs typeface="Times New Roman" panose="02020603050405020304" pitchFamily="18" charset="0"/>
                          <a:sym typeface="Playfair Display"/>
                        </a:rPr>
                        <a:t> </a:t>
                      </a:r>
                      <a:r>
                        <a:rPr lang="ru-RU" sz="2000" u="none" strike="noStrike" cap="none" dirty="0" err="1" smtClean="0">
                          <a:solidFill>
                            <a:srgbClr val="000000"/>
                          </a:solidFill>
                          <a:latin typeface="Times New Roman" panose="02020603050405020304" pitchFamily="18" charset="0"/>
                          <a:ea typeface="Playfair Display"/>
                          <a:cs typeface="Times New Roman" panose="02020603050405020304" pitchFamily="18" charset="0"/>
                          <a:sym typeface="Playfair Display"/>
                        </a:rPr>
                        <a:t>ситуації</a:t>
                      </a:r>
                      <a:endParaRPr lang="ru-RU" sz="2000" dirty="0" smtClean="0">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lgn="ctr">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None/>
                      </a:pPr>
                      <a:endParaRP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190500" marR="190500" marT="190500" marB="190500" anchor="ctr">
                    <a:lnL w="38100" cap="flat" cmpd="sng" algn="ctr">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tcPr>
                </a:tc>
                <a:extLst>
                  <a:ext uri="{0D108BD9-81ED-4DB2-BD59-A6C34878D82A}">
                    <a16:rowId xmlns:a16="http://schemas.microsoft.com/office/drawing/2014/main" val="196100474"/>
                  </a:ext>
                </a:extLst>
              </a:tr>
            </a:tbl>
          </a:graphicData>
        </a:graphic>
      </p:graphicFrame>
      <p:sp>
        <p:nvSpPr>
          <p:cNvPr id="147" name="Google Shape;147;p9"/>
          <p:cNvSpPr txBox="1"/>
          <p:nvPr/>
        </p:nvSpPr>
        <p:spPr>
          <a:xfrm>
            <a:off x="1028700" y="161925"/>
            <a:ext cx="16230600" cy="81253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dirty="0" err="1">
                <a:solidFill>
                  <a:srgbClr val="A50021"/>
                </a:solidFill>
                <a:latin typeface="Playfair Display"/>
                <a:ea typeface="Playfair Display"/>
                <a:cs typeface="Playfair Display"/>
                <a:sym typeface="Playfair Display"/>
              </a:rPr>
              <a:t>Психо-емоційна</a:t>
            </a:r>
            <a:r>
              <a:rPr lang="en-US" sz="4800" b="1" i="0" u="none" strike="noStrike" cap="none" dirty="0">
                <a:solidFill>
                  <a:srgbClr val="A50021"/>
                </a:solidFill>
                <a:latin typeface="Playfair Display"/>
                <a:ea typeface="Playfair Display"/>
                <a:cs typeface="Playfair Display"/>
                <a:sym typeface="Playfair Display"/>
              </a:rPr>
              <a:t> </a:t>
            </a:r>
            <a:r>
              <a:rPr lang="en-US" sz="4800" b="1" i="0" u="none" strike="noStrike" cap="none" dirty="0" err="1">
                <a:solidFill>
                  <a:srgbClr val="A50021"/>
                </a:solidFill>
                <a:latin typeface="Playfair Display"/>
                <a:ea typeface="Playfair Display"/>
                <a:cs typeface="Playfair Display"/>
                <a:sym typeface="Playfair Display"/>
              </a:rPr>
              <a:t>компетентніть</a:t>
            </a:r>
            <a:endParaRPr dirty="0">
              <a:solidFill>
                <a:srgbClr val="A5002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1681</Words>
  <Application>Microsoft Office PowerPoint</Application>
  <PresentationFormat>Произвольный</PresentationFormat>
  <Paragraphs>193</Paragraphs>
  <Slides>14</Slides>
  <Notes>14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Times New Roman</vt:lpstr>
      <vt:lpstr>Calibri</vt:lpstr>
      <vt:lpstr>Arial</vt:lpstr>
      <vt:lpstr>Playfair Display</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 Ideapad</dc:creator>
  <cp:lastModifiedBy>ФАКЕЛ</cp:lastModifiedBy>
  <cp:revision>7</cp:revision>
  <dcterms:created xsi:type="dcterms:W3CDTF">2006-08-16T00:00:00Z</dcterms:created>
  <dcterms:modified xsi:type="dcterms:W3CDTF">2025-01-03T07:56:22Z</dcterms:modified>
</cp:coreProperties>
</file>