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82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61" r:id="rId10"/>
    <p:sldId id="296" r:id="rId11"/>
    <p:sldId id="297" r:id="rId12"/>
    <p:sldId id="258" r:id="rId13"/>
    <p:sldId id="259" r:id="rId14"/>
    <p:sldId id="260" r:id="rId15"/>
    <p:sldId id="262" r:id="rId16"/>
    <p:sldId id="277" r:id="rId17"/>
    <p:sldId id="263" r:id="rId18"/>
    <p:sldId id="314" r:id="rId19"/>
    <p:sldId id="340" r:id="rId20"/>
    <p:sldId id="315" r:id="rId21"/>
    <p:sldId id="316" r:id="rId22"/>
    <p:sldId id="317" r:id="rId23"/>
    <p:sldId id="343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32" r:id="rId32"/>
    <p:sldId id="327" r:id="rId33"/>
    <p:sldId id="353" r:id="rId34"/>
    <p:sldId id="325" r:id="rId35"/>
    <p:sldId id="328" r:id="rId36"/>
    <p:sldId id="329" r:id="rId37"/>
    <p:sldId id="330" r:id="rId38"/>
    <p:sldId id="331" r:id="rId39"/>
    <p:sldId id="333" r:id="rId40"/>
    <p:sldId id="344" r:id="rId41"/>
    <p:sldId id="337" r:id="rId42"/>
    <p:sldId id="334" r:id="rId43"/>
    <p:sldId id="335" r:id="rId44"/>
    <p:sldId id="338" r:id="rId45"/>
    <p:sldId id="336" r:id="rId46"/>
    <p:sldId id="341" r:id="rId47"/>
    <p:sldId id="276" r:id="rId48"/>
    <p:sldId id="288" r:id="rId49"/>
    <p:sldId id="395" r:id="rId50"/>
    <p:sldId id="399" r:id="rId51"/>
    <p:sldId id="396" r:id="rId52"/>
    <p:sldId id="400" r:id="rId53"/>
    <p:sldId id="397" r:id="rId54"/>
    <p:sldId id="398" r:id="rId55"/>
    <p:sldId id="401" r:id="rId56"/>
    <p:sldId id="402" r:id="rId57"/>
    <p:sldId id="403" r:id="rId58"/>
    <p:sldId id="354" r:id="rId59"/>
    <p:sldId id="351" r:id="rId60"/>
    <p:sldId id="346" r:id="rId61"/>
    <p:sldId id="348" r:id="rId62"/>
    <p:sldId id="347" r:id="rId63"/>
    <p:sldId id="345" r:id="rId64"/>
    <p:sldId id="350" r:id="rId65"/>
    <p:sldId id="426" r:id="rId66"/>
    <p:sldId id="300" r:id="rId67"/>
    <p:sldId id="303" r:id="rId68"/>
    <p:sldId id="312" r:id="rId69"/>
    <p:sldId id="311" r:id="rId70"/>
    <p:sldId id="304" r:id="rId71"/>
    <p:sldId id="308" r:id="rId72"/>
    <p:sldId id="310" r:id="rId73"/>
    <p:sldId id="313" r:id="rId74"/>
    <p:sldId id="428" r:id="rId75"/>
    <p:sldId id="429" r:id="rId76"/>
    <p:sldId id="427" r:id="rId77"/>
    <p:sldId id="306" r:id="rId78"/>
    <p:sldId id="430" r:id="rId79"/>
    <p:sldId id="307" r:id="rId80"/>
    <p:sldId id="286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6" autoAdjust="0"/>
    <p:restoredTop sz="94660"/>
  </p:normalViewPr>
  <p:slideViewPr>
    <p:cSldViewPr showGuides="1">
      <p:cViewPr varScale="1">
        <p:scale>
          <a:sx n="70" d="100"/>
          <a:sy n="70" d="100"/>
        </p:scale>
        <p:origin x="14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baseline="0" dirty="0" smtClean="0"/>
              <a:t>Освітньо-кваліфікаційний рівень педагогів 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cat>
            <c:strRef>
              <c:f>Лист1!$A$2:$A$8</c:f>
              <c:strCache>
                <c:ptCount val="7"/>
                <c:pt idx="0">
                  <c:v>"Спеціаліст вищої категорії" - 7 </c:v>
                </c:pt>
                <c:pt idx="1">
                  <c:v>"Спеціаліст першої категорії - 2</c:v>
                </c:pt>
                <c:pt idx="2">
                  <c:v>"Спеціаліст другої категорії" - 7</c:v>
                </c:pt>
                <c:pt idx="3">
                  <c:v>"Спеціаліст" - 2</c:v>
                </c:pt>
                <c:pt idx="4">
                  <c:v>"11" тарифний розряд - 8</c:v>
                </c:pt>
                <c:pt idx="6">
                  <c:v>"9" тарифний розряд -1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</c:v>
                </c:pt>
                <c:pt idx="1">
                  <c:v>2</c:v>
                </c:pt>
                <c:pt idx="2">
                  <c:v>6</c:v>
                </c:pt>
                <c:pt idx="3">
                  <c:v>3</c:v>
                </c:pt>
                <c:pt idx="4">
                  <c:v>8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5987477581856"/>
          <c:y val="0.12546045231085401"/>
          <c:w val="0.401252241814402"/>
          <c:h val="0.81171753485723497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n-US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lang="en-US"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3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26099-A9AB-406B-83C9-F2589AB9060A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7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9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6.xml"/><Relationship Id="rId7" Type="http://schemas.openxmlformats.org/officeDocument/2006/relationships/image" Target="../media/image120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0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9.emf"/><Relationship Id="rId4" Type="http://schemas.openxmlformats.org/officeDocument/2006/relationships/package" Target="../embeddings/_________Microsoft_Word2.doc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hyperlink" Target="http://leleka.rv.ua/dovidka-zvit-pro-rezul-taty-vnutrishn-ogo-monitoryngu-stanu-osvitn-ogo-procesu-u-kvasylivs-komu-zdo.html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05800" cy="48965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НОВОГУЙВИНСЬКИЙ ЗАКЛАД ДОШКІЛЬНОЇ ОСВІТИ «ДЗВІНОЧОК»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Житомирського району 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Житомирської області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директора 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Сутуліної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Л.Г. 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проведену роботу 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колективом та громадськістю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2023-2024 р.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764704"/>
          <a:ext cx="3816424" cy="5328591"/>
        </p:xfrm>
        <a:graphic>
          <a:graphicData uri="http://schemas.openxmlformats.org/drawingml/2006/table">
            <a:tbl>
              <a:tblPr/>
              <a:tblGrid>
                <a:gridCol w="3816424"/>
              </a:tblGrid>
              <a:tr h="5328591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Підвищення кваліфікаційного рівня педагогів</a:t>
                      </a:r>
                    </a:p>
                    <a:p>
                      <a:pPr algn="ctr"/>
                      <a:endParaRPr lang="uk-UA" b="1" dirty="0" smtClean="0"/>
                    </a:p>
                    <a:p>
                      <a:pPr algn="ctr"/>
                      <a:r>
                        <a:rPr lang="uk-UA" b="1" dirty="0" smtClean="0"/>
                        <a:t>Курси підвищення кваліфікації </a:t>
                      </a:r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педагоги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716016" y="770965"/>
          <a:ext cx="3549443" cy="5394339"/>
        </p:xfrm>
        <a:graphic>
          <a:graphicData uri="http://schemas.openxmlformats.org/drawingml/2006/table">
            <a:tbl>
              <a:tblPr/>
              <a:tblGrid>
                <a:gridCol w="3549443"/>
              </a:tblGrid>
              <a:tr h="539433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Атестація</a:t>
                      </a:r>
                    </a:p>
                    <a:p>
                      <a:pPr algn="ctr"/>
                      <a:endParaRPr lang="uk-UA" b="1" dirty="0" smtClean="0"/>
                    </a:p>
                    <a:p>
                      <a:pPr algn="ctr"/>
                      <a:endParaRPr lang="uk-UA" b="1" dirty="0" smtClean="0"/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uk-UA" b="1" baseline="0" dirty="0" smtClean="0"/>
                        <a:t> – Присвоєно кваліфікаційну категорію  </a:t>
                      </a:r>
                      <a:r>
                        <a:rPr lang="uk-UA" b="1" baseline="0" dirty="0" err="1" smtClean="0"/>
                        <a:t>“Спеціаліст</a:t>
                      </a:r>
                      <a:r>
                        <a:rPr lang="uk-UA" b="1" baseline="0" dirty="0" smtClean="0"/>
                        <a:t> першої </a:t>
                      </a:r>
                      <a:r>
                        <a:rPr lang="uk-UA" b="1" baseline="0" dirty="0" err="1" smtClean="0"/>
                        <a:t>категорії”</a:t>
                      </a:r>
                      <a:endParaRPr lang="uk-UA" b="1" baseline="0" dirty="0" smtClean="0"/>
                    </a:p>
                    <a:p>
                      <a:pPr algn="ctr"/>
                      <a:endParaRPr lang="uk-UA" b="1" baseline="0" dirty="0" smtClean="0"/>
                    </a:p>
                    <a:p>
                      <a:pPr algn="ctr"/>
                      <a:r>
                        <a:rPr lang="uk-UA" sz="2800" b="1" baseline="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uk-UA" b="1" baseline="0" dirty="0" smtClean="0"/>
                        <a:t> – Присвоєно кваліфікаційну категорію </a:t>
                      </a:r>
                      <a:r>
                        <a:rPr lang="uk-UA" b="1" baseline="0" dirty="0" err="1" smtClean="0"/>
                        <a:t>“Спеціаліст</a:t>
                      </a:r>
                      <a:r>
                        <a:rPr lang="uk-UA" b="1" baseline="0" dirty="0" smtClean="0"/>
                        <a:t> другої </a:t>
                      </a:r>
                      <a:r>
                        <a:rPr lang="uk-UA" b="1" baseline="0" dirty="0" err="1" smtClean="0"/>
                        <a:t>категорії”</a:t>
                      </a:r>
                      <a:endParaRPr lang="uk-UA" b="1" baseline="0" dirty="0" smtClean="0"/>
                    </a:p>
                    <a:p>
                      <a:pPr algn="ctr"/>
                      <a:endParaRPr lang="uk-UA" b="1" baseline="0" dirty="0" smtClean="0"/>
                    </a:p>
                    <a:p>
                      <a:pPr algn="ctr"/>
                      <a:r>
                        <a:rPr lang="uk-UA" sz="2800" b="1" baseline="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uk-UA" b="1" baseline="0" dirty="0" smtClean="0"/>
                        <a:t> – Підтверджено раніше присвоєну</a:t>
                      </a:r>
                    </a:p>
                    <a:p>
                      <a:pPr algn="ctr"/>
                      <a:r>
                        <a:rPr lang="uk-UA" b="1" baseline="0" dirty="0" smtClean="0"/>
                        <a:t>кваліфікаційну категорію </a:t>
                      </a:r>
                      <a:r>
                        <a:rPr lang="uk-UA" b="1" baseline="0" dirty="0" err="1" smtClean="0"/>
                        <a:t>“Спеціаліст</a:t>
                      </a:r>
                      <a:r>
                        <a:rPr lang="uk-UA" b="1" baseline="0" dirty="0" smtClean="0"/>
                        <a:t> вищої </a:t>
                      </a:r>
                      <a:r>
                        <a:rPr lang="uk-UA" b="1" baseline="0" dirty="0" err="1" smtClean="0"/>
                        <a:t>категорії”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user\Desktop\3482f20bc0bd0fbdffa2140d2dab9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3379551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548680"/>
          <a:ext cx="3672408" cy="6048672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6048672"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b="1" dirty="0" smtClean="0"/>
                        <a:t>Кількісний</a:t>
                      </a:r>
                      <a:r>
                        <a:rPr lang="uk-UA" b="1" baseline="0" dirty="0" smtClean="0"/>
                        <a:t> склад медичних працівників:</a:t>
                      </a:r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r>
                        <a:rPr lang="uk-UA" baseline="0" dirty="0" smtClean="0"/>
                        <a:t> 1 сестра медична старша</a:t>
                      </a:r>
                    </a:p>
                    <a:p>
                      <a:pPr algn="ctr"/>
                      <a:endParaRPr lang="uk-UA" baseline="0" dirty="0" smtClean="0"/>
                    </a:p>
                    <a:p>
                      <a:pPr algn="ctr"/>
                      <a:r>
                        <a:rPr lang="uk-UA" baseline="0" dirty="0" smtClean="0"/>
                        <a:t>1 сестра медична з дієтичного харчування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76056" y="548681"/>
          <a:ext cx="3456384" cy="6048671"/>
        </p:xfrm>
        <a:graphic>
          <a:graphicData uri="http://schemas.openxmlformats.org/drawingml/2006/table">
            <a:tbl>
              <a:tblPr/>
              <a:tblGrid>
                <a:gridCol w="3456384"/>
              </a:tblGrid>
              <a:tr h="6048671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Кількісний склад технічних працівників:</a:t>
                      </a:r>
                    </a:p>
                    <a:p>
                      <a:pPr algn="ctr"/>
                      <a:endParaRPr lang="uk-UA" b="1" dirty="0" smtClean="0"/>
                    </a:p>
                    <a:p>
                      <a:pPr algn="ctr"/>
                      <a:r>
                        <a:rPr lang="uk-UA" dirty="0" smtClean="0"/>
                        <a:t>Помічник вихователя – 13</a:t>
                      </a:r>
                    </a:p>
                    <a:p>
                      <a:pPr algn="ctr"/>
                      <a:r>
                        <a:rPr lang="uk-UA" dirty="0" smtClean="0"/>
                        <a:t>Кухар – 3</a:t>
                      </a:r>
                    </a:p>
                    <a:p>
                      <a:pPr algn="ctr"/>
                      <a:r>
                        <a:rPr lang="uk-UA" dirty="0" smtClean="0"/>
                        <a:t>Завідувач господарством – 1</a:t>
                      </a:r>
                    </a:p>
                    <a:p>
                      <a:pPr algn="ctr"/>
                      <a:r>
                        <a:rPr lang="uk-UA" dirty="0" smtClean="0"/>
                        <a:t> Прибиральник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dirty="0" smtClean="0"/>
                        <a:t>службових приміщень – 1</a:t>
                      </a:r>
                    </a:p>
                    <a:p>
                      <a:pPr algn="ctr"/>
                      <a:r>
                        <a:rPr lang="uk-UA" dirty="0" smtClean="0"/>
                        <a:t>Машиніст по пранню та ремонту білизни – 2</a:t>
                      </a:r>
                    </a:p>
                    <a:p>
                      <a:pPr algn="ctr"/>
                      <a:r>
                        <a:rPr lang="uk-UA" dirty="0" smtClean="0"/>
                        <a:t>Робітник з комплексного обслуговування – 2</a:t>
                      </a:r>
                    </a:p>
                    <a:p>
                      <a:pPr algn="ctr"/>
                      <a:r>
                        <a:rPr lang="uk-UA" dirty="0" smtClean="0"/>
                        <a:t>Двірник – 1</a:t>
                      </a:r>
                    </a:p>
                    <a:p>
                      <a:pPr algn="ctr"/>
                      <a:r>
                        <a:rPr lang="uk-UA" dirty="0" smtClean="0"/>
                        <a:t>Слюсар-електромонтер – 1</a:t>
                      </a:r>
                    </a:p>
                    <a:p>
                      <a:pPr algn="ctr"/>
                      <a:r>
                        <a:rPr lang="uk-UA" dirty="0" smtClean="0"/>
                        <a:t>Діловод -1</a:t>
                      </a:r>
                    </a:p>
                    <a:p>
                      <a:pPr algn="ctr"/>
                      <a:r>
                        <a:rPr lang="uk-UA" dirty="0" smtClean="0"/>
                        <a:t>Підсобний робітник – 2</a:t>
                      </a:r>
                    </a:p>
                    <a:p>
                      <a:pPr algn="ctr"/>
                      <a:r>
                        <a:rPr lang="uk-UA" dirty="0" smtClean="0"/>
                        <a:t>Сторож – 3</a:t>
                      </a:r>
                    </a:p>
                    <a:p>
                      <a:pPr algn="ctr"/>
                      <a:r>
                        <a:rPr lang="uk-UA" dirty="0" smtClean="0"/>
                        <a:t>Каштеляна – 1</a:t>
                      </a:r>
                    </a:p>
                    <a:p>
                      <a:pPr algn="ctr"/>
                      <a:r>
                        <a:rPr lang="uk-UA" dirty="0" smtClean="0"/>
                        <a:t>Комірник – 1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user\Desktop\way-of-a-nurse-logo.png"/>
          <p:cNvPicPr>
            <a:picLocks noChangeAspect="1" noChangeArrowheads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467544" y="1988840"/>
            <a:ext cx="3413713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03040" y="692696"/>
            <a:ext cx="8640960" cy="60016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Свою освітню  діяльність  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Новогуйвинський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заклад дошкільної освіти «Дзвіночок» здійснював  відповідно до  річного плану  роботи на  2023-2024</a:t>
            </a: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р. з урахуванням  нормативно-правових документів, а саме: </a:t>
            </a:r>
          </a:p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Законів України «Про освіту», «Про дошкільну освіту», «Про охорону дитинства».</a:t>
            </a:r>
          </a:p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Положення про дошкільний навчальний заклад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ержавного стандарту Базового компонента дошкільної освіти в Україні.</a:t>
            </a: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 програми   "Українське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дошкілля“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ограми</a:t>
            </a: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розвитку дітей дошкільного віку із затримкою психічного розвитку від 3 до 7</a:t>
            </a: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років  </a:t>
            </a:r>
            <a:r>
              <a:rPr kumimoji="0" lang="uk-UA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“Віконечко”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baseline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Комплексної програми розвитку дітей дошкільного віку з аутизмом </a:t>
            </a:r>
            <a:r>
              <a:rPr lang="uk-UA" sz="1600" baseline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“Розквіт”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парціальної програми «Дошкільна  освіта для сталого розвитку». </a:t>
            </a: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Парціальної програми розвитку дитини від 2 до 6 років через гру «Творці майбутнього».</a:t>
            </a:r>
            <a:endParaRPr lang="uk-UA" sz="1600" baseline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регламенту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uk-UA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196752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Інструктивно-методичних рекомендацій МОН України «Про організацію роботи в дошкільних навчальних закладах у 2023-2024 навчальному році».</a:t>
            </a: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Рекомендацій для працівників закладів дошкільної освіти на період дії воєнного стану в Україні.</a:t>
            </a: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 рекомендацій щодо здійснення освітньої діяльності з питань дошкільної освіти на період дії правового режиму воєнного стану.</a:t>
            </a: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50100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dirty="0" smtClean="0"/>
              <a:t> 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 національно-патріотичного виховання, затвердженої Указом  Президента України.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142852"/>
            <a:ext cx="7344816" cy="3739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Методична</a:t>
            </a: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робота закладу спрямована на: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вивчення та розвиток педагогічної компетентності кожного вихователя;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тимулювання</a:t>
            </a: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творчого потенціалу педагогів;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досконалення педагогічної майстерності;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підвищення педагогічної культури 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метою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 педагоги закладу широко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uk-UA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>
            <a:fillRect/>
          </a:stretch>
        </p:blipFill>
        <p:spPr>
          <a:xfrm>
            <a:off x="2267744" y="3501008"/>
            <a:ext cx="525658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683568" y="764704"/>
            <a:ext cx="7272808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Методичний кабінет в навчальному закладі – це організаційний інформативно-ресурсний центр, оскільки: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* забезпечує інформаційну підтримку педагогів;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* планує і координує різні форми і методи роботи з ними;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* організовує систему різноманітних методичних заходів, спрямованих на розвиток їх творчого потенціалу.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1" name="Picture 1" descr="C:\Users\DD\AppData\Local\Temp\Rar$DI00.248\4416C95A-6D67-40C7-AFE9-C270A427C64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104456" cy="1944216"/>
          </a:xfrm>
          <a:prstGeom prst="rect">
            <a:avLst/>
          </a:prstGeom>
          <a:noFill/>
        </p:spPr>
      </p:pic>
      <p:pic>
        <p:nvPicPr>
          <p:cNvPr id="20482" name="Picture 2" descr="C:\Users\DD\AppData\Local\Temp\Rar$DI05.444\99B870D3-5FD0-4E5D-BA4D-3C79BEE4514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437112"/>
            <a:ext cx="3851920" cy="199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85786" y="500042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розроблений план роботи до кожної педагогічної ради, в якому сплановані заходи для реалізації проблемної теми: семінари, тренінги, семінари-практикуми,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майстер–класи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тематичні тижні, консультації та поради для педагогів і батьків.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1547819347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96952"/>
            <a:ext cx="435771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0666 (1).jpeg"/>
          <p:cNvPicPr/>
          <p:nvPr/>
        </p:nvPicPr>
        <p:blipFill>
          <a:blip r:embed="rId4" cstate="print"/>
          <a:srcRect t="14443"/>
          <a:stretch>
            <a:fillRect/>
          </a:stretch>
        </p:blipFill>
        <p:spPr bwMode="auto">
          <a:xfrm>
            <a:off x="179512" y="2996952"/>
            <a:ext cx="4499992" cy="362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Запорукою успішної реалізації ключових завдань Базового компоненту дошкільної освіти та програми для кожної вікової групи, організації та змістового наповнення освітнього процесу у дошкільних навчальних закладах є створені належні умови, а саме: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професійна підготовка кадрів;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створення предметно-розвивального середовища;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науковий супровід навчальних програм;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навчально-методичне забезпечення;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забезпечення виявлення труднощів у педагогів, з метою їх корекції;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створення консультативної служби для батьків.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3" name="Picture 1" descr="F:\ф.архыв\куточки\IMG_20150122_112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78935"/>
            <a:ext cx="3430905" cy="267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F:\ф.архыв\куточки\IMG_20150122_0937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145" y="1656715"/>
            <a:ext cx="2995295" cy="197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20240219_0858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0905" y="4281170"/>
            <a:ext cx="3384550" cy="247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исунок 1" descr="C:\Users\user\Desktop\все важное сюда\Фото планшет Л.Г\IMG_20230628_111726_434.jpg"/>
          <p:cNvSpPr/>
          <p:nvPr>
            <p:custDataLst>
              <p:tags r:id="rId1"/>
            </p:custDataLst>
          </p:nvPr>
        </p:nvSpPr>
        <p:spPr>
          <a:xfrm>
            <a:off x="2687898" y="2234821"/>
            <a:ext cx="3768204" cy="2388359"/>
          </a:xfrm>
        </p:spPr>
      </p:sp>
      <p:sp>
        <p:nvSpPr>
          <p:cNvPr id="4" name="Рисунок 1" descr="C:\Users\user\Desktop\все важное сюда\Фото планшет Л.Г\IMG_20230628_111726_434.jpg"/>
          <p:cNvSpPr/>
          <p:nvPr>
            <p:custDataLst>
              <p:tags r:id="rId2"/>
            </p:custDataLst>
          </p:nvPr>
        </p:nvSpPr>
        <p:spPr>
          <a:xfrm>
            <a:off x="2814898" y="2361821"/>
            <a:ext cx="3768204" cy="2388359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88640"/>
            <a:ext cx="7848872" cy="42780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Найголовнішою формою роботи з педагогічними кадрами закладу є педагогічна рада. </a:t>
            </a:r>
          </a:p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Орієнтуючись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інтерактивних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кадрами,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намагалися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організовувати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нетрадиційно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здебільшого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диспути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Так  24.11. 2023  року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ради за темою: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Безпечне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marR="0" lvl="0" indent="44958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засідання  висвітлювалися питання: 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 безпека дитини під час організації освітнього процесу;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безпека дітей під час занять з фізкультури;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 формуємо в дітей навички безпечної поведінки  під час ігрової    діяльності;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турбота про безпеку дитини - спільна праця педагогів та батьків.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Учасники засідання в конструктивній обстановці обговорили поставлені питання, висловили своє бачення та намітили шляхи їх вирішення, також обговорили питання впровадження нових, сучасних форм роботи у закладі освіти щодо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інноватики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освітнього процесу та безпечного середовища.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IMG_20210903_130506.jpg"/>
          <p:cNvPicPr/>
          <p:nvPr/>
        </p:nvPicPr>
        <p:blipFill>
          <a:blip r:embed="rId3" cstate="print"/>
          <a:srcRect l="2729" r="15011" b="20558"/>
          <a:stretch>
            <a:fillRect/>
          </a:stretch>
        </p:blipFill>
        <p:spPr bwMode="auto">
          <a:xfrm>
            <a:off x="395536" y="4437112"/>
            <a:ext cx="417646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C:\Users\DD\Downloads\6FBEEE90-F760-497B-B7E3-78DCC2798DD9.jpeg"/>
          <p:cNvPicPr>
            <a:picLocks noChangeAspect="1" noChangeArrowheads="1"/>
          </p:cNvPicPr>
          <p:nvPr/>
        </p:nvPicPr>
        <p:blipFill>
          <a:blip r:embed="rId4" cstate="print"/>
          <a:srcRect r="21569"/>
          <a:stretch>
            <a:fillRect/>
          </a:stretch>
        </p:blipFill>
        <p:spPr bwMode="auto">
          <a:xfrm>
            <a:off x="4860032" y="4149080"/>
            <a:ext cx="3456384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642910" y="500043"/>
            <a:ext cx="7848872" cy="13234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Засідання круглого столу: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«Методичні аспекти організації освітньої роботи з безпеки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життєдіяльності».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 descr="C:\Users\DD\Downloads\BBFC62AE-B540-4EB5-8646-E487C0B08979.jpeg"/>
          <p:cNvPicPr>
            <a:picLocks noChangeAspect="1" noChangeArrowheads="1"/>
          </p:cNvPicPr>
          <p:nvPr/>
        </p:nvPicPr>
        <p:blipFill>
          <a:blip r:embed="rId3" cstate="print"/>
          <a:srcRect b="17241"/>
          <a:stretch>
            <a:fillRect/>
          </a:stretch>
        </p:blipFill>
        <p:spPr bwMode="auto">
          <a:xfrm>
            <a:off x="214282" y="1500174"/>
            <a:ext cx="606746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DD\Downloads\FC271DE6-731A-4A12-B592-3A81CBEF451F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143380"/>
            <a:ext cx="3714776" cy="250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Картинки книг для презентации - 82 фото - картинки и рисунки: скачать  бесплат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428736"/>
            <a:ext cx="2081246" cy="2519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05800" cy="5821256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Новогуйвинський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заклад дошкільної освіти «Дзвіночок»    у своїй діяльності керується Конституцією України, Законом України «Про дошкільну освіту», Положенням про дошкільний навчальний заклад  України, Законом України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“Про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охорону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дитинства”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Конвенцією про права дитини, Порядку організації діяльності інклюзивних груп у ЗДО, рекомендаціями щодо здійснення освітньої діяльності з питань дошкільної освіти на період дії правового режиму воєнного стану, Законом України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“Про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організацію трудових відносин в умовах воєнного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стану”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іншими нормативно-правовими актами, власним Статутом та Колективним договором.</a:t>
            </a:r>
            <a:b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Оскільки одним із пріоритетних завдань які вирішує наш заклад є впровадження підходу «навчання через гру» в освітній простір закладу, 06.03.2024р. була проведена педагогічна рада на тему: «Формування  цілісного світогляду дошкільників через гру». Педагоги закладу переосмислили сутність поняття «Гра» і у своїй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практці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цілому взяли за основу гру, як наскрізний підхід, який є одним з універсальних інструментів усебічного розвитку дитини з урахуванням її індивідуальних потреб і вподобань.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168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6815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1675.jpeg"/>
          <p:cNvPicPr/>
          <p:nvPr/>
        </p:nvPicPr>
        <p:blipFill>
          <a:blip r:embed="rId4" cstate="print"/>
          <a:srcRect t="4467"/>
          <a:stretch>
            <a:fillRect/>
          </a:stretch>
        </p:blipFill>
        <p:spPr bwMode="auto">
          <a:xfrm>
            <a:off x="0" y="3212976"/>
            <a:ext cx="4319464" cy="337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семінар-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практикум для педагогів під назвою: «Підтримайте дитину грою», під час якого педагоги мали змогу розширити уявлення про можливості використання гри. Було використано матеріали  програми соціально-емоційного  розвитку  дітей  «Веселі друзі», яка передбачена для забезпечення психологічного комфорту дітей. Практично програли ряд ігор які можна використовувати в роботі з вихованцями для зняття напруги, подолання стресових ситуацій та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страху.Також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поповнили багаж знань про малорухливі ігри в які можна гратися як в сховищі так і в повсякденному житті.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161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9000"/>
            <a:ext cx="4572000" cy="33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1609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571999" cy="323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813690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проведено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семінар-практикум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популяризації української  мови серед учасників освітнього процесу. Створення умов для розвитку комунікативної культури педагогів.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DD\Downloads\558E7508-2E19-4E00-B30F-3D6C3C45E0F9.jpeg"/>
          <p:cNvPicPr>
            <a:picLocks noChangeAspect="1" noChangeArrowheads="1"/>
          </p:cNvPicPr>
          <p:nvPr/>
        </p:nvPicPr>
        <p:blipFill>
          <a:blip r:embed="rId3" cstate="print"/>
          <a:srcRect l="20055" r="12666"/>
          <a:stretch>
            <a:fillRect/>
          </a:stretch>
        </p:blipFill>
        <p:spPr bwMode="auto">
          <a:xfrm>
            <a:off x="3059832" y="2852936"/>
            <a:ext cx="33843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DD\Downloads\873B73E2-9616-4F98-8DC0-00256C4FCAC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36912"/>
            <a:ext cx="288032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C:\Users\DD\Downloads\1B3188B9-0257-47AD-B7E3-E3EC5A07A01F.jpeg"/>
          <p:cNvPicPr>
            <a:picLocks noChangeAspect="1" noChangeArrowheads="1"/>
          </p:cNvPicPr>
          <p:nvPr/>
        </p:nvPicPr>
        <p:blipFill>
          <a:blip r:embed="rId5" cstate="print"/>
          <a:srcRect t="10036" b="13692"/>
          <a:stretch>
            <a:fillRect/>
          </a:stretch>
        </p:blipFill>
        <p:spPr bwMode="auto">
          <a:xfrm>
            <a:off x="6516216" y="2132856"/>
            <a:ext cx="24482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116632"/>
            <a:ext cx="5816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Семінар-практикум: “ Хустина – український </a:t>
            </a:r>
            <a:r>
              <a:rPr lang="uk-UA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оберіг”</a:t>
            </a:r>
            <a:endParaRPr lang="ru-RU" dirty="0"/>
          </a:p>
        </p:txBody>
      </p:sp>
      <p:pic>
        <p:nvPicPr>
          <p:cNvPr id="11" name="Рисунок 10" descr="C:\Users\user\Desktop\Фото пат. в\IMG_2732.JPG"/>
          <p:cNvPicPr/>
          <p:nvPr/>
        </p:nvPicPr>
        <p:blipFill>
          <a:blip r:embed="rId3" cstate="print"/>
          <a:srcRect t="16667" b="20940"/>
          <a:stretch>
            <a:fillRect/>
          </a:stretch>
        </p:blipFill>
        <p:spPr bwMode="auto">
          <a:xfrm>
            <a:off x="3707904" y="1484784"/>
            <a:ext cx="468052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Фото пат. в\IMG_2707.JPG"/>
          <p:cNvPicPr/>
          <p:nvPr/>
        </p:nvPicPr>
        <p:blipFill>
          <a:blip r:embed="rId4" cstate="print"/>
          <a:srcRect t="16880"/>
          <a:stretch>
            <a:fillRect/>
          </a:stretch>
        </p:blipFill>
        <p:spPr bwMode="auto">
          <a:xfrm>
            <a:off x="3563888" y="3933056"/>
            <a:ext cx="511256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39552" y="476672"/>
            <a:ext cx="8244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Метою </a:t>
            </a:r>
            <a:r>
              <a:rPr lang="ru-RU" sz="1600" dirty="0" err="1" smtClean="0"/>
              <a:t>якого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, </a:t>
            </a:r>
            <a:r>
              <a:rPr lang="ru-RU" sz="1600" dirty="0" err="1" smtClean="0"/>
              <a:t>відродження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вшанування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національних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традицій</a:t>
            </a:r>
            <a:r>
              <a:rPr lang="ru-RU" sz="1600" dirty="0" smtClean="0"/>
              <a:t> та </a:t>
            </a:r>
            <a:r>
              <a:rPr lang="ru-RU" sz="1600" dirty="0" err="1" smtClean="0"/>
              <a:t>донесення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історичних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фактів</a:t>
            </a:r>
            <a:r>
              <a:rPr lang="ru-RU" sz="1600" dirty="0" smtClean="0"/>
              <a:t> про </a:t>
            </a:r>
            <a:r>
              <a:rPr lang="ru-RU" sz="1600" dirty="0" err="1" smtClean="0"/>
              <a:t>цей</a:t>
            </a:r>
            <a:r>
              <a:rPr lang="ru-RU" sz="1600" dirty="0" smtClean="0"/>
              <a:t> предмет гардеробу.</a:t>
            </a:r>
          </a:p>
          <a:p>
            <a:pPr algn="just"/>
            <a:r>
              <a:rPr lang="ru-RU" sz="1600" dirty="0" smtClean="0"/>
              <a:t>         В </a:t>
            </a:r>
            <a:r>
              <a:rPr lang="ru-RU" sz="1600" dirty="0" err="1" smtClean="0"/>
              <a:t>цей</a:t>
            </a:r>
            <a:r>
              <a:rPr lang="ru-RU" sz="1600" dirty="0" smtClean="0"/>
              <a:t> день </a:t>
            </a:r>
            <a:r>
              <a:rPr lang="ru-RU" sz="1600" dirty="0" err="1" smtClean="0"/>
              <a:t>всі</a:t>
            </a:r>
            <a:r>
              <a:rPr lang="ru-RU" sz="1600" dirty="0" smtClean="0"/>
              <a:t> педагоги закладу </a:t>
            </a:r>
            <a:r>
              <a:rPr lang="ru-RU" sz="1600" dirty="0" err="1" smtClean="0"/>
              <a:t>одягнули</a:t>
            </a:r>
            <a:r>
              <a:rPr lang="ru-RU" sz="1600" dirty="0" smtClean="0"/>
              <a:t> </a:t>
            </a:r>
            <a:r>
              <a:rPr lang="ru-RU" sz="1600" dirty="0" err="1" smtClean="0"/>
              <a:t>чудові</a:t>
            </a:r>
            <a:r>
              <a:rPr lang="ru-RU" sz="1600" dirty="0" smtClean="0"/>
              <a:t> </a:t>
            </a:r>
            <a:r>
              <a:rPr lang="ru-RU" sz="1600" dirty="0" err="1" smtClean="0"/>
              <a:t>українські</a:t>
            </a:r>
            <a:r>
              <a:rPr lang="ru-RU" sz="1600" dirty="0" smtClean="0"/>
              <a:t> </a:t>
            </a:r>
            <a:r>
              <a:rPr lang="ru-RU" sz="1600" dirty="0" err="1" smtClean="0"/>
              <a:t>хустки</a:t>
            </a:r>
            <a:r>
              <a:rPr lang="ru-RU" sz="1600" dirty="0" smtClean="0"/>
              <a:t> та </a:t>
            </a:r>
            <a:r>
              <a:rPr lang="ru-RU" sz="1600" dirty="0" err="1" smtClean="0"/>
              <a:t>пригадали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звичаї</a:t>
            </a:r>
            <a:r>
              <a:rPr lang="ru-RU" sz="1600" dirty="0" smtClean="0"/>
              <a:t>, </a:t>
            </a:r>
            <a:r>
              <a:rPr lang="ru-RU" sz="1600" dirty="0" err="1" smtClean="0"/>
              <a:t>традиції</a:t>
            </a:r>
            <a:r>
              <a:rPr lang="ru-RU" sz="1600" dirty="0" smtClean="0"/>
              <a:t>, </a:t>
            </a:r>
            <a:r>
              <a:rPr lang="ru-RU" sz="1600" dirty="0" err="1" smtClean="0"/>
              <a:t>легенди</a:t>
            </a:r>
            <a:r>
              <a:rPr lang="ru-RU" sz="1600" dirty="0" smtClean="0"/>
              <a:t> </a:t>
            </a:r>
            <a:r>
              <a:rPr lang="ru-RU" sz="1600" dirty="0" err="1" smtClean="0"/>
              <a:t>пов’язані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  нею. </a:t>
            </a:r>
            <a:endParaRPr lang="ru-RU" sz="1600" dirty="0"/>
          </a:p>
        </p:txBody>
      </p:sp>
      <p:pic>
        <p:nvPicPr>
          <p:cNvPr id="15" name="Рисунок 14" descr="C:\Users\user\Desktop\Фото пат. в\IMG_2729.JPG"/>
          <p:cNvPicPr/>
          <p:nvPr/>
        </p:nvPicPr>
        <p:blipFill>
          <a:blip r:embed="rId5" cstate="print"/>
          <a:srcRect l="4502" r="7570"/>
          <a:stretch>
            <a:fillRect/>
          </a:stretch>
        </p:blipFill>
        <p:spPr bwMode="auto">
          <a:xfrm rot="5400000">
            <a:off x="143508" y="1952836"/>
            <a:ext cx="34563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755576" y="596342"/>
            <a:ext cx="7848872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Дня української писемності та мови   провели  семінар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практикум для педагогів, під час якого всі учасники семінару пригадали історію заснування свята, українських поетів та прозаїків які  закликали в своїх творах, висловлюваннях шанувати й берегти рідну мову, їхні цінні слова ніколи не втратять своєї актуальності.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 проявили неабияку творчість та креативність, виконуючи різні вправи та завдання: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Диктант навпаки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Письменники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казкарі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Словникарі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Казковий вернісаж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спробували себе і в ролі поетів.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1208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12976"/>
            <a:ext cx="5076056" cy="339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121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43559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611560" y="548680"/>
            <a:ext cx="8136904" cy="258532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метою вшанування  пам’яті української народної художниці Марії Приймаченко в закладі пройшов  майстер-клас за мотивами її  творчості. Під час зустрічі педагоги поринули у незвичайний та фантастичний світ казкових квітів, дивовижних птахів та тварин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мисткині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Учасники майстер - класу підвищили свій професійний рівень, поповнили свої знання про життя і творчість Марії Приймаченко, отримали практичні навички з техніки розписів та  елементів її декору, чого в подальшому будуть навчати своїх вихованців. Окрім того, педагоги намалювали та презентували власні картини, надихаючись творчістю великої майстрині.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user\Desktop\Методист\Марія приймаченко\IMG_2938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01008"/>
            <a:ext cx="44644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Методист\Марія приймаченко\IMG_290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8884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400309"/>
            <a:ext cx="8316416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 Міжнародного дня толерантності було проведено захід під час якого було розкрито важливість поваги один до одного, визнання того, що всі ми різні і варто  поважати особистість та людську гідність  – тільки так можна зберегти індивідуальність. Проведений захід дав можливість ще раз переконатися, що у світі діють закони добра, терпимості, чесності, щирості, співпереживання та любові, а толерантність врятує світ.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20231116_101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48064"/>
            <a:ext cx="4071739" cy="210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-209ac5d3eef33d90eef57696ef81f24c-V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437112"/>
            <a:ext cx="42484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-d08e266577fb179a43224959e9ffeaa0-V (1).jpg"/>
          <p:cNvPicPr/>
          <p:nvPr/>
        </p:nvPicPr>
        <p:blipFill>
          <a:blip r:embed="rId5" cstate="print"/>
          <a:srcRect t="14358"/>
          <a:stretch>
            <a:fillRect/>
          </a:stretch>
        </p:blipFill>
        <p:spPr bwMode="auto">
          <a:xfrm>
            <a:off x="4860032" y="1988840"/>
            <a:ext cx="410445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ownloads\20231116_101141 (1).jpg"/>
          <p:cNvPicPr/>
          <p:nvPr/>
        </p:nvPicPr>
        <p:blipFill>
          <a:blip r:embed="rId6" cstate="print"/>
          <a:srcRect t="13248" r="10048" b="10043"/>
          <a:stretch>
            <a:fillRect/>
          </a:stretch>
        </p:blipFill>
        <p:spPr bwMode="auto">
          <a:xfrm>
            <a:off x="539552" y="2204864"/>
            <a:ext cx="4124325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0670 (1).jpeg"/>
          <p:cNvPicPr/>
          <p:nvPr/>
        </p:nvPicPr>
        <p:blipFill>
          <a:blip r:embed="rId3" cstate="print"/>
          <a:srcRect t="14316" b="2991"/>
          <a:stretch>
            <a:fillRect/>
          </a:stretch>
        </p:blipFill>
        <p:spPr bwMode="auto">
          <a:xfrm>
            <a:off x="4860032" y="1700808"/>
            <a:ext cx="3960440" cy="254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683568" y="692696"/>
            <a:ext cx="817240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тренінгового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заняття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Дружня розмова за чашкою чаю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вирішувалися питання піклування про ментальне здоров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я, психологічний комфорт, безпечне середовище та емоційну підтримку усіх учасників освітнього процесу. 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0671 (1) (1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93096"/>
            <a:ext cx="3952875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0666 (1) (1).jpeg"/>
          <p:cNvPicPr/>
          <p:nvPr/>
        </p:nvPicPr>
        <p:blipFill>
          <a:blip r:embed="rId5" cstate="print"/>
          <a:srcRect t="15171" b="15812"/>
          <a:stretch>
            <a:fillRect/>
          </a:stretch>
        </p:blipFill>
        <p:spPr bwMode="auto">
          <a:xfrm>
            <a:off x="395536" y="1844824"/>
            <a:ext cx="421957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539552" y="332656"/>
            <a:ext cx="817240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метою формування у дошкільників свідомого ставлення до свого життя і здоров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я, оволодіння навичками безпечної поведінки у закладі було проведено тижні безпеки (листопад 2023р., травень 2024 р.) під час проведення яких педагогами були  організовані та проведені цікаві форми роботи з дітьми протягом  яких дошкільники навчалися правил поведінки при виникненні надзвичайних ситуацій, правил поводження з вибухонебезпечними предметами, а також правил поводження на дорозі, в транспорті, вдома, на відпочинку, при виникненні пожежі тощо.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20231023_0934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38164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31023_094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348880"/>
            <a:ext cx="3960440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20231023_2023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81128"/>
            <a:ext cx="388843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ownloads\IMG_20231025_1132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355976" y="4293096"/>
            <a:ext cx="375208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395536" y="222375"/>
            <a:ext cx="8388424" cy="30027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закладі </a:t>
            </a: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 13 по 19 листопада та 13 по 16 травня </a:t>
            </a: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 проведено </a:t>
            </a: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тижні дорожнього руху, протягом яких діти нашого закладу мали можливість якомога більше дізнатися про правила дорожнього руху, облаштування дороги, дію світлофора, дорожні знаки, їх значення. Було заплановано та проведено бесіди з елементами вікторини «Вчи і поважай правила дорожнього руху», «Дорожній рух. Безпека. Обережність», виготовлення книжечки – буклету «Правила дорожнього руху для маленьких пішоходів», ігрове заняття «Правила пішохода на дорозі», конкурс малюнків для тему «Увага! Діти на дорозі!»,   інформаційно-розважальну гру «Мій друг – безпечний рух».</a:t>
            </a:r>
            <a:endParaRPr kumimoji="0" lang="uk-UA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20240514_15491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4737795" cy="34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20240514_155824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7725" y="3212976"/>
            <a:ext cx="448627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59712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/>
              <a:t> </a:t>
            </a:r>
            <a:r>
              <a:rPr lang="uk-UA" sz="2400" b="1" dirty="0" smtClean="0"/>
              <a:t>Заклад дошкільної освіти несе відповідальність перед батьками, суспільством і державою за 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uk-UA" sz="2400" b="1" dirty="0" smtClean="0"/>
              <a:t>реалізацію головних завдань дошкільної освіти, визначених Законом України «Про дошкільну освіту»;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uk-UA" sz="2400" b="1" dirty="0" smtClean="0"/>
              <a:t>забезпечення рівня дошкільної освіти у межах державних вимог до її змісту, рівня та обсягу;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uk-UA" sz="2400" b="1" dirty="0" smtClean="0"/>
              <a:t>дотримання фінансової дисципліни  та збереження матеріально-технічної бази.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755576" y="-76109"/>
            <a:ext cx="8064896" cy="26334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Проводився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Олімпійський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тиждень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метою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популяризація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спорту, здорового способу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проводились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рухливі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спортивну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тематику, перегляд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мультфільмів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Підсумком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тижня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було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проведення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спортивного свята «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Малі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олімпійські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ігри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жваво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реагували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демонстрували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спритність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згуртованість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відповідний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6" name="AutoShape 2" descr="https://mail.ukr.net/api/public/file_view/image_preview?token=MisNIscSX4WVq96lSkzHqAZUVvnxZ7yk44pCbpAWPD-iSJU5zr92dm9MOcRA2GCb7bq_hwFKOhwQvsYOqF3hCRKRLhQiGM9SrGE7SeSyqhAbaj5uZLFzopJVCDZZPGy6Eb3sGjGEVevy2E4c:Z4EfnEiL0SwxZl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" name="Рисунок 3" descr="C:\Users\user\Downloads\IMG_0024.jpeg"/>
          <p:cNvPicPr/>
          <p:nvPr/>
        </p:nvPicPr>
        <p:blipFill>
          <a:blip r:embed="rId3" cstate="print"/>
          <a:srcRect t="7034"/>
          <a:stretch>
            <a:fillRect/>
          </a:stretch>
        </p:blipFill>
        <p:spPr bwMode="auto">
          <a:xfrm>
            <a:off x="251520" y="2636912"/>
            <a:ext cx="399097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9969 (1).jpeg"/>
          <p:cNvPicPr/>
          <p:nvPr/>
        </p:nvPicPr>
        <p:blipFill>
          <a:blip r:embed="rId4" cstate="print"/>
          <a:srcRect t="31453"/>
          <a:stretch>
            <a:fillRect/>
          </a:stretch>
        </p:blipFill>
        <p:spPr bwMode="auto">
          <a:xfrm>
            <a:off x="4932040" y="2564904"/>
            <a:ext cx="399097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ownloads\IMG_9991 (1).jpeg"/>
          <p:cNvPicPr/>
          <p:nvPr/>
        </p:nvPicPr>
        <p:blipFill>
          <a:blip r:embed="rId5" cstate="print"/>
          <a:srcRect t="10826" r="4596" b="9687"/>
          <a:stretch>
            <a:fillRect/>
          </a:stretch>
        </p:blipFill>
        <p:spPr bwMode="auto">
          <a:xfrm>
            <a:off x="1979712" y="4481736"/>
            <a:ext cx="435101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-bee15c68df6348c0848eee583616d05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293097"/>
            <a:ext cx="4048125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79512" y="189221"/>
            <a:ext cx="8712968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sz="1600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08. 04. по 12.04.2024 року  у нашому закладі весело та змістовно пройшов тиждень здоров’я. Протягом тижня педагогами закладу були проведенні різні цікаві взаємодії з дошкільниками, виконуючи креативні завдання, діти мали змогу визначити основні фактори, які впливають на здоров’я людини.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8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В рамках тижня здоров’я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Всесвітнього дня авіації та космонавтики п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ровели   спортивну розвагу під час якої діти відчули себе сильними, сміливими мандрівниками Космосу. Розвивали силу, спритність, витривалість, рівновагу, та отримали  багато позитивних емоцій.  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20240329_092854 (1)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3800475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40408_092146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060848"/>
            <a:ext cx="388843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-d2ec61c6b00decbd0c9a714709b2df0e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21088"/>
            <a:ext cx="3648075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683568" y="261154"/>
            <a:ext cx="7956376" cy="28613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42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21 лютого, в день святкування Міжнародного дня рідної мови, в нашому закладі відбулася зустріч вихователів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Новогуйвинської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громади, об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єднаних темою: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 підходи до національно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патріотичного виховання з дітьми дошкільного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.Під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зустрічі педагоги обговорили важливі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питанняз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даної тематики. Вихователі ділилися своїм досвідом, сучасними формами роботи,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 активно використовують у роботі з вихованцями, моделювати ситуації, висловлювати думки щодо покращення освітнього процесу та надавали слушні поради один одному. Учасники заходу отримали заряд позитивних емоцій, цікаві ідеї, які будуть використовувати у взаємодіях з вихованцями.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esktop\Методист\Метод комісія\1708606494557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1764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Методист\Метод комісія\IMG-ff22773c22d45390390a6af598eb7d8a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3284984"/>
            <a:ext cx="4608512" cy="32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799288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13 березня 2024 року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нашому закладі відбулося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засідання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громадівського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ПМК практичних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психологів та соціальних педагогів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Новогуйвинської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селищної ради. Під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зустрічі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 обговорили важливі питання щодо причин та наслідків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копінг–поведінки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застосування фахівцями психологічних хвилинок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способу сприяння розвитку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стресостійкості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дітей та дорослих.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-5d07ab0071a9365892d31dbcd5bcaa2a-V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41044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-0508f1ebe4cfc270e5e33dbe8d6c2bf6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88840"/>
            <a:ext cx="423252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-760e70d459f1c9eec5f823cdbb6c7298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93096"/>
            <a:ext cx="403244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-f5f79e281c1630c821f56f9c1bfd1a4f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365104"/>
            <a:ext cx="44644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84249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25 квітня на базі нашого закладу було проведено нараду директорів закладів освіти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Новогуйвинської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селищної ради, в рамках її проведення педагоги нашого закладу презентували досвід освітньої роботи з вихованцями.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86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176464" cy="252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8672.jpg"/>
          <p:cNvPicPr/>
          <p:nvPr/>
        </p:nvPicPr>
        <p:blipFill>
          <a:blip r:embed="rId4" cstate="print"/>
          <a:srcRect b="8444"/>
          <a:stretch>
            <a:fillRect/>
          </a:stretch>
        </p:blipFill>
        <p:spPr bwMode="auto">
          <a:xfrm>
            <a:off x="4644008" y="1700808"/>
            <a:ext cx="401955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86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149080"/>
            <a:ext cx="489654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539552" y="890136"/>
            <a:ext cx="8460432" cy="1477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«День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вишиванки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велика родина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нашого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закладу, одягнувши барвисті вишиванки,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активно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долучилася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святкування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цей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день педагоги провели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 вихованцями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тематичні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заняття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грали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народні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ігри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провели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бесіди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про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традиційний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одяг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українського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народу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водили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хороводи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співали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українських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пісень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5895 (1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32048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5897 (1) 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46440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-bc6d8952192bd8ac71262bf68983768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526" y="2708796"/>
            <a:ext cx="410445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20240417_1553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81769"/>
            <a:ext cx="427481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179512" y="44699"/>
            <a:ext cx="8640960" cy="28917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Протягом року ми підтримували наших захисників, приймали участь у благодійних акціях, робили свій внесок у Перемогу!У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закладі дошкільної освіти 17.04.2024 року відбувся благодійний ярмарок на підтримку ЗСУ.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 ярмарку кожен учасник зміг придбати сувеніри та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смаколики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виготовлені працівниками закладу, батьками та вихованцями. До 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част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заході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також долучилися  представники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Новогуйвинської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селищної ради,  Відділу освіти 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а жит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е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лі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селища.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група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намагалася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лише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вразити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оригінальністю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творчим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підходом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у створен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декору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своїх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смаколиків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та виробів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зібрати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якомога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більше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коштів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підтримки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наших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захисників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учасники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ярмарку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перебували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 гарному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настрої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отримали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моральне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задоволення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того,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зробили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добрий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милосердний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вчинок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заради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рідної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України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Кошти виручені від продажу передані волонтерському русі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Об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єднані перемагати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на придбання тканини для плетіння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маскуючих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сіток.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Ми не втомлюємося дякувати нашим захисникам і молитися за збереження їх життів та здоров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я.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20240417_1703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584" y="4725035"/>
            <a:ext cx="3800475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-052087560de5c7cb03a9097b8f94ee2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797152"/>
            <a:ext cx="2448272" cy="1735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53507"/>
            <a:ext cx="8352928" cy="3539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російську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агресію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щоденне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сповнене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тривогами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небезпеками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дошкільнят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регулярно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ховаються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укриттях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ворожих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ракет. Але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добро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дарує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перемогу над злом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Одним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добра та позитиву для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традиційно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гуманне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відповідальне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Вихованці старшої групи,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долучи</a:t>
            </a:r>
            <a:r>
              <a:rPr kumimoji="0" lang="uk-UA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такого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необхідного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корисного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заходу як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яке проходить за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науки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 переглянули презентацію про домашніх улюбленців, переглянули мультфільм «Забери мене додому», виготовили аплікацію «Песик в будці», проявили турботу, піклування до тваринок та чітко зрозуміли: «Ми відповідальні за тих, кого приручили!»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також вихованці долучилися до </a:t>
            </a:r>
            <a:r>
              <a:rPr kumimoji="0" lang="uk-UA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флешмобу</a:t>
            </a:r>
            <a:r>
              <a:rPr kumimoji="0" lang="uk-UA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«Щасливі лапки», організатором якого є Благодійний фонд допомоги безпритульним тваринам «Щаслива лапа» та одягнули на руки браслетки, що символізують акцію підтримки та допомоги нашим меншим друзям.</a:t>
            </a:r>
            <a:endParaRPr kumimoji="0" lang="uk-UA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-0a2ce5b6d27ebf697b19bd311d61061f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923928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40228_105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645024"/>
            <a:ext cx="309634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заклад став учасником встановлення Національного рекорду України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Благодійний фонд «Щаслива лапа» відзначив вихованців закладу подарунком.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20240329_120134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60"/>
            <a:ext cx="44577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40228_105001 (1).jpg"/>
          <p:cNvPicPr/>
          <p:nvPr/>
        </p:nvPicPr>
        <p:blipFill>
          <a:blip r:embed="rId4" cstate="print"/>
          <a:srcRect t="9442" r="3474" b="14592"/>
          <a:stretch>
            <a:fillRect/>
          </a:stretch>
        </p:blipFill>
        <p:spPr bwMode="auto">
          <a:xfrm>
            <a:off x="2411760" y="4077072"/>
            <a:ext cx="401644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20240329_1342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68760"/>
            <a:ext cx="4391025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5438 (1).jpeg"/>
          <p:cNvPicPr/>
          <p:nvPr/>
        </p:nvPicPr>
        <p:blipFill>
          <a:blip r:embed="rId3" cstate="print"/>
          <a:srcRect l="4650" t="3848" r="9028" b="8707"/>
          <a:stretch>
            <a:fillRect/>
          </a:stretch>
        </p:blipFill>
        <p:spPr bwMode="auto">
          <a:xfrm>
            <a:off x="2483768" y="4149080"/>
            <a:ext cx="4124325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323528" y="404664"/>
            <a:ext cx="8676456" cy="1600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8 травня наша країна відзначає День 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яті та примирення. В це день у </a:t>
            </a: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закладі з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метою вшанування 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яті кожного, хто боровся з нацизмом, а також усіх жертв війни усі працівники закладу та здобувачі освіти прикрасили груди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Маками 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яті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Було проведено тематичні взаємодії з вихованцями, під час яких діти поглибили знання про героїчне минуле нашого народу, виховували почуття патріотизму, мужності, любові до Батьківщини, вшанували хвилиною мовчання 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ять загиблих у війні. А також провели майстер-класи з виготовлення композицій червоних маків та виставку дитячих малюнків.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20240506_102236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4124325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40506_101642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844824"/>
            <a:ext cx="3962400" cy="245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502916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відомості про ЗДО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“Дзвіночок”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 дошкільної освіти розрахований на 18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місця 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комплектуються залежно від умов роботи закладу   та вікових ознак.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закладі функціонують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 з денним режимом перебування дітей: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групи - для дітей від 2-х до 3-х років;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груп - для дітей дошкільного віку від 3-х до 6 – ти (7) років.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роботи: 11 груп - 10,5 годин та 1 група з 12-годинним перебуванням дітей.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  працює з 7.30 до 18.00 години за п'ятиденним робочим тижнем.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5"/>
          <p:cNvSpPr txBox="1"/>
          <p:nvPr/>
        </p:nvSpPr>
        <p:spPr bwMode="auto">
          <a:xfrm>
            <a:off x="1213890" y="7937"/>
            <a:ext cx="7758138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27584" y="0"/>
            <a:ext cx="82089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Прапора та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dirty="0" smtClean="0"/>
          </a:p>
          <a:p>
            <a:r>
              <a:rPr lang="ru-RU" sz="2000" dirty="0" smtClean="0"/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наших маленьких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esktop\Фото пат. в\IMG_20220216_0932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816424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пат. в\IMG_20220216_101257.jpg"/>
          <p:cNvPicPr/>
          <p:nvPr/>
        </p:nvPicPr>
        <p:blipFill>
          <a:blip r:embed="rId4" cstate="print"/>
          <a:srcRect b="11335"/>
          <a:stretch>
            <a:fillRect/>
          </a:stretch>
        </p:blipFill>
        <p:spPr bwMode="auto">
          <a:xfrm>
            <a:off x="323528" y="1340768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 пат. в\IMG_20240122_093055.jpg"/>
          <p:cNvPicPr/>
          <p:nvPr/>
        </p:nvPicPr>
        <p:blipFill>
          <a:blip r:embed="rId5" cstate="print"/>
          <a:srcRect r="9727"/>
          <a:stretch>
            <a:fillRect/>
          </a:stretch>
        </p:blipFill>
        <p:spPr bwMode="auto">
          <a:xfrm>
            <a:off x="4788024" y="3717032"/>
            <a:ext cx="4086225" cy="300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о пат. в\IMG_20220216_1018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268760"/>
            <a:ext cx="386099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179512" y="-104163"/>
            <a:ext cx="8568952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indent="44958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День Соборності </a:t>
            </a:r>
          </a:p>
          <a:p>
            <a:pPr lvl="0" indent="44958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 метою формування національної свідомості дошкільників, виховання почуття патріотизму, ціннісного ставлення до свого народу, Батьківщини, нації та з нагоди Дня Соборності  в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Новогуйвинському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закладі дошкільної освіти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Дзвіночок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організовано та проведено ряд заходів.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Педагоги провели з вихованцями тематичні заняття,  конкурси, декламували вірші про Україну, переглядали відеоролики.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Діти ділилися своїми роздумами про Україну, якою вони хотіли б її бачити в майбутньому та відобразили свої мрії в малюнках.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20240122_1023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3981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20240122_102752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3096"/>
            <a:ext cx="410527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_20240122_095850.jpg"/>
          <p:cNvPicPr/>
          <p:nvPr/>
        </p:nvPicPr>
        <p:blipFill>
          <a:blip r:embed="rId5" cstate="print"/>
          <a:srcRect t="4990"/>
          <a:stretch>
            <a:fillRect/>
          </a:stretch>
        </p:blipFill>
        <p:spPr bwMode="auto">
          <a:xfrm>
            <a:off x="4499992" y="4077072"/>
            <a:ext cx="410527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IMG_3068 (1)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772817"/>
            <a:ext cx="41764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467544" y="260648"/>
            <a:ext cx="8136904" cy="23082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304704" rIns="91440" bIns="0" numCol="1" anchor="ctr" anchorCtr="0" compatLnSpc="1">
            <a:spAutoFit/>
          </a:bodyPr>
          <a:lstStyle/>
          <a:p>
            <a:pPr marL="0" marR="0" lvl="0" indent="44958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Землі</a:t>
            </a:r>
          </a:p>
          <a:p>
            <a:pPr marL="0" marR="0" lvl="0" indent="4495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закладі дошкільної освіти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пройшли заходи до Міжнародного дня Землі, з метою привчати дітей піклуватися про планету, </a:t>
            </a:r>
            <a:r>
              <a:rPr kumimoji="0" lang="uk-UA" sz="1400" b="0" i="0" u="none" strike="noStrike" cap="none" normalizeH="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підводити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їх до розуміння того, що Земля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 дім, ми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частина природи, знищуючи природу на Землі, ми знищуємо себе. Під час заняття-мандрівки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наш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вихованці продивились презентацію, познайомились ближче з цим святом.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Обговорили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сортувати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сміття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добре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підготували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малюнки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розповіли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природа.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 день у нашому закладі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пройшов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цікаво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продуктивно.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20240422_093733.jpg"/>
          <p:cNvPicPr/>
          <p:nvPr/>
        </p:nvPicPr>
        <p:blipFill>
          <a:blip r:embed="rId3" cstate="print"/>
          <a:srcRect b="8459"/>
          <a:stretch>
            <a:fillRect/>
          </a:stretch>
        </p:blipFill>
        <p:spPr bwMode="auto">
          <a:xfrm>
            <a:off x="611560" y="2348880"/>
            <a:ext cx="3914775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40422_094513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48880"/>
            <a:ext cx="391477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20240422_1004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581128"/>
            <a:ext cx="3848100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395536" y="395397"/>
            <a:ext cx="8208912" cy="2553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Напередодні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відзначення 210 річниці з дня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народження Тараса Григоровича Шевченка у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Новогуйвинському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закладі дошкільної освіти були 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проведенні заходи, приурочені Шевченківським дням.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Вихованці продовжили знайомитися з життєвим і творчим шляхом видатного українського поета, письменника та  художника.  Дошкільники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декламували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вірші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Шевченка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слухали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музичні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композиції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малювали картини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творами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фотовиставку  портретів поета.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Вихованка старшої групи,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Ясінська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Ірина під керівництвом вихователя групи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Камінчук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Марини Володимирівни прийняла участь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kumimoji="0" lang="uk-UA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I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Всеукраїнському конкурсі дитячо-юнацької творчості, присвяченій пам'яті Тараса Шевченка "Думи мої, думи мої»</a:t>
            </a: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та отримала перше місце.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ownloads\IMG_20240301_1011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140968"/>
            <a:ext cx="423443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_20240311_105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140968"/>
            <a:ext cx="46672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79512" y="189086"/>
            <a:ext cx="8208912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25 листопада до 10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грудня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проводиться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щорічна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Всеукраїнська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акція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"16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насильства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".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Це нагода ще раз нагадати громадськості про існування цих проблем у суспільстві, підвищити рівень обізнаності людей щодо усіх форм насильства. З цією метою у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Новогуйвинському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закладі дошкільної освіти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«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Дзвіночок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було проведено ряд заходів, серед яких засідання круглого столу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«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Насиллю-ні!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з педагогами закладу, під час якого обговорили питання попередження насилля,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насилля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над дітьми дошкільного віку, способів виявлення насилля серед учасників освітнього процесу.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Вихованців закладу ознайомили з основами моральності через художні твори, спонукали до вирішення проблемних ситуацій, мотивували дітей надавати підтримку людям з особливими освітніми потребами.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Працівниками соціально-педагогічної служби педагогам та батькам було надано   рад порад, пам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’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яток та консультацій.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-3fc32538859d1e1ac4b26fdf05ab886f-V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3204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wnloads\IMG-16b147e84664ad49386b9ea3e8dd9066-V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395536" y="180799"/>
            <a:ext cx="8568952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 закладі дошкільної освіти 13. 02. 2024 року  спеціалістами лабораторного центру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Держпродспоживслужби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було проведено санітарно - гігієнічне навчання з працівниками закладу. Під час зустрічі обговорили питання профілактики кишкових інфекцій, запропонували для використання в роботі наглядну інформацію: брошури та  плакати.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4958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А з вихованцями старших дошкільних груп закладу працівники центру провели бесіду  з подальшим переглядом мультфільму, та   роздали книжечки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–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розмальовки з повчальними казочками.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\Downloads\IMG_20240209_112457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4133850" cy="2567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ownloads\IMG_20240209_1036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916832"/>
            <a:ext cx="4860032" cy="256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ownloads\IMG_20240209_111759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365104"/>
            <a:ext cx="4752975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/>
          <p:nvPr/>
        </p:nvSpPr>
        <p:spPr>
          <a:xfrm>
            <a:off x="857224" y="428604"/>
            <a:ext cx="7929618" cy="2643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kumimoji="0" lang="ru-RU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+mj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9392"/>
            <a:ext cx="1728192" cy="164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57192"/>
            <a:ext cx="2195736" cy="184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Фото Камінчук\Флешмоби\зображення_viber_2023-03-13_18-12-55-8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84784"/>
            <a:ext cx="58326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419872" y="0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051720" y="388476"/>
            <a:ext cx="6984776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Флешмоб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як форма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соціальної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формує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позитивну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мотивацію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суспільно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важливої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діяльності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ініціативність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сміливість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винахідливість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здатність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комунікувати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один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найдинамічніших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методів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згуртування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усіх учасників освітнього процесу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Admin\Downloads\зображення_viber_2023-03-13_18-11-06-227 (2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21336" r="5861" b="5677"/>
          <a:stretch>
            <a:fillRect/>
          </a:stretch>
        </p:blipFill>
        <p:spPr bwMode="auto">
          <a:xfrm>
            <a:off x="478155" y="358140"/>
            <a:ext cx="8308975" cy="616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Admin\Downloads\зображення_viber_2023-03-13_18-11-06-2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8715404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Картинки для презентации фон для детей природа (70 фото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Наш заклад – територія гри!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3131840" cy="249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05064"/>
            <a:ext cx="3024336" cy="276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21088"/>
            <a:ext cx="3419872" cy="232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dytsadok.org.ua/upload/users_files/25310753/7b68edf1daafa4691add2327337b6e25.jpg"/>
          <p:cNvPicPr/>
          <p:nvPr/>
        </p:nvPicPr>
        <p:blipFill>
          <a:blip r:embed="rId6" cstate="print"/>
          <a:srcRect l="24622" t="66279" r="8765" b="1755"/>
          <a:stretch>
            <a:fillRect/>
          </a:stretch>
        </p:blipFill>
        <p:spPr bwMode="auto">
          <a:xfrm>
            <a:off x="3347864" y="4149080"/>
            <a:ext cx="273630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dytsadok.org.ua/upload/users_files/25310753/fcfc20e827f12372eafef0ab247a54d3.jpg"/>
          <p:cNvPicPr/>
          <p:nvPr/>
        </p:nvPicPr>
        <p:blipFill>
          <a:blip r:embed="rId7" cstate="print"/>
          <a:srcRect l="4810" t="20299" r="4436" b="5769"/>
          <a:stretch>
            <a:fillRect/>
          </a:stretch>
        </p:blipFill>
        <p:spPr bwMode="auto">
          <a:xfrm>
            <a:off x="6156176" y="1196752"/>
            <a:ext cx="298782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dytsadok.org.ua/upload/users_files/25310753/457b141bd4e0458316747a4028b89b4c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1340768"/>
            <a:ext cx="29523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305800" cy="4392488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Зарахування дітей до закладу здійснюється на підставі заяв батьків, медичної довідки про стан здоров'я дитини, свідоцтва про народження дитини.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функціонують 2 групи, в яких виховуються 2 дитини, що мають статус дітей з особливими освітніми потребами.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Летний фон для презентации - 6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січні 2019 року наш заклад  приєднався до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проекту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педагоги поставили перед собою мету: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по </a:t>
            </a:r>
            <a:r>
              <a:rPr lang="uk-UA" b="1" i="1" dirty="0" smtClean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–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іншому переосмислити процес навчання;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* 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Calibri" panose="020F0502020204030204" charset="0"/>
              </a:rPr>
              <a:t>визначати гру по-новому;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* 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Calibri" panose="020F0502020204030204" charset="0"/>
              </a:rPr>
              <a:t>розвивати і надихати творців майбутнього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Calibri" panose="020F050202020403020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Documents and Settings\Admin\Local Settings\Temporary Internet Files\Content.Word\IMG-cba136bed272143fe97448aa20333e6b-V.JPG"/>
          <p:cNvPicPr/>
          <p:nvPr/>
        </p:nvPicPr>
        <p:blipFill>
          <a:blip r:embed="rId3" cstate="print"/>
          <a:srcRect l="11030" r="13415"/>
          <a:stretch>
            <a:fillRect/>
          </a:stretch>
        </p:blipFill>
        <p:spPr bwMode="auto">
          <a:xfrm>
            <a:off x="107504" y="2132856"/>
            <a:ext cx="3563888" cy="272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Все важно только сюда!\ЛЕГО\Новая папкл.ка\100ANDRO\DSC_0285.JPG"/>
          <p:cNvPicPr/>
          <p:nvPr/>
        </p:nvPicPr>
        <p:blipFill>
          <a:blip r:embed="rId4" cstate="print"/>
          <a:srcRect l="10903"/>
          <a:stretch>
            <a:fillRect/>
          </a:stretch>
        </p:blipFill>
        <p:spPr bwMode="auto">
          <a:xfrm>
            <a:off x="5868144" y="1340768"/>
            <a:ext cx="292062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Все важно только сюда!\ЛЕГО\Новая папкл.ка\100ANDRO\DSC_0247.JPG"/>
          <p:cNvPicPr/>
          <p:nvPr/>
        </p:nvPicPr>
        <p:blipFill>
          <a:blip r:embed="rId5" cstate="print"/>
          <a:srcRect l="23410" t="10256"/>
          <a:stretch>
            <a:fillRect/>
          </a:stretch>
        </p:blipFill>
        <p:spPr bwMode="auto">
          <a:xfrm>
            <a:off x="3203848" y="3973453"/>
            <a:ext cx="3456384" cy="288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Картинки для презентации фон для детей природа (70 фото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Базовому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зазначається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становленню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компетентностей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dytsadok.org.ua/upload/users_files/25310753/a2aefa5e430f7fb668d97f9d388244e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556792"/>
            <a:ext cx="302433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Desktop\IMG_20210129_1006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327585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IMG-99162e3f849d75ed953d70371c6c83fe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33056"/>
            <a:ext cx="3240360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user\Desktop\Методист\Фот\IMG-10a23f3d6a4018c1e0d85054147b792b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121696"/>
            <a:ext cx="338437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user\Desktop\20231026_0955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340768"/>
            <a:ext cx="2843808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https://1.bp.blogspot.com/-CCU98wFHyUg/YLqEKgqbqLI/AAAAAAAAI9M/T_VegeCi5f4UDDnJkTCeBK5Q_wVuH3sVQCNcBGAsYHQ/s1600/%25D0%25BA%25D1%2596%25D0%25BB%25D1%258C%25D1%2586%25D1%258F%2B%25D0%259B%25D1%2583%25D0%25BB%25D0%25BB%25D1%2596%25D1%258F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977680"/>
            <a:ext cx="269979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етний фон для презентации - 6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IMG_48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69568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Наш заклад в своїй роботі використовує парціальну програму  «Творці майбутнього», яка розроблена керівником та авторським колективом освітніх ініціатив </a:t>
            </a:r>
            <a:r>
              <a:rPr lang="ru-RU" b="1" dirty="0" err="1" smtClean="0">
                <a:solidFill>
                  <a:srgbClr val="002060"/>
                </a:solidFill>
              </a:rPr>
              <a:t>the</a:t>
            </a:r>
            <a:r>
              <a:rPr lang="ru-RU" b="1" dirty="0" smtClean="0">
                <a:solidFill>
                  <a:srgbClr val="002060"/>
                </a:solidFill>
              </a:rPr>
              <a:t> LEGO </a:t>
            </a:r>
            <a:r>
              <a:rPr lang="ru-RU" b="1" dirty="0" err="1" smtClean="0">
                <a:solidFill>
                  <a:srgbClr val="002060"/>
                </a:solidFill>
              </a:rPr>
              <a:t>Foundation</a:t>
            </a:r>
            <a:r>
              <a:rPr lang="uk-UA" b="1" dirty="0" smtClean="0">
                <a:solidFill>
                  <a:srgbClr val="002060"/>
                </a:solidFill>
              </a:rPr>
              <a:t> в Україні. Програма спрямована на розкриття потенціалу дітей, розвиток  творчості, креативності та лідерських якостей.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Тож ставимо перед собою  завдання - створити умови для задоволення потреби дитини в цілісному пізнанні світу через гру, сприяти набуттю дитиною досвіду та її особистому зростанні як успішного громадянина, творця майбутнього.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user\Desktop\IMG_20240408_110136.jpg"/>
          <p:cNvPicPr/>
          <p:nvPr/>
        </p:nvPicPr>
        <p:blipFill>
          <a:blip r:embed="rId4" cstate="print"/>
          <a:srcRect l="1283" t="956"/>
          <a:stretch>
            <a:fillRect/>
          </a:stretch>
        </p:blipFill>
        <p:spPr bwMode="auto">
          <a:xfrm>
            <a:off x="4932040" y="2924944"/>
            <a:ext cx="2880320" cy="36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артинки для презентации фон для детей природа (70 фото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89248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переосмислили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«ГРА»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взяли за основу ГРУ як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наскрізний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усебічного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вподобань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народжуються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дорослому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7" name="Рисунок 6" descr="C:\Users\user\Desktop\IMG_7806 (2).jpeg"/>
          <p:cNvPicPr/>
          <p:nvPr/>
        </p:nvPicPr>
        <p:blipFill>
          <a:blip r:embed="rId3" cstate="print"/>
          <a:srcRect r="4839"/>
          <a:stretch>
            <a:fillRect/>
          </a:stretch>
        </p:blipFill>
        <p:spPr bwMode="auto">
          <a:xfrm>
            <a:off x="5868144" y="3356992"/>
            <a:ext cx="32758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240214_113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44523" y="3609018"/>
            <a:ext cx="3168349" cy="2664296"/>
          </a:xfrm>
          <a:prstGeom prst="rect">
            <a:avLst/>
          </a:prstGeom>
        </p:spPr>
      </p:pic>
      <p:pic>
        <p:nvPicPr>
          <p:cNvPr id="8" name="Рисунок 7" descr="C:\Users\user\Desktop\Методист\Фото робота\IMG_20211005_095128.jpg"/>
          <p:cNvPicPr/>
          <p:nvPr/>
        </p:nvPicPr>
        <p:blipFill>
          <a:blip r:embed="rId5" cstate="print"/>
          <a:srcRect l="42109" t="7042" r="4939" b="14319"/>
          <a:stretch>
            <a:fillRect/>
          </a:stretch>
        </p:blipFill>
        <p:spPr bwMode="auto">
          <a:xfrm>
            <a:off x="2771800" y="3356992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для презентации фон для детей природа (70 фото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і невимушена атмосфера здатні творити чудеса в розвитку дітей. Діти квітнуть в умовах без стресу, де немає правильних і неправильних відповідей. Таке середовище підтримує ріст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нейрорізноманітних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дітей.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B_IMG_171352607174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504" y="2132856"/>
            <a:ext cx="3575132" cy="267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B_IMG_171352617779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0072" y="1556792"/>
            <a:ext cx="3650696" cy="273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B_IMG_169882876235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07904" y="3905672"/>
            <a:ext cx="24482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Методист\Фот\IMG-10a23f3d6a4018c1e0d85054147b792b-V.jpg"/>
          <p:cNvPicPr/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121696"/>
            <a:ext cx="338437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и для презентации фон для детей природа (70 фото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dytsadok.org.ua/upload/users_files/25310753/53b8e04967d6b6b0fb5b6a8c1cbbd4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96952"/>
            <a:ext cx="2664296" cy="3861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04664"/>
            <a:ext cx="8604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Наш заклад </a:t>
            </a:r>
            <a:r>
              <a:rPr lang="ru-RU" b="1" dirty="0" err="1" smtClean="0">
                <a:solidFill>
                  <a:srgbClr val="002060"/>
                </a:solidFill>
              </a:rPr>
              <a:t>щорічно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приймає</a:t>
            </a:r>
            <a:r>
              <a:rPr lang="ru-RU" b="1" dirty="0" smtClean="0">
                <a:solidFill>
                  <a:srgbClr val="002060"/>
                </a:solidFill>
              </a:rPr>
              <a:t>  участь у </a:t>
            </a:r>
            <a:r>
              <a:rPr lang="ru-RU" b="1" dirty="0" err="1" smtClean="0">
                <a:solidFill>
                  <a:srgbClr val="002060"/>
                </a:solidFill>
              </a:rPr>
              <a:t>Всеукраїнському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фестивалі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гри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натхнення</a:t>
            </a:r>
            <a:r>
              <a:rPr lang="ru-RU" b="1" dirty="0" smtClean="0">
                <a:solidFill>
                  <a:srgbClr val="002060"/>
                </a:solidFill>
              </a:rPr>
              <a:t> "</a:t>
            </a:r>
            <a:r>
              <a:rPr lang="en-US" b="1" dirty="0" smtClean="0">
                <a:solidFill>
                  <a:srgbClr val="002060"/>
                </a:solidFill>
              </a:rPr>
              <a:t>Play Fest”. </a:t>
            </a:r>
            <a:endParaRPr lang="uk-UA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Фестиваль за </a:t>
            </a:r>
            <a:r>
              <a:rPr lang="ru-RU" b="1" dirty="0" err="1" smtClean="0">
                <a:solidFill>
                  <a:srgbClr val="002060"/>
                </a:solidFill>
              </a:rPr>
              <a:t>своєю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ідеєю</a:t>
            </a:r>
            <a:r>
              <a:rPr lang="ru-RU" b="1" dirty="0" smtClean="0">
                <a:solidFill>
                  <a:srgbClr val="002060"/>
                </a:solidFill>
              </a:rPr>
              <a:t> та </a:t>
            </a:r>
            <a:r>
              <a:rPr lang="ru-RU" b="1" dirty="0" err="1" smtClean="0">
                <a:solidFill>
                  <a:srgbClr val="002060"/>
                </a:solidFill>
              </a:rPr>
              <a:t>концепцією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</a:rPr>
              <a:t>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унікальним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Україні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оскільки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має</a:t>
            </a:r>
            <a:r>
              <a:rPr lang="ru-RU" b="1" dirty="0" smtClean="0">
                <a:solidFill>
                  <a:srgbClr val="002060"/>
                </a:solidFill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</a:rPr>
              <a:t>меті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показати</a:t>
            </a:r>
            <a:r>
              <a:rPr lang="ru-RU" b="1" dirty="0" smtClean="0">
                <a:solidFill>
                  <a:srgbClr val="002060"/>
                </a:solidFill>
              </a:rPr>
              <a:t> як </a:t>
            </a:r>
            <a:r>
              <a:rPr lang="ru-RU" b="1" dirty="0" err="1" smtClean="0">
                <a:solidFill>
                  <a:srgbClr val="002060"/>
                </a:solidFill>
              </a:rPr>
              <a:t>поєднати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гру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як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зробити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цікавим</a:t>
            </a:r>
            <a:r>
              <a:rPr lang="ru-RU" b="1" dirty="0" smtClean="0">
                <a:solidFill>
                  <a:srgbClr val="002060"/>
                </a:solidFill>
              </a:rPr>
              <a:t> та </a:t>
            </a:r>
            <a:r>
              <a:rPr lang="ru-RU" b="1" dirty="0" err="1" smtClean="0">
                <a:solidFill>
                  <a:srgbClr val="002060"/>
                </a:solidFill>
              </a:rPr>
              <a:t>мотивуючим</a:t>
            </a:r>
            <a:r>
              <a:rPr lang="ru-RU" b="1" dirty="0" smtClean="0">
                <a:solidFill>
                  <a:srgbClr val="002060"/>
                </a:solidFill>
              </a:rPr>
              <a:t> для </a:t>
            </a:r>
            <a:r>
              <a:rPr lang="ru-RU" b="1" dirty="0" err="1" smtClean="0">
                <a:solidFill>
                  <a:srgbClr val="002060"/>
                </a:solidFill>
              </a:rPr>
              <a:t>дітей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допомогти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дорослим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усвідомити</a:t>
            </a:r>
            <a:r>
              <a:rPr lang="ru-RU" b="1" dirty="0" smtClean="0">
                <a:solidFill>
                  <a:srgbClr val="002060"/>
                </a:solidFill>
              </a:rPr>
              <a:t>, як </a:t>
            </a:r>
            <a:r>
              <a:rPr lang="ru-RU" b="1" dirty="0" err="1" smtClean="0">
                <a:solidFill>
                  <a:srgbClr val="002060"/>
                </a:solidFill>
              </a:rPr>
              <a:t>підготувати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дитину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сьогодні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</a:rPr>
              <a:t>успішної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реалізації</a:t>
            </a:r>
            <a:r>
              <a:rPr lang="ru-RU" b="1" dirty="0" smtClean="0">
                <a:solidFill>
                  <a:srgbClr val="002060"/>
                </a:solidFill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</a:rPr>
              <a:t>світі</a:t>
            </a:r>
            <a:r>
              <a:rPr lang="ru-RU" b="1" dirty="0" smtClean="0">
                <a:solidFill>
                  <a:srgbClr val="002060"/>
                </a:solidFill>
              </a:rPr>
              <a:t> завтра. Одним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ключових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завдань</a:t>
            </a:r>
            <a:r>
              <a:rPr lang="ru-RU" b="1" dirty="0" smtClean="0">
                <a:solidFill>
                  <a:srgbClr val="002060"/>
                </a:solidFill>
              </a:rPr>
              <a:t> фестивалю </a:t>
            </a:r>
            <a:r>
              <a:rPr lang="ru-RU" b="1" dirty="0" err="1" smtClean="0">
                <a:solidFill>
                  <a:srgbClr val="002060"/>
                </a:solidFill>
              </a:rPr>
              <a:t>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розкриття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освітнього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потенціалу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гри</a:t>
            </a:r>
            <a:r>
              <a:rPr lang="ru-RU" b="1" dirty="0" smtClean="0">
                <a:solidFill>
                  <a:srgbClr val="002060"/>
                </a:solidFill>
              </a:rPr>
              <a:t>, як </a:t>
            </a:r>
            <a:r>
              <a:rPr lang="ru-RU" b="1" dirty="0" err="1" smtClean="0">
                <a:solidFill>
                  <a:srgbClr val="002060"/>
                </a:solidFill>
              </a:rPr>
              <a:t>важливого</a:t>
            </a:r>
            <a:r>
              <a:rPr lang="ru-RU" b="1" dirty="0" smtClean="0">
                <a:solidFill>
                  <a:srgbClr val="002060"/>
                </a:solidFill>
              </a:rPr>
              <a:t> методу </a:t>
            </a:r>
            <a:r>
              <a:rPr lang="ru-RU" b="1" dirty="0" err="1" smtClean="0">
                <a:solidFill>
                  <a:srgbClr val="002060"/>
                </a:solidFill>
              </a:rPr>
              <a:t>формування</a:t>
            </a:r>
            <a:r>
              <a:rPr lang="ru-RU" b="1" dirty="0" smtClean="0">
                <a:solidFill>
                  <a:srgbClr val="002060"/>
                </a:solidFill>
              </a:rPr>
              <a:t> компетентностей </a:t>
            </a:r>
            <a:r>
              <a:rPr lang="ru-RU" b="1" dirty="0" err="1" smtClean="0">
                <a:solidFill>
                  <a:srgbClr val="002060"/>
                </a:solidFill>
              </a:rPr>
              <a:t>майбутнього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Організатором</a:t>
            </a:r>
            <a:r>
              <a:rPr lang="ru-RU" b="1" dirty="0" smtClean="0">
                <a:solidFill>
                  <a:srgbClr val="002060"/>
                </a:solidFill>
              </a:rPr>
              <a:t> фестивалю </a:t>
            </a:r>
            <a:r>
              <a:rPr lang="ru-RU" b="1" dirty="0" err="1" smtClean="0">
                <a:solidFill>
                  <a:srgbClr val="002060"/>
                </a:solidFill>
              </a:rPr>
              <a:t>є</a:t>
            </a:r>
            <a:r>
              <a:rPr lang="ru-RU" b="1" dirty="0" smtClean="0">
                <a:solidFill>
                  <a:srgbClr val="002060"/>
                </a:solidFill>
              </a:rPr>
              <a:t> фонд </a:t>
            </a:r>
            <a:r>
              <a:rPr lang="en-US" b="1" dirty="0" smtClean="0">
                <a:solidFill>
                  <a:srgbClr val="002060"/>
                </a:solidFill>
              </a:rPr>
              <a:t>The LEGO Foundation.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340" y="-99060"/>
            <a:ext cx="9441815" cy="692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45" y="116205"/>
            <a:ext cx="8920480" cy="2676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команда закладу приймала активну участь у </a:t>
            </a:r>
            <a:r>
              <a:rPr lang="uk-UA" sz="1600" dirty="0" smtClean="0">
                <a:sym typeface="+mn-ea"/>
              </a:rPr>
              <a:t>Всеукраїнському фестивалі гри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 Fest 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“Мріємо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діємо “.  Була пророблена величезна робота усіма учасниками освітнього процесу, тому </a:t>
            </a:r>
            <a:r>
              <a:rPr lang="uk-UA" sz="1600" dirty="0" smtClean="0">
                <a:sym typeface="+mn-ea"/>
              </a:rPr>
              <a:t> найбільшим та найяскравішим надбанням закладу у 2023-2024 навчальному році є участь у Всеукраїнському фестивалі гри, навчання і натхнення </a:t>
            </a:r>
            <a:r>
              <a:rPr lang="ru-RU" sz="1600" dirty="0" err="1" smtClean="0">
                <a:sym typeface="+mn-ea"/>
              </a:rPr>
              <a:t>Play</a:t>
            </a:r>
            <a:r>
              <a:rPr lang="ru-RU" sz="1600" dirty="0" smtClean="0">
                <a:sym typeface="+mn-ea"/>
              </a:rPr>
              <a:t> </a:t>
            </a:r>
            <a:r>
              <a:rPr lang="ru-RU" sz="1600" dirty="0" err="1" smtClean="0">
                <a:sym typeface="+mn-ea"/>
              </a:rPr>
              <a:t>Fest</a:t>
            </a:r>
            <a:r>
              <a:rPr lang="uk-UA" sz="1600" dirty="0" smtClean="0">
                <a:sym typeface="+mn-ea"/>
              </a:rPr>
              <a:t>-2024  та перемога у номінації «Мрії, що змінюють світ».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esktop\IMG_20210129_100625.jpg"/>
          <p:cNvPicPr/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85" y="2491512"/>
            <a:ext cx="327585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FB_IMG_1713526071747.jpg"/>
          <p:cNvPicPr/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787900" y="2205355"/>
            <a:ext cx="3575050" cy="255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555895" y="4149244"/>
            <a:ext cx="3096344" cy="2584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Фон для презентации светлый нежный - фото и картинки abrakadabra.fun"/>
          <p:cNvPicPr/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2865"/>
            <a:ext cx="9271000" cy="69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41275"/>
            <a:ext cx="8136890" cy="20459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активну і результативну роботу в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 заклад  отримав в нагороду сучасний ноутбук, принтер та проектор. </a:t>
            </a:r>
          </a:p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подарунки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реалізовувати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намічені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3" descr="C:\Users\DD\Desktop\22D37C77-4026-4869-ADE7-B2462DFA24B7.jpeg"/>
          <p:cNvPicPr>
            <a:picLocks noChangeAspect="1" noChangeArrowheads="1"/>
          </p:cNvPicPr>
          <p:nvPr/>
        </p:nvPicPr>
        <p:blipFill>
          <a:blip r:embed="rId4" cstate="print"/>
          <a:srcRect l="15385" r="21154"/>
          <a:stretch>
            <a:fillRect/>
          </a:stretch>
        </p:blipFill>
        <p:spPr bwMode="auto">
          <a:xfrm>
            <a:off x="2771800" y="2564904"/>
            <a:ext cx="316835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IMG_20240408_111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4904"/>
            <a:ext cx="2915816" cy="277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age.jimcdn.com/app/cms/image/transf/dimension=420x420:mode=crop:format=jpg/path/s122a2ca181d0efb8/image/icb3ba009aa73fe53/version/1697527640/image.jpg"/>
          <p:cNvPicPr/>
          <p:nvPr/>
        </p:nvPicPr>
        <p:blipFill>
          <a:blip r:embed="rId6" cstate="print"/>
          <a:srcRect l="3571" t="9286" r="5238" b="6905"/>
          <a:stretch>
            <a:fillRect/>
          </a:stretch>
        </p:blipFill>
        <p:spPr bwMode="auto">
          <a:xfrm>
            <a:off x="5940152" y="2636912"/>
            <a:ext cx="3024336" cy="269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светлый нежный - фото и картинки abrakadabra.fu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29" name="Rectangle 1"/>
          <p:cNvSpPr>
            <a:spLocks noChangeArrowheads="1"/>
          </p:cNvSpPr>
          <p:nvPr/>
        </p:nvSpPr>
        <p:spPr bwMode="auto">
          <a:xfrm>
            <a:off x="1691680" y="332656"/>
            <a:ext cx="5688632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Наші досягнення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Без імені (2).png"/>
          <p:cNvPicPr/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" y="1106805"/>
            <a:ext cx="8281670" cy="465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107504" y="404664"/>
          <a:ext cx="9036496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окумент" r:id="rId4" imgW="10844530" imgH="7658100" progId="Word.Document.12">
                  <p:embed/>
                </p:oleObj>
              </mc:Choice>
              <mc:Fallback>
                <p:oleObj name="Документ" r:id="rId4" imgW="10844530" imgH="7658100" progId="Word.Document.12">
                  <p:embed/>
                  <p:pic>
                    <p:nvPicPr>
                      <p:cNvPr id="0" name="Изображение 1024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404664"/>
                        <a:ext cx="9036496" cy="626469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453104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 у закладі дошкільної освіти починається з 1 вересня і закінчується 31 травня наступного року.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1 червня до 31 серпня (оздоровчий період) - у дошкільному закладі проводиться оздоровлення дітей.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дошкільної освіти здійснює свою діяльність відповідно до річного плану, який складається на навчальний рік та на період оздоровлення.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схвалюється педагогічною радою закладу.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user\Desktop\Почесна грамот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7646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3068960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НОВОГУЙВИНСЬКИЙ ЗАКЛАД ДОШКІЛЬНОЇ ОСВІТИ «ДЗВІНОЧОК»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НОВОГУЙВИНСЬКОЇ СЕЛИЩНОЇ РАДИ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 l="32341" t="9787" r="32646" b="8936"/>
          <a:stretch>
            <a:fillRect/>
          </a:stretch>
        </p:blipFill>
        <p:spPr bwMode="auto">
          <a:xfrm>
            <a:off x="4716016" y="188640"/>
            <a:ext cx="42484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80112" y="3284984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НОВОГУЙВИНСЬКИЙ ЗАКЛАД ДОШКІЛЬНОЇ ОСВІТИ «ДЗВІНОЧОК»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НОВОГУЙВИНСЬКОЇ СЕЛИЩНОЇ РАДИ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15416"/>
            <a:ext cx="10681970" cy="753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907704" y="191683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НОВОГУЙВИНСЬКИЙ ЗАКЛАД ДОШКІЛЬНОЇ ОСВІТИ «ДЗВІНОЧОК»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НОВОГУЙВИНСЬКОЇ СЕЛИЩНОЇ РАДИ</a:t>
            </a:r>
            <a:endParaRPr lang="ru-RU" sz="1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7620"/>
            <a:ext cx="9966960" cy="68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67744" y="292494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НОВОГУЙВИНСЬКИЙ ЗАКЛАД ДОШКІЛЬНОЇ ОСВІТИ «ДЗВІНОЧОК»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НОВОГУЙВИНСЬКОЇ СЕЛИЩНОЇ РАДИ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12968" cy="4993496"/>
          </a:xfrm>
          <a:prstGeom prst="rect">
            <a:avLst/>
          </a:prstGeom>
          <a:noFill/>
          <a:ln>
            <a:noFill/>
          </a:ln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2123728" y="2420888"/>
            <a:ext cx="5832648" cy="7386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НОВОГУЙВИНСЬКИЙ ЗАКЛАД ДОШКІЛЬНОЇ ОСВІТИ «ДЗВІНОЧОК» НОВОГУЙВИНСЬКОЇ СЕЛИЩНОЇ РАДИ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ЖИТОМИРСЬКОГО РАЙОНУ ЖИТОМИРСЬКОЇ ОБЛАСТІ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user\Desktop\Диплом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2520" cy="668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2551837"/>
            <a:ext cx="568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НОВОГУЙВИНСЬКИЙ ЗАКЛАД ДОШКІЛЬНОЇ ОСВІТИ «ДЗВІНОЧОК» НОВОГУЙВИНСЬКОЇ СЕЛИЩНОЇ РАДИ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ЖИТОМИРСЬКОГО РАЙОНУ ЖИТОМИРСЬКОЇ ОБЛАСТІ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323215" y="116840"/>
            <a:ext cx="7760335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l">
              <a:lnSpc>
                <a:spcPct val="150000"/>
              </a:lnSpc>
            </a:pPr>
            <a:r>
              <a:rPr b="0" i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Важливим показником результативності роботи ЗДО є забезпечення якості освіти, а критеріями - показники особистісного зростання кожної дитини: </a:t>
            </a:r>
          </a:p>
          <a:p>
            <a:pPr marL="0" indent="0" algn="l">
              <a:lnSpc>
                <a:spcPct val="150000"/>
              </a:lnSpc>
            </a:pPr>
            <a:r>
              <a:rPr b="0" i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що адекватніше, ефективніше та різноманітніше дитина розв'язує поставлені навчальні та життєві завдання</a:t>
            </a:r>
            <a:r>
              <a:rPr lang="uk-UA" b="0" i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і </a:t>
            </a:r>
            <a:r>
              <a:rPr b="0" i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проблеми, то вища оцінка роботи педагогів і ЗДО загалом.</a:t>
            </a:r>
          </a:p>
          <a:p>
            <a:pPr marL="0" indent="0" algn="l">
              <a:lnSpc>
                <a:spcPct val="150000"/>
              </a:lnSpc>
            </a:pPr>
            <a:endParaRPr b="0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hlinkClick r:id="rId4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51460" y="2636520"/>
            <a:ext cx="79228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47675" algn="just"/>
            <a:r>
              <a:rPr lang="uk-UA" sz="1600" b="0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uk-UA" b="0" i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Тож колектив закладу приклав максимум зусиль для </a:t>
            </a:r>
            <a:r>
              <a:rPr b="0" i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забезпечення якісного рівня підготовки дітей до навчання в школі</a:t>
            </a:r>
            <a:r>
              <a:rPr lang="uk-UA" b="0" i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</p:txBody>
      </p:sp>
      <p:pic>
        <p:nvPicPr>
          <p:cNvPr id="5" name="Изображение 4" descr="IMG_20220208_101617"/>
          <p:cNvPicPr>
            <a:picLocks noChangeAspect="1"/>
          </p:cNvPicPr>
          <p:nvPr/>
        </p:nvPicPr>
        <p:blipFill>
          <a:blip r:embed="rId5"/>
          <a:srcRect l="8906" t="2058" r="6562"/>
          <a:stretch>
            <a:fillRect/>
          </a:stretch>
        </p:blipFill>
        <p:spPr>
          <a:xfrm>
            <a:off x="251460" y="3557270"/>
            <a:ext cx="4560570" cy="3214370"/>
          </a:xfrm>
          <a:prstGeom prst="rect">
            <a:avLst/>
          </a:prstGeom>
        </p:spPr>
      </p:pic>
      <p:pic>
        <p:nvPicPr>
          <p:cNvPr id="6" name="Изображение 5" descr="IMG_20220210_095430"/>
          <p:cNvPicPr>
            <a:picLocks noChangeAspect="1"/>
          </p:cNvPicPr>
          <p:nvPr/>
        </p:nvPicPr>
        <p:blipFill>
          <a:blip r:embed="rId6"/>
          <a:srcRect l="16759" t="8133" r="4476"/>
          <a:stretch>
            <a:fillRect/>
          </a:stretch>
        </p:blipFill>
        <p:spPr>
          <a:xfrm>
            <a:off x="4787900" y="3557270"/>
            <a:ext cx="4316730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Результатом діяльності освітнього процесу  в закладі є моніторинг рівнів розвитку дітей старшого дошкільного віку:</a:t>
            </a:r>
          </a:p>
          <a:p>
            <a:endParaRPr lang="uk-UA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1340768"/>
          <a:ext cx="7920880" cy="4086738"/>
        </p:xfrm>
        <a:graphic>
          <a:graphicData uri="http://schemas.openxmlformats.org/drawingml/2006/table">
            <a:tbl>
              <a:tblPr/>
              <a:tblGrid>
                <a:gridCol w="2229945"/>
                <a:gridCol w="1178869"/>
                <a:gridCol w="1178869"/>
                <a:gridCol w="1179625"/>
                <a:gridCol w="1178869"/>
                <a:gridCol w="974703"/>
              </a:tblGrid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Група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Високий рівень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Середній рівень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Вище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середнього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Нижче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середнього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Низький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рівень</a:t>
                      </a:r>
                      <a:endParaRPr lang="ru-RU" sz="1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I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</a:t>
                      </a: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тарша  «Сонечко»       ( 10дітей)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3 (30%)</a:t>
                      </a:r>
                      <a:endParaRPr lang="ru-RU" sz="1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2 (20%)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5 (50%)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    _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-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II 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старша «Калинка»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( 8 дітей)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1 (12.5%)</a:t>
                      </a:r>
                      <a:endParaRPr lang="ru-RU" sz="1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2 (25%)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4 (50%)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-</a:t>
                      </a:r>
                      <a:endParaRPr lang="ru-RU" sz="1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1(12.5%)</a:t>
                      </a:r>
                      <a:endParaRPr lang="ru-RU" sz="1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III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старша « Пізнайко»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( 10 дітей)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3( 30%)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5(50%)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1(10%)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1(10%)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-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IV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старша « Капітока»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( 8  дітей)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1 (12.5%)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5(62.5%)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2 (25%)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    _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-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Vстар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ш</a:t>
                      </a:r>
                      <a:r>
                        <a:rPr lang="en-US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а</a:t>
                      </a: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« Колосок» 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( 10 дітей)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4 ( 40%)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3 (30%)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2 (20%)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 ( 10%)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 _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5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 Загалом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  46 дітей)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12 (26%)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17 (37%)</a:t>
                      </a:r>
                      <a:endParaRPr lang="ru-RU" sz="1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14 (30%)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 2 (4%)</a:t>
                      </a:r>
                      <a:endParaRPr lang="ru-RU" sz="100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1(3%)</a:t>
                      </a:r>
                      <a:endParaRPr lang="ru-RU" sz="1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204" marR="62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251520" y="5373216"/>
            <a:ext cx="8136904" cy="11695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 допомогою спостереження та тестування було проведено комплексне обстеження дітей старшого дошкільного віку та було виявлено,що більшість дітей є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 середнім рівнем підготовки -17дітей( 37%),  з вище середнім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14  дітей (30%). з високим  рівнем підготовки 12дітей (26%)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ижче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середнього 2(4%), низький рівень  1 дитина(3%).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344816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щодо здійснення та модернізації матеріально-технічної бази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507288" cy="47678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Наш заклад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оптимальному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кошторисом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ради.</a:t>
            </a:r>
          </a:p>
          <a:p>
            <a:pPr>
              <a:lnSpc>
                <a:spcPct val="15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0,82 га, 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1963 м².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Господарська діяльність спрямована на створення належних умов для здійснення освітнього процесу, підтримку життєдіяльності закладу.</a:t>
            </a:r>
          </a:p>
          <a:p>
            <a:pPr>
              <a:lnSpc>
                <a:spcPct val="150000"/>
              </a:lnSpc>
              <a:buNone/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Розроблена стратегія розвитку закладу дошкільної освіти на 2020 – 2025 р.р.</a:t>
            </a:r>
          </a:p>
          <a:p>
            <a:pPr>
              <a:lnSpc>
                <a:spcPct val="150000"/>
              </a:lnSpc>
              <a:buNone/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сформовано та подано на відділ освіти потребу на матеріально - технічне забезпечення закладу.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8784976" cy="4892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Відділом освіти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Новогуйвинської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селищної ради були виділені кошти на побудову сховища  та забезпечення його необхідним інвентарем.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 роботи по санації ЗДО;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пральні;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Замінено асфальтоване покриття на тротуарну плитку;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Зроблений поточний ремонт групи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“Пташенята”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 пристрої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блискавкозахисту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заземлення приміщення закладу;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Закуплені дві сушарки для білизни;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та встановлено овочерізку, електроводонагрівач на харчоблок;</a:t>
            </a:r>
          </a:p>
          <a:p>
            <a:pPr>
              <a:lnSpc>
                <a:spcPct val="150000"/>
              </a:lnSpc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Відремонтовано 2 тіньових навіси, придбані миючі та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дезинфікуючі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засоби, закуплені столи, стільці, фарба, придбано господарські товари  ( відра для сміття), для сховища (одноразовий посуд та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…), контейнери для води , одіяла синтетичні, аптечки, таблетки для очищення води,  харчові пайки, електричні ліхтарі.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676344"/>
            <a:ext cx="6984776" cy="1014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Працівниками закладу </a:t>
            </a:r>
            <a:r>
              <a:rPr lang="uk-UA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були проведені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точкові поточні ремонти групових та спальних приміщень.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Робота тех.персонал\IMG_20230413_101006_8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96044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Робота тех.персонал\IMG_20230523_112336_456.jpg"/>
          <p:cNvPicPr/>
          <p:nvPr/>
        </p:nvPicPr>
        <p:blipFill>
          <a:blip r:embed="rId4" cstate="print"/>
          <a:srcRect l="14591" t="8120" r="2404" b="26068"/>
          <a:stretch>
            <a:fillRect/>
          </a:stretch>
        </p:blipFill>
        <p:spPr bwMode="auto">
          <a:xfrm>
            <a:off x="4499992" y="1628800"/>
            <a:ext cx="409575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Робота тех.персонал\IMG_20230523_105205_071.jpg"/>
          <p:cNvPicPr/>
          <p:nvPr/>
        </p:nvPicPr>
        <p:blipFill>
          <a:blip r:embed="rId5" cstate="print"/>
          <a:srcRect l="6253" t="23077" r="2991" b="25214"/>
          <a:stretch>
            <a:fillRect/>
          </a:stretch>
        </p:blipFill>
        <p:spPr bwMode="auto">
          <a:xfrm>
            <a:off x="395536" y="3933056"/>
            <a:ext cx="4095750" cy="230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Робота тех.персонал\IMG_20230613_114616_419.jpg"/>
          <p:cNvPicPr/>
          <p:nvPr/>
        </p:nvPicPr>
        <p:blipFill>
          <a:blip r:embed="rId6" cstate="print"/>
          <a:srcRect t="5128" r="22715"/>
          <a:stretch>
            <a:fillRect/>
          </a:stretch>
        </p:blipFill>
        <p:spPr bwMode="auto">
          <a:xfrm>
            <a:off x="4644008" y="4005064"/>
            <a:ext cx="39243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05800" cy="5893264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листа Міністерства освіти і науки України від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07.05.2007р.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№1/9 – 263 «Про організацію обліку дітей дошкільного віку»  в ЗДО проводиться робота по обліку дітей дошкільного віку на території селища.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здійснює соціально-педагогічний патронат сімей, в яких виховуються діти, що не відвідують дошкільні заклади, з метою створення  умов для здобуття дошкільної освіти та надання консультаційної, психологічної підтримки сім'ям.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 з того, що соціально-педагогічний патронат сім'ї – це система  гуманітарних послуг і заходів, захист прав дитини на здобуття освіти, у нашому закладі  педагогічним колективом ЗДО було складено банк даних дітей, які не відвідують дошкільні заклади та проведено моніторинг результативності охоплення дошкільною освітою дітей цієї категорії.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Всі діти , яким виповнилося 5 років, залучені до освітнього процесу закладу.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1052736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dirty="0" smtClean="0"/>
              <a:t>Незважаючи на всі труднощі, приміщення і територія ЗДО оснащені необхідним інвентарем, перебувають у задовільному стані, постійно поповнюються, оновлюються і ремонтуються .</a:t>
            </a:r>
          </a:p>
          <a:p>
            <a:pPr>
              <a:buNone/>
            </a:pPr>
            <a:r>
              <a:rPr lang="uk-UA" dirty="0" smtClean="0"/>
              <a:t>Силами працівників здійснюється благоустрій території закладу з використанням ландшафтного дизайну 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pic>
        <p:nvPicPr>
          <p:cNvPr id="4" name="Рисунок 3" descr="C:\Users\user\Desktop\IMG_20230321_091155_895.jpg"/>
          <p:cNvPicPr/>
          <p:nvPr/>
        </p:nvPicPr>
        <p:blipFill>
          <a:blip r:embed="rId3" cstate="print"/>
          <a:srcRect r="12001" b="16670"/>
          <a:stretch>
            <a:fillRect/>
          </a:stretch>
        </p:blipFill>
        <p:spPr bwMode="auto">
          <a:xfrm>
            <a:off x="377825" y="2566035"/>
            <a:ext cx="4060190" cy="339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Робота тех.персонал\IMG_20230426_142834_942.jpg"/>
          <p:cNvPicPr/>
          <p:nvPr/>
        </p:nvPicPr>
        <p:blipFill>
          <a:blip r:embed="rId4" cstate="print"/>
          <a:srcRect r="30000" b="18601"/>
          <a:stretch>
            <a:fillRect/>
          </a:stretch>
        </p:blipFill>
        <p:spPr bwMode="auto">
          <a:xfrm>
            <a:off x="4500245" y="2493010"/>
            <a:ext cx="451231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user\Desktop\Робота тех.персонал\IMG_20230531_094242_594.jpg"/>
          <p:cNvPicPr/>
          <p:nvPr/>
        </p:nvPicPr>
        <p:blipFill>
          <a:blip r:embed="rId3" cstate="print"/>
          <a:srcRect l="4009" t="8859" r="19508" b="28081"/>
          <a:stretch>
            <a:fillRect/>
          </a:stretch>
        </p:blipFill>
        <p:spPr bwMode="auto">
          <a:xfrm>
            <a:off x="107504" y="692696"/>
            <a:ext cx="45720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user\Desktop\Робота тех.персонал\IMG_20230607_134157_856.jpg"/>
          <p:cNvPicPr/>
          <p:nvPr/>
        </p:nvPicPr>
        <p:blipFill>
          <a:blip r:embed="rId4" cstate="print"/>
          <a:srcRect b="38769"/>
          <a:stretch>
            <a:fillRect/>
          </a:stretch>
        </p:blipFill>
        <p:spPr bwMode="auto">
          <a:xfrm>
            <a:off x="4751512" y="404664"/>
            <a:ext cx="439248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Робота тех.персонал\IMG_20230427_095400_449.jpg"/>
          <p:cNvPicPr/>
          <p:nvPr/>
        </p:nvPicPr>
        <p:blipFill>
          <a:blip r:embed="rId5" cstate="print"/>
          <a:srcRect r="15551" b="39895"/>
          <a:stretch>
            <a:fillRect/>
          </a:stretch>
        </p:blipFill>
        <p:spPr bwMode="auto">
          <a:xfrm>
            <a:off x="2339752" y="3717032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Робота тех.персонал\IMG_20230324_153038_261.jpg"/>
          <p:cNvPicPr/>
          <p:nvPr/>
        </p:nvPicPr>
        <p:blipFill>
          <a:blip r:embed="rId3" cstate="print"/>
          <a:srcRect b="34409"/>
          <a:stretch>
            <a:fillRect/>
          </a:stretch>
        </p:blipFill>
        <p:spPr bwMode="auto">
          <a:xfrm>
            <a:off x="467544" y="1916832"/>
            <a:ext cx="356235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esktop\Робота тех.персонал\IMG_20230524_084812_946.jpg"/>
          <p:cNvPicPr/>
          <p:nvPr/>
        </p:nvPicPr>
        <p:blipFill>
          <a:blip r:embed="rId4" cstate="print"/>
          <a:srcRect l="22608"/>
          <a:stretch>
            <a:fillRect/>
          </a:stretch>
        </p:blipFill>
        <p:spPr bwMode="auto">
          <a:xfrm>
            <a:off x="4644008" y="1844824"/>
            <a:ext cx="374441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Робота тех.персонал\IMG_20230523_110157_1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77072"/>
            <a:ext cx="401955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Робота тех.персонал\IMG_20230523_112047_737.jpg"/>
          <p:cNvPicPr/>
          <p:nvPr/>
        </p:nvPicPr>
        <p:blipFill>
          <a:blip r:embed="rId6" cstate="print"/>
          <a:srcRect t="10684" b="22650"/>
          <a:stretch>
            <a:fillRect/>
          </a:stretch>
        </p:blipFill>
        <p:spPr bwMode="auto">
          <a:xfrm>
            <a:off x="4644008" y="4005064"/>
            <a:ext cx="436245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622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Працівники беруть активну участь у підготовці закладу до нового навчального року  та по підготовці до осінньо-зимового періоду. Слід відзначити, що весь  колектив працює  під час ремонтних робіт, залучаючи до роботи батьків і спонсорську допомогу.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052736"/>
            <a:ext cx="8280920" cy="39703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	За кошти працівників закладу та спонсорські кошти було придбано ряд матеріалів та виконано певні роботи: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Закупили стенд 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«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Цивільний захист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»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-1000 грн.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Придбана тюль в групу </a:t>
            </a:r>
            <a:r>
              <a:rPr kumimoji="0" lang="uk-UA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“Пташенята”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–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2100 грн.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Закуплена фарба для принтера 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–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1000 грн.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Надана спонсорська допомога у вигляді зелених насаджень 130 шт. кущів самшиту та інших рослин.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Закупівля пального для вивозу сміття  -1500 грн.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Закупили пальне та масло для </a:t>
            </a:r>
            <a:r>
              <a:rPr kumimoji="0" lang="uk-UA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бензокоси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–</a:t>
            </a: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600 грн.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809013"/>
            <a:ext cx="8280920" cy="4577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	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64517"/>
            <a:ext cx="4572000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6"/>
            <a:ext cx="8208912" cy="6264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-5481901"/>
            <a:ext cx="8208912" cy="1403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Організація </a:t>
            </a:r>
            <a:r>
              <a:rPr lang="uk-UA" sz="2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endParaRPr lang="ru-RU" sz="1600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Організація харчування в закладі дошкільної освіти впродовж 2023-2024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здійснювалась відповідно до постанови Кабінету Міністрів України «Про затвердження норм та Порядку організації харчування у закладах освіти та дитячих закладах оздоровлення та відпочинку» від 24 березня 2021 року № 305.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Стан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матеріально-технічного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харчоблоку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групових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задовільний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Кухонне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обладнання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посуд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достатній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кількості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дошкільної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організовано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триразовий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режим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сніданок,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обід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полуденок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складеного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примірного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чотиритижневого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сезонного меню,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спеціалістом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Держпродспоживслужби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Готові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страви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містять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обмежену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солі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цукру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жиру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встановлених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вимог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щодо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закладах 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Овочі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фрукти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максимальному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розмаїтті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складі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готових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стравах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бобові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зелений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горошок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квасоля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горох), але, як показав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перевірки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звикли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їсти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бобові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Дана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доведена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відома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батьків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взята на контроль.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Щоденно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меню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присутня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м’яса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філе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птиці,яловичина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риби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11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809013"/>
            <a:ext cx="8280920" cy="4577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	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64517"/>
            <a:ext cx="4572000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052736"/>
            <a:ext cx="8208912" cy="5544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харчоблоку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сестрою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дієтичного 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доставлялася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каструлях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режиму дня.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оптимального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водою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потребою.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Вся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заклад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      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харчоблоку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пільгових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систематично.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-5481901"/>
            <a:ext cx="8208912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572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809013"/>
            <a:ext cx="8280920" cy="4577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	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64517"/>
            <a:ext cx="4572000" cy="6528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дітей пільгових категорій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15.06.2024 року, а саме: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малозабезпечених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інвалідністю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батьки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Захисниками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числа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внутрішньо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(ВПО) 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статус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постраждала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внаслідок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збройних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конфліктів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ООП 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багатодітних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родин –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Діти загиблих захисників України – 1 особа.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965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600" y="908720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Мікроклімат в колективі можна визнати добрим.</a:t>
            </a:r>
          </a:p>
          <a:p>
            <a:pPr lvl="0" indent="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 працівники почуваються комфортно. Створено  умови для виконання посадових обов’язків кожним працівником, відносини з керівництвом та колегами стабільні, доброзичливі. Творча атмосфера у колективі відповідна. </a:t>
            </a:r>
          </a:p>
          <a:p>
            <a:pPr lvl="0" indent="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809013"/>
            <a:ext cx="8280920" cy="4577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	</a:t>
            </a:r>
            <a:endParaRPr kumimoji="0" lang="ru-RU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64517"/>
            <a:ext cx="4572000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8"/>
            <a:ext cx="8208912" cy="6336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mtClean="0"/>
              <a:t>	Однак, </a:t>
            </a:r>
            <a:r>
              <a:rPr lang="uk-UA" dirty="0" smtClean="0"/>
              <a:t>поряд із досягненнями</a:t>
            </a:r>
            <a:r>
              <a:rPr lang="ru-RU" dirty="0" smtClean="0"/>
              <a:t> </a:t>
            </a:r>
            <a:r>
              <a:rPr lang="uk-UA" dirty="0" smtClean="0"/>
              <a:t> в організації</a:t>
            </a:r>
            <a:r>
              <a:rPr lang="ru-RU" dirty="0" smtClean="0"/>
              <a:t> </a:t>
            </a:r>
            <a:r>
              <a:rPr lang="uk-UA" dirty="0" smtClean="0"/>
              <a:t> освітньої роботи з </a:t>
            </a:r>
            <a:r>
              <a:rPr lang="uk-UA" dirty="0" smtClean="0"/>
              <a:t>дітьми , нам потрібно посилити роботу з наступних питань:</a:t>
            </a:r>
            <a:endParaRPr lang="ru-RU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uk-UA" dirty="0" smtClean="0"/>
              <a:t> </a:t>
            </a:r>
            <a:r>
              <a:rPr lang="uk-UA" dirty="0"/>
              <a:t>підвищення кваліфікаційного рівня педагогів шляхом активного впровадження у свою діяльність інноваційних технологій, навчання комп’ютерній грамотності, формуванню загальної культури мовленнєвого спілкування;</a:t>
            </a:r>
            <a:endParaRPr lang="ru-RU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співпраці</a:t>
            </a:r>
            <a:r>
              <a:rPr lang="ru-RU" dirty="0"/>
              <a:t> з батьками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військового</a:t>
            </a:r>
            <a:r>
              <a:rPr lang="ru-RU" dirty="0"/>
              <a:t> стану; 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робота з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/>
              <a:t>життя</a:t>
            </a:r>
            <a:r>
              <a:rPr lang="ru-RU" dirty="0"/>
              <a:t> та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  </a:t>
            </a:r>
            <a:r>
              <a:rPr lang="ru-RU" dirty="0" err="1"/>
              <a:t>забезпечення</a:t>
            </a:r>
            <a:r>
              <a:rPr lang="ru-RU" dirty="0"/>
              <a:t> та </a:t>
            </a:r>
            <a:r>
              <a:rPr lang="ru-RU" dirty="0" err="1"/>
              <a:t>зміцнення</a:t>
            </a:r>
            <a:r>
              <a:rPr lang="ru-RU" dirty="0"/>
              <a:t> </a:t>
            </a:r>
            <a:r>
              <a:rPr lang="ru-RU" dirty="0" err="1"/>
              <a:t>здоров’я</a:t>
            </a:r>
            <a:r>
              <a:rPr lang="ru-RU" dirty="0"/>
              <a:t> </a:t>
            </a:r>
            <a:r>
              <a:rPr lang="ru-RU" dirty="0" err="1" smtClean="0"/>
              <a:t>дошкільників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       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	</a:t>
            </a:r>
            <a:r>
              <a:rPr lang="ru-RU" dirty="0" err="1" smtClean="0"/>
              <a:t>Висловлюю</a:t>
            </a:r>
            <a:r>
              <a:rPr lang="ru-RU" dirty="0" smtClean="0"/>
              <a:t> </a:t>
            </a:r>
            <a:r>
              <a:rPr lang="ru-RU" dirty="0" err="1"/>
              <a:t>подяку</a:t>
            </a:r>
            <a:r>
              <a:rPr lang="ru-RU" dirty="0"/>
              <a:t> батькам,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довірили</a:t>
            </a:r>
            <a:r>
              <a:rPr lang="ru-RU" dirty="0"/>
              <a:t> нам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малюків</a:t>
            </a:r>
            <a:r>
              <a:rPr lang="ru-RU" dirty="0"/>
              <a:t>, </a:t>
            </a:r>
            <a:r>
              <a:rPr lang="ru-RU" dirty="0" err="1"/>
              <a:t>підтримували</a:t>
            </a:r>
            <a:r>
              <a:rPr lang="ru-RU" dirty="0"/>
              <a:t> та </a:t>
            </a:r>
            <a:r>
              <a:rPr lang="ru-RU" dirty="0" err="1"/>
              <a:t>допомагали</a:t>
            </a:r>
            <a:r>
              <a:rPr lang="ru-RU" dirty="0"/>
              <a:t> </a:t>
            </a:r>
            <a:r>
              <a:rPr lang="ru-RU" dirty="0" err="1"/>
              <a:t>вирішувати</a:t>
            </a:r>
            <a:r>
              <a:rPr lang="ru-RU" dirty="0"/>
              <a:t> </a:t>
            </a:r>
            <a:r>
              <a:rPr lang="ru-RU" dirty="0" err="1"/>
              <a:t>нагальні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</a:t>
            </a:r>
          </a:p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-5481901"/>
            <a:ext cx="8208912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06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836712"/>
            <a:ext cx="8064896" cy="521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         </a:t>
            </a:r>
            <a:r>
              <a:rPr lang="ru-RU" dirty="0" err="1" smtClean="0"/>
              <a:t>Висловлюю</a:t>
            </a:r>
            <a:r>
              <a:rPr lang="ru-RU" dirty="0" smtClean="0"/>
              <a:t> слова </a:t>
            </a:r>
            <a:r>
              <a:rPr lang="ru-RU" dirty="0" err="1" smtClean="0"/>
              <a:t>щирої</a:t>
            </a:r>
            <a:r>
              <a:rPr lang="ru-RU" dirty="0" smtClean="0"/>
              <a:t> </a:t>
            </a:r>
            <a:r>
              <a:rPr lang="ru-RU" dirty="0" err="1" smtClean="0"/>
              <a:t>вдячності</a:t>
            </a:r>
            <a:r>
              <a:rPr lang="ru-RU" dirty="0" smtClean="0"/>
              <a:t> </a:t>
            </a:r>
            <a:r>
              <a:rPr lang="ru-RU" dirty="0" err="1" smtClean="0"/>
              <a:t>відділу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, </a:t>
            </a:r>
            <a:r>
              <a:rPr lang="ru-RU" dirty="0" err="1" smtClean="0"/>
              <a:t>працівникам</a:t>
            </a:r>
            <a:r>
              <a:rPr lang="ru-RU" dirty="0" smtClean="0"/>
              <a:t> ЗДО, батькам наших </a:t>
            </a:r>
            <a:r>
              <a:rPr lang="ru-RU" dirty="0" err="1" smtClean="0"/>
              <a:t>вихованців</a:t>
            </a:r>
            <a:r>
              <a:rPr lang="ru-RU" dirty="0" smtClean="0"/>
              <a:t> за  </a:t>
            </a:r>
            <a:r>
              <a:rPr lang="ru-RU" dirty="0" err="1" smtClean="0"/>
              <a:t>підтримку</a:t>
            </a:r>
            <a:r>
              <a:rPr lang="ru-RU" dirty="0" smtClean="0"/>
              <a:t> та </a:t>
            </a:r>
            <a:r>
              <a:rPr lang="ru-RU" dirty="0" err="1" smtClean="0"/>
              <a:t>допомогу</a:t>
            </a:r>
            <a:r>
              <a:rPr lang="ru-RU" dirty="0" smtClean="0"/>
              <a:t> у </a:t>
            </a:r>
            <a:r>
              <a:rPr lang="ru-RU" dirty="0" err="1" smtClean="0"/>
              <a:t>вирішенні</a:t>
            </a:r>
            <a:r>
              <a:rPr lang="ru-RU" dirty="0" smtClean="0"/>
              <a:t> </a:t>
            </a:r>
            <a:r>
              <a:rPr lang="ru-RU" dirty="0" err="1" smtClean="0"/>
              <a:t>поточних</a:t>
            </a:r>
            <a:r>
              <a:rPr lang="ru-RU" dirty="0" smtClean="0"/>
              <a:t>, </a:t>
            </a:r>
            <a:r>
              <a:rPr lang="ru-RU" dirty="0" err="1" smtClean="0"/>
              <a:t>нагальних</a:t>
            </a:r>
            <a:r>
              <a:rPr lang="ru-RU" dirty="0" smtClean="0"/>
              <a:t> </a:t>
            </a:r>
            <a:r>
              <a:rPr lang="ru-RU" dirty="0" err="1" smtClean="0"/>
              <a:t>питань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      </a:t>
            </a:r>
            <a:r>
              <a:rPr lang="ru-RU" dirty="0" err="1" smtClean="0"/>
              <a:t>Поступове</a:t>
            </a:r>
            <a:r>
              <a:rPr lang="ru-RU" dirty="0" smtClean="0"/>
              <a:t> </a:t>
            </a:r>
            <a:r>
              <a:rPr lang="ru-RU" dirty="0" err="1" smtClean="0"/>
              <a:t>осучаснення</a:t>
            </a:r>
            <a:r>
              <a:rPr lang="ru-RU" dirty="0" smtClean="0"/>
              <a:t> </a:t>
            </a:r>
            <a:r>
              <a:rPr lang="ru-RU" dirty="0" err="1" smtClean="0"/>
              <a:t>розвивального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закладу,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можливий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за умов </a:t>
            </a:r>
            <a:r>
              <a:rPr lang="ru-RU" dirty="0" err="1" smtClean="0"/>
              <a:t>засвоєння</a:t>
            </a:r>
            <a:r>
              <a:rPr lang="ru-RU" dirty="0" smtClean="0"/>
              <a:t> </a:t>
            </a:r>
            <a:r>
              <a:rPr lang="ru-RU" dirty="0" err="1" smtClean="0"/>
              <a:t>нововведень</a:t>
            </a:r>
            <a:r>
              <a:rPr lang="ru-RU" dirty="0" smtClean="0"/>
              <a:t>, </a:t>
            </a:r>
            <a:r>
              <a:rPr lang="ru-RU" dirty="0" err="1" smtClean="0"/>
              <a:t>бачення</a:t>
            </a:r>
            <a:r>
              <a:rPr lang="ru-RU" dirty="0" smtClean="0"/>
              <a:t> </a:t>
            </a:r>
            <a:r>
              <a:rPr lang="ru-RU" dirty="0" err="1" smtClean="0"/>
              <a:t>власної</a:t>
            </a:r>
            <a:r>
              <a:rPr lang="ru-RU" dirty="0" smtClean="0"/>
              <a:t> </a:t>
            </a:r>
            <a:r>
              <a:rPr lang="ru-RU" dirty="0" err="1" smtClean="0"/>
              <a:t>перспективи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, </a:t>
            </a:r>
            <a:r>
              <a:rPr lang="ru-RU" dirty="0" err="1" smtClean="0"/>
              <a:t>плідної</a:t>
            </a:r>
            <a:r>
              <a:rPr lang="ru-RU" dirty="0" smtClean="0"/>
              <a:t> </a:t>
            </a:r>
            <a:r>
              <a:rPr lang="ru-RU" dirty="0" err="1" smtClean="0"/>
              <a:t>співпраці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учасників</a:t>
            </a:r>
            <a:r>
              <a:rPr lang="ru-RU" dirty="0" smtClean="0"/>
              <a:t> </a:t>
            </a:r>
            <a:r>
              <a:rPr lang="ru-RU" dirty="0" err="1" smtClean="0"/>
              <a:t>освітнього</a:t>
            </a:r>
            <a:r>
              <a:rPr lang="ru-RU" dirty="0" smtClean="0"/>
              <a:t> </a:t>
            </a:r>
            <a:r>
              <a:rPr lang="ru-RU" dirty="0" err="1" smtClean="0"/>
              <a:t>процесу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Будемо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надалі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 над </a:t>
            </a:r>
            <a:r>
              <a:rPr lang="ru-RU" dirty="0" err="1" smtClean="0"/>
              <a:t>впровадженням</a:t>
            </a:r>
            <a:r>
              <a:rPr lang="ru-RU" dirty="0" smtClean="0"/>
              <a:t> </a:t>
            </a:r>
            <a:r>
              <a:rPr lang="ru-RU" dirty="0" err="1" smtClean="0"/>
              <a:t>державних</a:t>
            </a:r>
            <a:r>
              <a:rPr lang="ru-RU" dirty="0" smtClean="0"/>
              <a:t> </a:t>
            </a:r>
            <a:r>
              <a:rPr lang="ru-RU" dirty="0" err="1" smtClean="0"/>
              <a:t>стандартів</a:t>
            </a:r>
            <a:r>
              <a:rPr lang="ru-RU" dirty="0" smtClean="0"/>
              <a:t> </a:t>
            </a:r>
            <a:r>
              <a:rPr lang="ru-RU" dirty="0" err="1" smtClean="0"/>
              <a:t>дошкільної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відповідно</a:t>
            </a:r>
            <a:r>
              <a:rPr lang="ru-RU" dirty="0" smtClean="0"/>
              <a:t> </a:t>
            </a:r>
            <a:r>
              <a:rPr lang="ru-RU" dirty="0" err="1" smtClean="0"/>
              <a:t>сучасним</a:t>
            </a:r>
            <a:r>
              <a:rPr lang="ru-RU" dirty="0" smtClean="0"/>
              <a:t> </a:t>
            </a:r>
            <a:r>
              <a:rPr lang="ru-RU" dirty="0" err="1" smtClean="0"/>
              <a:t>тенденціям</a:t>
            </a:r>
            <a:r>
              <a:rPr lang="ru-RU" dirty="0" smtClean="0"/>
              <a:t> </a:t>
            </a:r>
            <a:r>
              <a:rPr lang="ru-RU" dirty="0" err="1" smtClean="0"/>
              <a:t>підготовки</a:t>
            </a:r>
            <a:r>
              <a:rPr lang="ru-RU" dirty="0" smtClean="0"/>
              <a:t> </a:t>
            </a:r>
            <a:r>
              <a:rPr lang="ru-RU" dirty="0" err="1" smtClean="0"/>
              <a:t>дошкільників</a:t>
            </a:r>
            <a:r>
              <a:rPr lang="ru-RU" dirty="0" smtClean="0"/>
              <a:t> до </a:t>
            </a:r>
            <a:r>
              <a:rPr lang="ru-RU" dirty="0" err="1" smtClean="0"/>
              <a:t>навчання</a:t>
            </a:r>
            <a:r>
              <a:rPr lang="ru-RU" dirty="0" smtClean="0"/>
              <a:t> в НУШ, </a:t>
            </a:r>
            <a:r>
              <a:rPr lang="ru-RU" dirty="0" err="1" smtClean="0"/>
              <a:t>створенням</a:t>
            </a:r>
            <a:r>
              <a:rPr lang="ru-RU" dirty="0" smtClean="0"/>
              <a:t> </a:t>
            </a:r>
            <a:r>
              <a:rPr lang="ru-RU" dirty="0" err="1" smtClean="0"/>
              <a:t>безпечних</a:t>
            </a:r>
            <a:r>
              <a:rPr lang="ru-RU" dirty="0" smtClean="0"/>
              <a:t> та </a:t>
            </a:r>
            <a:r>
              <a:rPr lang="ru-RU" dirty="0" err="1" smtClean="0"/>
              <a:t>комфортних</a:t>
            </a:r>
            <a:r>
              <a:rPr lang="ru-RU" dirty="0" smtClean="0"/>
              <a:t> умов для наших </a:t>
            </a:r>
            <a:r>
              <a:rPr lang="ru-RU" dirty="0" err="1" smtClean="0"/>
              <a:t>вихованців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забезпечення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щасливого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424936" cy="5400600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Науково-методична робота закладу:</a:t>
            </a:r>
            <a:b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Методична проблема закладу у 2023/2024 навчальному році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«Розвиток цілісної особистості дошкільника через впровадження  підходу 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 через гру » в освітній простір закладу дошкільної освіти».</a:t>
            </a:r>
            <a:b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 НА  2023-2024 НАВЧАЛЬНИЙ РІК</a:t>
            </a: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8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1</a:t>
            </a: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Бнзпечне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освітнє середовище в закладі дошкільної освіти.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Всебічний розвиток і розкриття внутрішнього потенціалу кожної дитини, формування її     цілісного світогляду через гру.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3.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Поглиблювати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системну та послідовну роботу з національно-патріотичного виховання     дітей через подальше формування у дошкільнят комплексу знань про сім’ю, родину, рідне місто,    Батьківщину, Україну.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100" b="1" dirty="0" smtClean="0"/>
              <a:t/>
            </a:r>
            <a:br>
              <a:rPr lang="uk-UA" sz="1100" b="1" dirty="0" smtClean="0"/>
            </a:br>
            <a:endParaRPr lang="ru-RU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DD\Desktop\1653287543_1-celes-club-p-ukrainskii-fon-dlya-prezentatsii-krasivi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196753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ДЯКУЮ  ЗА  УВАГУ!</a:t>
            </a:r>
          </a:p>
          <a:p>
            <a:pPr fontAlgn="auto">
              <a:spcAft>
                <a:spcPts val="0"/>
              </a:spcAft>
              <a:defRPr/>
            </a:pPr>
            <a:endParaRPr lang="uk-UA" sz="4400" b="1" dirty="0" smtClean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І все буде Україна !!!!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книг для презентации - 82 фото - картинки и рисунки: скачать 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73016"/>
            <a:ext cx="295232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светлый нежный - фото и картинки abrakadabra.fu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784887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едагогічний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однодумців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нараховує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високодосвідчених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них: </a:t>
            </a:r>
            <a:endParaRPr lang="ru-RU" sz="2000" dirty="0" smtClean="0"/>
          </a:p>
          <a:p>
            <a:pPr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43608" y="1916832"/>
          <a:ext cx="756084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</TotalTime>
  <Words>3309</Words>
  <Application>Microsoft Office PowerPoint</Application>
  <PresentationFormat>Экран (4:3)</PresentationFormat>
  <Paragraphs>401</Paragraphs>
  <Slides>80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94" baseType="lpstr">
      <vt:lpstr>SimSun</vt:lpstr>
      <vt:lpstr>SimSun</vt:lpstr>
      <vt:lpstr>Arial</vt:lpstr>
      <vt:lpstr>Calibri</vt:lpstr>
      <vt:lpstr>Cambria</vt:lpstr>
      <vt:lpstr>Constantia</vt:lpstr>
      <vt:lpstr>Impact</vt:lpstr>
      <vt:lpstr>Monotype Corsiva</vt:lpstr>
      <vt:lpstr>Open Sans</vt:lpstr>
      <vt:lpstr>Times New Roman</vt:lpstr>
      <vt:lpstr>Wingdings</vt:lpstr>
      <vt:lpstr>Wingdings 2</vt:lpstr>
      <vt:lpstr>Поток</vt:lpstr>
      <vt:lpstr>Документ</vt:lpstr>
      <vt:lpstr>НОВОГУЙВИНСЬКИЙ ЗАКЛАД ДОШКІЛЬНОЇ ОСВІТИ «ДЗВІНОЧОК» НОВОГУЙВИНСЬКОЇ СЕЛИЩНОЇ РАДИ Житомирського району  Житомирської області  Звіт директора  Сутуліної Л.Г.  за  проведену роботу  перед колективом та громадськістю   2023-2024 р.   </vt:lpstr>
      <vt:lpstr>Новогуйвинський   заклад дошкільної освіти «Дзвіночок»    у своїй діяльності керується Конституцією України, Законом України «Про дошкільну освіту», Положенням про дошкільний навчальний заклад  України, Законом України “Про охорону дитинства”, Конвенцією про права дитини, Порядку організації діяльності інклюзивних груп у ЗДО, рекомендаціями щодо здійснення освітньої діяльності з питань дошкільної освіти на період дії правового режиму воєнного стану, Законом України “Про організацію трудових відносин в умовах воєнного стану” та іншими нормативно-правовими актами, власним Статутом та Колективним договором.      </vt:lpstr>
      <vt:lpstr> Заклад дошкільної освіти несе відповідальність перед батьками, суспільством і державою за : реалізацію головних завдань дошкільної освіти, визначених Законом України «Про дошкільну освіту»; забезпечення рівня дошкільної освіти у межах державних вимог до її змісту, рівня та обсягу; дотримання фінансової дисципліни  та збереження матеріально-технічної бази.  </vt:lpstr>
      <vt:lpstr>Загальні відомості про ЗДО “Дзвіночок”  Заклад  дошкільної освіти розрахований на 182 місця . Групи комплектуються залежно від умов роботи закладу   та вікових ознак.  У закладі функціонують 12 груп з денним режимом перебування дітей: 2 групи - для дітей від 2-х до 3-х років; 10 груп - для дітей дошкільного віку від 3-х до 6 – ти (7) років.   Режим роботи: 11 груп - 10,5 годин та 1 група з 12-годинним перебуванням дітей.  ЗДО  працює з 7.30 до 18.00 години за п'ятиденним робочим тижнем. </vt:lpstr>
      <vt:lpstr>Зарахування дітей до закладу здійснюється на підставі заяв батьків, медичної довідки про стан здоров'я дитини, свідоцтва про народження дитини.  В закладі функціонують 2 групи, в яких виховуються 2 дитини, що мають статус дітей з особливими освітніми потребами. </vt:lpstr>
      <vt:lpstr>Навчальний рік у закладі дошкільної освіти починається з 1 вересня і закінчується 31 травня наступного року.  З 1 червня до 31 серпня (оздоровчий період) - у дошкільному закладі проводиться оздоровлення дітей.   Заклад дошкільної освіти здійснює свою діяльність відповідно до річного плану, який складається на навчальний рік та на період оздоровлення.  План роботи схвалюється педагогічною радою закладу. </vt:lpstr>
      <vt:lpstr>Відповідно до листа Міністерства освіти і науки України від 07.05.2007р. №1/9 – 263 «Про організацію обліку дітей дошкільного віку»  в ЗДО проводиться робота по обліку дітей дошкільного віку на території селища.    Заклад здійснює соціально-педагогічний патронат сімей, в яких виховуються діти, що не відвідують дошкільні заклади, з метою створення  умов для здобуття дошкільної освіти та надання консультаційної, психологічної підтримки сім'ям.   Виходячи з того, що соціально-педагогічний патронат сім'ї – це система  гуманітарних послуг і заходів, захист прав дитини на здобуття освіти, у нашому закладі  педагогічним колективом ЗДО було складено банк даних дітей, які не відвідують дошкільні заклади та проведено моніторинг результативності охоплення дошкільною освітою дітей цієї категорії.    Всі діти , яким виповнилося 5 років, залучені до освітнього процесу закладу. </vt:lpstr>
      <vt:lpstr>         Науково-методична робота закладу: Методична проблема закладу у 2023/2024 навчальному році «Розвиток цілісної особистості дошкільника через впровадження  підходу  «Навчання через гру » в освітній простір закладу дошкільної освіти».               ЗАВДАННЯ  НА  2023-2024 НАВЧАЛЬНИЙ РІК:      1. Бнзпечне освітнє середовище в закладі дошкільної освіти.       2. Всебічний розвиток і розкриття внутрішнього потенціалу кожної дитини, формування її     цілісного світогляду через гру.       3. Поглиблювати системну та послідовну роботу з національно-патріотичного виховання     дітей через подальше формування у дошкільнят комплексу знань про сім’ю, родину, рідне місто,    Батьківщину, Україну.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Заходи щодо здійснення та модернізації матеріально-технічної бази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НОВОГУЙВИНСЬКИЙ ЗАКЛАД ДОШКІЛЬНОЇ ОСВІТИ «ДЗВІНОЧОК» НОВОГУЙВИНСЬКОЇ СЕЛИЩНОЇ РАДИ  Педагогічна рада Тема:  «Зростання професійної компетентності педагога  під час ігрової діяльності як природного середовища для розвитку та навчання дітей дошкільного віку»   Листопад 2021р.</dc:title>
  <dc:creator>new</dc:creator>
  <cp:lastModifiedBy>Пользователь Windows</cp:lastModifiedBy>
  <cp:revision>458</cp:revision>
  <dcterms:created xsi:type="dcterms:W3CDTF">2021-11-16T09:58:00Z</dcterms:created>
  <dcterms:modified xsi:type="dcterms:W3CDTF">2024-06-24T11:28:15Z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3A38194525A8441881077936BA386DE0_12</vt:lpwstr>
  </property>
  <property fmtid="{D5CDD505-2E9C-101B-9397-08002B2CF9AE}" pid="3" name="KSOProductBuildVer">
    <vt:lpwstr>1049-12.2.0.17119</vt:lpwstr>
  </property>
</Properties>
</file>