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99" r:id="rId3"/>
    <p:sldId id="302" r:id="rId4"/>
    <p:sldId id="300" r:id="rId5"/>
    <p:sldId id="303" r:id="rId6"/>
    <p:sldId id="304" r:id="rId7"/>
    <p:sldId id="305" r:id="rId8"/>
    <p:sldId id="307" r:id="rId9"/>
    <p:sldId id="306" r:id="rId10"/>
    <p:sldId id="308" r:id="rId11"/>
    <p:sldId id="313" r:id="rId12"/>
    <p:sldId id="316" r:id="rId13"/>
    <p:sldId id="326" r:id="rId14"/>
    <p:sldId id="318" r:id="rId15"/>
    <p:sldId id="317" r:id="rId16"/>
    <p:sldId id="321" r:id="rId17"/>
    <p:sldId id="328" r:id="rId18"/>
    <p:sldId id="322" r:id="rId19"/>
    <p:sldId id="323" r:id="rId20"/>
    <p:sldId id="324" r:id="rId21"/>
    <p:sldId id="315" r:id="rId22"/>
    <p:sldId id="319" r:id="rId23"/>
    <p:sldId id="320" r:id="rId24"/>
    <p:sldId id="327" r:id="rId25"/>
    <p:sldId id="312" r:id="rId26"/>
  </p:sldIdLst>
  <p:sldSz cx="8640763" cy="6480175"/>
  <p:notesSz cx="6797675" cy="9926638"/>
  <p:defaultTextStyle>
    <a:defPPr>
      <a:defRPr lang="uk-UA"/>
    </a:defPPr>
    <a:lvl1pPr marL="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5" d="100"/>
          <a:sy n="85" d="100"/>
        </p:scale>
        <p:origin x="-990" y="-72"/>
      </p:cViewPr>
      <p:guideLst>
        <p:guide orient="horz" pos="2041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42C0-73AD-46A2-94F2-748F2FBB3374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AE67-29D0-400F-AE6D-BF70CB1DF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057" y="2013055"/>
            <a:ext cx="7344649" cy="13890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6115" y="3672099"/>
            <a:ext cx="604853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264553" y="259508"/>
            <a:ext cx="1944172" cy="552914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32038" y="259508"/>
            <a:ext cx="5688502" cy="552914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61" y="4164113"/>
            <a:ext cx="7344649" cy="128703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2561" y="2746575"/>
            <a:ext cx="7344649" cy="141753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32038" y="1512041"/>
            <a:ext cx="3816337" cy="427661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392388" y="1512041"/>
            <a:ext cx="3816337" cy="427661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32038" y="1450540"/>
            <a:ext cx="3817838" cy="60451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32038" y="2055056"/>
            <a:ext cx="3817838" cy="3733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389388" y="1450540"/>
            <a:ext cx="3819337" cy="60451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389388" y="2055056"/>
            <a:ext cx="3819337" cy="3733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39" y="258007"/>
            <a:ext cx="2842751" cy="109803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78298" y="258007"/>
            <a:ext cx="4830427" cy="55306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32039" y="1356037"/>
            <a:ext cx="2842751" cy="4432620"/>
          </a:xfrm>
        </p:spPr>
        <p:txBody>
          <a:bodyPr/>
          <a:lstStyle>
            <a:lvl1pPr marL="0" indent="0">
              <a:buNone/>
              <a:defRPr sz="13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650" y="4536122"/>
            <a:ext cx="5184458" cy="53551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693650" y="579016"/>
            <a:ext cx="5184458" cy="3888105"/>
          </a:xfrm>
        </p:spPr>
        <p:txBody>
          <a:bodyPr/>
          <a:lstStyle>
            <a:lvl1pPr marL="0" indent="0">
              <a:buNone/>
              <a:defRPr sz="3000"/>
            </a:lvl1pPr>
            <a:lvl2pPr marL="432008" indent="0">
              <a:buNone/>
              <a:defRPr sz="2600"/>
            </a:lvl2pPr>
            <a:lvl3pPr marL="864017" indent="0">
              <a:buNone/>
              <a:defRPr sz="2300"/>
            </a:lvl3pPr>
            <a:lvl4pPr marL="1296025" indent="0">
              <a:buNone/>
              <a:defRPr sz="1900"/>
            </a:lvl4pPr>
            <a:lvl5pPr marL="1728033" indent="0">
              <a:buNone/>
              <a:defRPr sz="1900"/>
            </a:lvl5pPr>
            <a:lvl6pPr marL="2160041" indent="0">
              <a:buNone/>
              <a:defRPr sz="1900"/>
            </a:lvl6pPr>
            <a:lvl7pPr marL="2592050" indent="0">
              <a:buNone/>
              <a:defRPr sz="1900"/>
            </a:lvl7pPr>
            <a:lvl8pPr marL="3024058" indent="0">
              <a:buNone/>
              <a:defRPr sz="1900"/>
            </a:lvl8pPr>
            <a:lvl9pPr marL="3456066" indent="0">
              <a:buNone/>
              <a:defRPr sz="19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93650" y="5071637"/>
            <a:ext cx="5184458" cy="760520"/>
          </a:xfrm>
        </p:spPr>
        <p:txBody>
          <a:bodyPr/>
          <a:lstStyle>
            <a:lvl1pPr marL="0" indent="0">
              <a:buNone/>
              <a:defRPr sz="13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40000"/>
                <a:lumOff val="60000"/>
                <a:alpha val="60000"/>
              </a:schemeClr>
            </a:gs>
            <a:gs pos="56000">
              <a:schemeClr val="accent6">
                <a:lumMod val="40000"/>
                <a:lumOff val="60000"/>
                <a:alpha val="40000"/>
              </a:schemeClr>
            </a:gs>
            <a:gs pos="92000">
              <a:schemeClr val="accent6">
                <a:lumMod val="40000"/>
                <a:lumOff val="60000"/>
                <a:alpha val="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776687" cy="1080029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32038" y="1512041"/>
            <a:ext cx="7776687" cy="4276616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19.12.2022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017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6" indent="-324006" algn="l" defTabSz="86401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defTabSz="864017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riticalthinking.expert/shop/komplekt-doshkilnyatam-osvitu-dlya-stalogo-rozvytku-malenki-lyudy-velykogo-svitu-4-richka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thinking.expert/shop/komplekt-doshkilnyatam-osvitu-dlya-stalogo-rozvytku-malenki-lyudy-velykogo-svitu-4-richka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thinking.expert/shop/komplekt-doshkilnyatam-osvitu-dlya-stalogo-rozvytku-malenki-lyudy-velykogo-svitu-4-richka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thinking.expert/shop/komplekt-doshkilnyatam-osvitu-dlya-stalogo-rozvytku-malenki-lyudy-velykogo-svitu-4-richka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17" y="287759"/>
            <a:ext cx="8327215" cy="4176464"/>
          </a:xfrm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Сталий розвиток</a:t>
            </a:r>
            <a:br>
              <a:rPr lang="uk-UA" sz="3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як ключова складова компетентності дитини</a:t>
            </a:r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дошкільній освіті</a:t>
            </a:r>
            <a:endParaRPr lang="uk-UA" sz="36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68638" y="1727920"/>
            <a:ext cx="5227609" cy="2320034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100" b="1" dirty="0" smtClean="0">
                <a:latin typeface="Gabriola" panose="04040605051002020D02" pitchFamily="82" charset="0"/>
              </a:rPr>
              <a:t> </a:t>
            </a:r>
            <a:endParaRPr lang="uk-UA" sz="5100" b="1" dirty="0">
              <a:latin typeface="Gabriola" panose="04040605051002020D02" pitchFamily="8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9893" y="1367879"/>
            <a:ext cx="5230870" cy="2880320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5100" b="1" dirty="0"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9130" y="5127533"/>
            <a:ext cx="3394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Чернега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 Сергіївна,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Сквирського закладу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ошкільної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№1 «Світанок»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932" y="503783"/>
            <a:ext cx="807495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освіти Сквирської міської ради</a:t>
            </a:r>
          </a:p>
          <a:p>
            <a:pPr algn="ctr"/>
            <a:r>
              <a:rPr lang="uk-UA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Сквирський  заклад дошкільної освіти (ясла садок) комбінованого типу  №1 «Світанок»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Зелена планета проти синього неба і чистої природи Стоков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Голов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3" y="3816151"/>
            <a:ext cx="3528392" cy="2399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2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229" y="503783"/>
            <a:ext cx="5544616" cy="1584176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Завдання освіти для сталого 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розвитку</a:t>
            </a:r>
            <a:b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Державному стандарті дошкільної освіти (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2021)</a:t>
            </a:r>
            <a:b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напрям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«Дитина в природньому довкіллі»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89" y="2303983"/>
            <a:ext cx="7200800" cy="3484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Природно-екологічна компетентність</a:t>
            </a:r>
          </a:p>
          <a:p>
            <a:pPr marL="0" indent="0" algn="just">
              <a:buNone/>
            </a:pPr>
            <a:endParaRPr lang="uk-UA" sz="2600" b="1" i="1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здатність </a:t>
            </a:r>
            <a:r>
              <a:rPr lang="uk-UA" sz="2600" b="1" i="1" dirty="0">
                <a:solidFill>
                  <a:schemeClr val="tx2"/>
                </a:solidFill>
              </a:rPr>
              <a:t>дитини до </a:t>
            </a:r>
            <a:r>
              <a:rPr lang="uk-UA" sz="2600" b="1" i="1" dirty="0" err="1">
                <a:solidFill>
                  <a:schemeClr val="tx2"/>
                </a:solidFill>
              </a:rPr>
              <a:t>природодоцільної</a:t>
            </a:r>
            <a:r>
              <a:rPr lang="uk-UA" sz="2600" b="1" i="1" dirty="0">
                <a:solidFill>
                  <a:schemeClr val="tx2"/>
                </a:solidFill>
              </a:rPr>
              <a:t> поведінки в різних життєвих ситуаціях, що </a:t>
            </a:r>
            <a:r>
              <a:rPr lang="uk-UA" sz="2600" b="1" i="1" dirty="0" err="1">
                <a:solidFill>
                  <a:schemeClr val="tx2"/>
                </a:solidFill>
              </a:rPr>
              <a:t>грунтується</a:t>
            </a:r>
            <a:r>
              <a:rPr lang="uk-UA" sz="2600" b="1" i="1" dirty="0">
                <a:solidFill>
                  <a:schemeClr val="tx2"/>
                </a:solidFill>
              </a:rPr>
              <a:t> на емоційно-ціннісному ставленні до природи, знаннях її законів та формується у просторі пізнавальної, дослідницької, трудової, ігрової діяльності.</a:t>
            </a:r>
            <a:endParaRPr lang="ru-RU" sz="2600" b="1" i="1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" y="439216"/>
            <a:ext cx="2664296" cy="17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7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41" y="287758"/>
            <a:ext cx="8136905" cy="1728193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Парціальна </a:t>
            </a:r>
            <a:r>
              <a:rPr lang="uk-UA" sz="27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програма</a:t>
            </a:r>
            <a:br>
              <a:rPr lang="uk-UA" sz="27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«Дошкільнятам </a:t>
            </a:r>
            <a:r>
              <a:rPr lang="uk-UA" sz="27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</a:t>
            </a:r>
            <a:r>
              <a:rPr lang="uk-UA" sz="27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освіта </a:t>
            </a:r>
            <a:r>
              <a:rPr lang="uk-UA" sz="27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для сталого розвитку»</a:t>
            </a:r>
            <a:br>
              <a:rPr lang="uk-UA" sz="27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Авторки-розробниці</a:t>
            </a:r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uk-UA" sz="18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Олена </a:t>
            </a:r>
            <a:r>
              <a:rPr lang="uk-UA" sz="18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Пометун</a:t>
            </a:r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Наталія </a:t>
            </a:r>
            <a:r>
              <a:rPr lang="uk-UA" sz="18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Гавриш</a:t>
            </a:r>
            <a:br>
              <a:rPr lang="uk-UA" sz="18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Схвалено для використання у дошкільних навчальних закладах (Лист Державної наукової установи «Інституту модернізації змісту освіти Міністерства освіти і науки України від 12.02.2019. №22-1/12-Г-46</a:t>
            </a:r>
            <a:br>
              <a:rPr lang="uk-UA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Дошкільнятам - освіта для сталого розвитку. Презентація програми для  дошкільної освіти - YouTube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22222" r="35396" b="15385"/>
          <a:stretch/>
        </p:blipFill>
        <p:spPr bwMode="auto">
          <a:xfrm>
            <a:off x="647973" y="2303983"/>
            <a:ext cx="2904361" cy="199947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criticalthinking.expert/tuqifar/2018/01/elektronna.-partsialna-programa-kursu-doshkilnyatam-osvita-dlya-stalogo-rozvytku_01-e160457797313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33" y="2159967"/>
            <a:ext cx="3900451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9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992799" cy="1036363"/>
          </a:xfrm>
        </p:spPr>
        <p:txBody>
          <a:bodyPr>
            <a:noAutofit/>
          </a:bodyPr>
          <a:lstStyle/>
          <a:p>
            <a:r>
              <a:rPr lang="uk-UA" sz="20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Курс «Дошкільнятам – освіта для сталого розвитку» передбачає роботу з дошкільниками різних вікових груп протягом </a:t>
            </a:r>
            <a:r>
              <a:rPr lang="uk-UA" sz="20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трьох років</a:t>
            </a:r>
            <a:r>
              <a:rPr lang="uk-UA" sz="20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Він складається з трьох частин:</a:t>
            </a:r>
            <a:endParaRPr lang="ru-RU" sz="2000" b="1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33" y="1295871"/>
            <a:ext cx="8136904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 </a:t>
            </a:r>
            <a:r>
              <a:rPr lang="uk-UA" sz="2600" b="1" i="1" dirty="0">
                <a:solidFill>
                  <a:schemeClr val="tx2"/>
                </a:solidFill>
                <a:hlinkClick r:id="rId2"/>
              </a:rPr>
              <a:t>«Маленькі люди великого світу</a:t>
            </a:r>
            <a:r>
              <a:rPr lang="uk-UA" sz="2600" b="1" i="1" dirty="0" smtClean="0">
                <a:solidFill>
                  <a:schemeClr val="tx2"/>
                </a:solidFill>
                <a:hlinkClick r:id="rId2"/>
              </a:rPr>
              <a:t>»</a:t>
            </a:r>
            <a:endParaRPr lang="uk-UA" dirty="0"/>
          </a:p>
          <a:p>
            <a:pPr marL="0" indent="0">
              <a:buNone/>
            </a:pPr>
            <a:r>
              <a:rPr lang="uk-UA" sz="2000" b="1" i="1" dirty="0" smtClean="0">
                <a:solidFill>
                  <a:schemeClr val="tx2"/>
                </a:solidFill>
              </a:rPr>
              <a:t>(для дітей 4-го року життя)</a:t>
            </a:r>
          </a:p>
          <a:p>
            <a:pPr marL="0" indent="0">
              <a:buNone/>
            </a:pPr>
            <a:endParaRPr lang="uk-UA" sz="26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600" b="1" i="1" dirty="0" smtClean="0">
                <a:solidFill>
                  <a:schemeClr val="tx2"/>
                </a:solidFill>
                <a:hlinkClick r:id="rId2"/>
              </a:rPr>
              <a:t>«Діємо разом»</a:t>
            </a:r>
            <a:endParaRPr lang="uk-UA" sz="2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b="1" i="1" dirty="0">
                <a:solidFill>
                  <a:schemeClr val="tx2"/>
                </a:solidFill>
              </a:rPr>
              <a:t>(для дітей </a:t>
            </a:r>
            <a:r>
              <a:rPr lang="uk-UA" sz="2000" b="1" i="1" dirty="0" smtClean="0">
                <a:solidFill>
                  <a:schemeClr val="tx2"/>
                </a:solidFill>
              </a:rPr>
              <a:t>5-го року життя)</a:t>
            </a:r>
          </a:p>
          <a:p>
            <a:pPr marL="0" indent="0">
              <a:buNone/>
            </a:pPr>
            <a:endParaRPr lang="uk-UA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uk-UA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600" b="1" i="1" dirty="0" smtClean="0">
                <a:solidFill>
                  <a:schemeClr val="tx2"/>
                </a:solidFill>
                <a:hlinkClick r:id="rId2"/>
              </a:rPr>
              <a:t>«</a:t>
            </a:r>
            <a:r>
              <a:rPr lang="uk-UA" sz="2600" b="1" i="1" dirty="0" smtClean="0">
                <a:solidFill>
                  <a:schemeClr val="tx2"/>
                </a:solidFill>
                <a:hlinkClick r:id="rId2"/>
              </a:rPr>
              <a:t>Дошкільнятам </a:t>
            </a:r>
            <a:r>
              <a:rPr lang="uk-UA" sz="2600" b="1" i="1" dirty="0" smtClean="0">
                <a:solidFill>
                  <a:schemeClr val="tx2"/>
                </a:solidFill>
                <a:hlinkClick r:id="rId2"/>
              </a:rPr>
              <a:t>про сталий розвиток»</a:t>
            </a:r>
            <a:endParaRPr lang="uk-UA" sz="2600" b="1" i="1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b="1" i="1" dirty="0" smtClean="0">
                <a:solidFill>
                  <a:schemeClr val="tx2"/>
                </a:solidFill>
              </a:rPr>
              <a:t>(для дітей 6-го року життя)</a:t>
            </a:r>
          </a:p>
          <a:p>
            <a:pPr marL="0" indent="0">
              <a:buNone/>
            </a:pPr>
            <a:endParaRPr lang="uk-UA" sz="26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uk-UA" sz="26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uk-UA" sz="2000" b="1" i="1" dirty="0">
                <a:solidFill>
                  <a:schemeClr val="tx2"/>
                </a:solidFill>
              </a:rPr>
              <a:t>Вони можуть запроваджуватися в закладі дошкільної освіти цілісно як частини курсу, або автономно як окремий курс.</a:t>
            </a:r>
          </a:p>
        </p:txBody>
      </p:sp>
      <p:pic>
        <p:nvPicPr>
          <p:cNvPr id="4" name="Объект 3" descr="https://www.criticalthinking.expert/tuqifar/2018/01/paperovyj.-komplekt-doshkilnyatam-osvitu-dlya-stalogo-rozvytku.-malenki-lyudy-velykogo-svitu-4-richkam_01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10" y="1223863"/>
            <a:ext cx="1656184" cy="146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criticalthinking.expert/tuqifar/2018/01/elektronnyj.-komplekt-doshkilnyatam-osvitu-dlya-stalogo-rozvytku-6-richkam_02-e16045780743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14" y="2447999"/>
            <a:ext cx="172819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criticalthinking.expert/tuqifar/2018/01/elektronnyj.-komplekt-doshkilnyatam-osvitu-dlya-stalogo-rozvytku-6-richkam_01-e160457805238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91" y="3600127"/>
            <a:ext cx="151333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57" y="215751"/>
            <a:ext cx="7776687" cy="64807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Дошкільнятам – </a:t>
            </a:r>
            <a:r>
              <a:rPr lang="uk-UA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освіта </a:t>
            </a:r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для сталого розвитку</a:t>
            </a:r>
            <a:endParaRPr lang="ru-RU" sz="24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41" y="935831"/>
            <a:ext cx="7992887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2600" b="1" i="1" dirty="0">
                <a:solidFill>
                  <a:schemeClr val="accent6">
                    <a:lumMod val="75000"/>
                  </a:schemeClr>
                </a:solidFill>
              </a:rPr>
              <a:t>Мета програми </a:t>
            </a:r>
            <a:r>
              <a:rPr lang="uk-UA" sz="2600" b="1" i="1" dirty="0">
                <a:solidFill>
                  <a:schemeClr val="tx2"/>
                </a:solidFill>
              </a:rPr>
              <a:t>– сприяння формуванню у дошкільників </a:t>
            </a:r>
            <a:r>
              <a:rPr lang="uk-UA" sz="2600" b="1" i="1" dirty="0" smtClean="0">
                <a:solidFill>
                  <a:schemeClr val="tx2"/>
                </a:solidFill>
              </a:rPr>
              <a:t>			         звичок </a:t>
            </a:r>
            <a:r>
              <a:rPr lang="uk-UA" sz="2600" b="1" i="1" dirty="0">
                <a:solidFill>
                  <a:schemeClr val="tx2"/>
                </a:solidFill>
              </a:rPr>
              <a:t>і поведінки сталого способу життя</a:t>
            </a:r>
          </a:p>
          <a:p>
            <a:pPr marL="0" indent="0" algn="just">
              <a:buNone/>
            </a:pPr>
            <a:endParaRPr lang="uk-UA" sz="26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accent6">
                    <a:lumMod val="75000"/>
                  </a:schemeClr>
                </a:solidFill>
              </a:rPr>
              <a:t>Завдання курсу </a:t>
            </a:r>
            <a:r>
              <a:rPr lang="uk-UA" sz="2600" b="1" i="1" dirty="0">
                <a:solidFill>
                  <a:schemeClr val="tx2"/>
                </a:solidFill>
              </a:rPr>
              <a:t>– створення умов для</a:t>
            </a:r>
            <a:r>
              <a:rPr lang="uk-UA" sz="26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buNone/>
            </a:pPr>
            <a:endParaRPr lang="uk-UA" sz="16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	формування </a:t>
            </a:r>
            <a:r>
              <a:rPr lang="uk-UA" sz="2600" b="1" i="1" dirty="0">
                <a:solidFill>
                  <a:schemeClr val="tx2"/>
                </a:solidFill>
              </a:rPr>
              <a:t>у дітей початкових уявлень про дії та </a:t>
            </a:r>
            <a:r>
              <a:rPr lang="uk-UA" sz="2600" b="1" i="1" dirty="0" smtClean="0">
                <a:solidFill>
                  <a:schemeClr val="tx2"/>
                </a:solidFill>
              </a:rPr>
              <a:t>	поведінку, що </a:t>
            </a:r>
            <a:r>
              <a:rPr lang="uk-UA" sz="2600" b="1" i="1" dirty="0">
                <a:solidFill>
                  <a:schemeClr val="tx2"/>
                </a:solidFill>
              </a:rPr>
              <a:t>орієнтовані на сталий розвиток, </a:t>
            </a:r>
            <a:r>
              <a:rPr lang="uk-UA" sz="2600" b="1" i="1" dirty="0" smtClean="0">
                <a:solidFill>
                  <a:schemeClr val="tx2"/>
                </a:solidFill>
              </a:rPr>
              <a:t>	необхідних </a:t>
            </a:r>
            <a:r>
              <a:rPr lang="uk-UA" sz="2600" b="1" i="1" dirty="0">
                <a:solidFill>
                  <a:schemeClr val="tx2"/>
                </a:solidFill>
              </a:rPr>
              <a:t>для свідомого вибору способу власного </a:t>
            </a:r>
            <a:r>
              <a:rPr lang="uk-UA" sz="2600" b="1" i="1" dirty="0" smtClean="0">
                <a:solidFill>
                  <a:schemeClr val="tx2"/>
                </a:solidFill>
              </a:rPr>
              <a:t>	життя;</a:t>
            </a:r>
            <a:endParaRPr lang="uk-UA" sz="26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uk-UA" sz="15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	усвідомлення </a:t>
            </a:r>
            <a:r>
              <a:rPr lang="uk-UA" sz="2600" b="1" i="1" dirty="0">
                <a:solidFill>
                  <a:schemeClr val="tx2"/>
                </a:solidFill>
              </a:rPr>
              <a:t>дітьми необхідності збереження </a:t>
            </a:r>
            <a:r>
              <a:rPr lang="uk-UA" sz="2600" b="1" i="1" dirty="0" smtClean="0">
                <a:solidFill>
                  <a:schemeClr val="tx2"/>
                </a:solidFill>
              </a:rPr>
              <a:t>	ресурсів </a:t>
            </a:r>
            <a:r>
              <a:rPr lang="uk-UA" sz="2600" b="1" i="1" dirty="0">
                <a:solidFill>
                  <a:schemeClr val="tx2"/>
                </a:solidFill>
              </a:rPr>
              <a:t>планети та особистої причетності до </a:t>
            </a:r>
            <a:r>
              <a:rPr lang="uk-UA" sz="2600" b="1" i="1" dirty="0" smtClean="0">
                <a:solidFill>
                  <a:schemeClr val="tx2"/>
                </a:solidFill>
              </a:rPr>
              <a:t>	майбутнього </a:t>
            </a:r>
            <a:r>
              <a:rPr lang="uk-UA" sz="2600" b="1" i="1" dirty="0">
                <a:solidFill>
                  <a:schemeClr val="tx2"/>
                </a:solidFill>
              </a:rPr>
              <a:t>суспільства і </a:t>
            </a:r>
            <a:r>
              <a:rPr lang="uk-UA" sz="2600" b="1" i="1" dirty="0" smtClean="0">
                <a:solidFill>
                  <a:schemeClr val="tx2"/>
                </a:solidFill>
              </a:rPr>
              <a:t>природи;</a:t>
            </a:r>
          </a:p>
          <a:p>
            <a:pPr marL="0" indent="0" algn="just">
              <a:buNone/>
            </a:pPr>
            <a:endParaRPr lang="uk-UA" sz="15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	розвитку </a:t>
            </a:r>
            <a:r>
              <a:rPr lang="uk-UA" sz="2600" b="1" i="1" dirty="0">
                <a:solidFill>
                  <a:schemeClr val="tx2"/>
                </a:solidFill>
              </a:rPr>
              <a:t>у дітей сталих звичок і моделей поведінки, </a:t>
            </a:r>
            <a:r>
              <a:rPr lang="uk-UA" sz="2600" b="1" i="1" dirty="0" smtClean="0">
                <a:solidFill>
                  <a:schemeClr val="tx2"/>
                </a:solidFill>
              </a:rPr>
              <a:t>	що </a:t>
            </a:r>
            <a:r>
              <a:rPr lang="uk-UA" sz="2600" b="1" i="1" dirty="0">
                <a:solidFill>
                  <a:schemeClr val="tx2"/>
                </a:solidFill>
              </a:rPr>
              <a:t>відповідають сталому розвитку, бажання діяти  </a:t>
            </a:r>
            <a:r>
              <a:rPr lang="uk-UA" sz="2600" b="1" i="1" dirty="0" smtClean="0">
                <a:solidFill>
                  <a:schemeClr val="tx2"/>
                </a:solidFill>
              </a:rPr>
              <a:t>	цьому </a:t>
            </a:r>
            <a:r>
              <a:rPr lang="uk-UA" sz="2600" b="1" i="1" dirty="0">
                <a:solidFill>
                  <a:schemeClr val="tx2"/>
                </a:solidFill>
              </a:rPr>
              <a:t>напрямку.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48824" y="2506787"/>
            <a:ext cx="266328" cy="169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99814" y="3888159"/>
            <a:ext cx="266328" cy="169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66071" y="4980855"/>
            <a:ext cx="266328" cy="169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65" y="287759"/>
            <a:ext cx="7488745" cy="2160240"/>
          </a:xfrm>
        </p:spPr>
        <p:txBody>
          <a:bodyPr>
            <a:noAutofit/>
          </a:bodyPr>
          <a:lstStyle/>
          <a:p>
            <a:pPr indent="357188" algn="just"/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Програма «Дошкільнятам – освіта для сталого розвитку реалізує освітню технологію на засадах одного з напрямків гуманістичної педагогіки – </a:t>
            </a:r>
            <a:r>
              <a:rPr lang="uk-UA" sz="20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педагогіки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емпауерменту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(з </a:t>
            </a:r>
            <a:r>
              <a:rPr lang="uk-UA" sz="20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анг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empowerment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надання людині мотивації й наснаги, натхнення на 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дії).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6" y="2592015"/>
            <a:ext cx="7704769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i="1" dirty="0" smtClean="0">
                <a:solidFill>
                  <a:schemeClr val="accent6">
                    <a:lumMod val="75000"/>
                  </a:schemeClr>
                </a:solidFill>
              </a:rPr>
              <a:t>Основні принципи </a:t>
            </a:r>
            <a:r>
              <a:rPr lang="uk-UA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емпауермент-педагогіки</a:t>
            </a:r>
            <a:r>
              <a:rPr lang="uk-UA" sz="26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chemeClr val="tx2"/>
                </a:solidFill>
              </a:rPr>
              <a:t>	</a:t>
            </a:r>
            <a:r>
              <a:rPr lang="uk-UA" sz="2000" b="1" i="1" dirty="0" smtClean="0">
                <a:solidFill>
                  <a:schemeClr val="tx2"/>
                </a:solidFill>
              </a:rPr>
              <a:t>Створення </a:t>
            </a:r>
            <a:r>
              <a:rPr lang="uk-UA" sz="2000" b="1" i="1" dirty="0">
                <a:solidFill>
                  <a:schemeClr val="tx2"/>
                </a:solidFill>
              </a:rPr>
              <a:t>умов для формування у дитини </a:t>
            </a:r>
            <a:r>
              <a:rPr lang="uk-UA" sz="2000" b="1" i="1" dirty="0" smtClean="0">
                <a:solidFill>
                  <a:schemeClr val="tx2"/>
                </a:solidFill>
              </a:rPr>
              <a:t>	впевненості 	у </a:t>
            </a:r>
            <a:r>
              <a:rPr lang="uk-UA" sz="2000" b="1" i="1" dirty="0">
                <a:solidFill>
                  <a:schemeClr val="tx2"/>
                </a:solidFill>
              </a:rPr>
              <a:t>власних </a:t>
            </a:r>
            <a:r>
              <a:rPr lang="uk-UA" sz="2000" b="1" i="1" dirty="0" smtClean="0">
                <a:solidFill>
                  <a:schemeClr val="tx2"/>
                </a:solidFill>
              </a:rPr>
              <a:t>силах</a:t>
            </a:r>
          </a:p>
          <a:p>
            <a:pPr marL="0" indent="0" algn="just">
              <a:buNone/>
            </a:pPr>
            <a:r>
              <a:rPr lang="uk-UA" sz="2000" b="1" i="1" dirty="0" smtClean="0">
                <a:solidFill>
                  <a:schemeClr val="tx2"/>
                </a:solidFill>
              </a:rPr>
              <a:t>	Прийняття рішень щодо власного стилю життя та </a:t>
            </a:r>
            <a:r>
              <a:rPr lang="uk-UA" sz="2000" b="1" i="1" dirty="0">
                <a:solidFill>
                  <a:schemeClr val="tx2"/>
                </a:solidFill>
              </a:rPr>
              <a:t>ї</a:t>
            </a:r>
            <a:r>
              <a:rPr lang="uk-UA" sz="2000" b="1" i="1" dirty="0" smtClean="0">
                <a:solidFill>
                  <a:schemeClr val="tx2"/>
                </a:solidFill>
              </a:rPr>
              <a:t>х 	виконання</a:t>
            </a:r>
            <a:endParaRPr lang="uk-UA" sz="20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uk-UA" sz="2000" b="1" i="1" dirty="0" smtClean="0">
                <a:solidFill>
                  <a:schemeClr val="tx2"/>
                </a:solidFill>
              </a:rPr>
              <a:t>	Забезпечення </a:t>
            </a:r>
            <a:r>
              <a:rPr lang="uk-UA" sz="2000" b="1" i="1" dirty="0">
                <a:solidFill>
                  <a:schemeClr val="tx2"/>
                </a:solidFill>
              </a:rPr>
              <a:t>психологічного комфорту дітей </a:t>
            </a:r>
            <a:r>
              <a:rPr lang="uk-UA" sz="2000" b="1" i="1" dirty="0" smtClean="0">
                <a:solidFill>
                  <a:schemeClr val="tx2"/>
                </a:solidFill>
              </a:rPr>
              <a:t>	під 	час </a:t>
            </a:r>
            <a:r>
              <a:rPr lang="uk-UA" sz="2000" b="1" i="1" dirty="0">
                <a:solidFill>
                  <a:schemeClr val="tx2"/>
                </a:solidFill>
              </a:rPr>
              <a:t>занять</a:t>
            </a:r>
          </a:p>
          <a:p>
            <a:pPr marL="0" indent="0" algn="just">
              <a:buNone/>
            </a:pPr>
            <a:r>
              <a:rPr lang="uk-UA" sz="2000" b="1" i="1" dirty="0" smtClean="0">
                <a:solidFill>
                  <a:schemeClr val="tx2"/>
                </a:solidFill>
              </a:rPr>
              <a:t>	Створення </a:t>
            </a:r>
            <a:r>
              <a:rPr lang="uk-UA" sz="2000" b="1" i="1" dirty="0">
                <a:solidFill>
                  <a:schemeClr val="tx2"/>
                </a:solidFill>
              </a:rPr>
              <a:t>умов для появи у дітей ентузіазму і </a:t>
            </a:r>
            <a:r>
              <a:rPr lang="uk-UA" sz="2000" b="1" i="1" dirty="0" smtClean="0">
                <a:solidFill>
                  <a:schemeClr val="tx2"/>
                </a:solidFill>
              </a:rPr>
              <a:t>	почуття </a:t>
            </a:r>
            <a:r>
              <a:rPr lang="uk-UA" sz="2000" b="1" i="1" dirty="0">
                <a:solidFill>
                  <a:schemeClr val="tx2"/>
                </a:solidFill>
              </a:rPr>
              <a:t>задоволення від результатів </a:t>
            </a:r>
            <a:r>
              <a:rPr lang="uk-UA" sz="2000" b="1" i="1" dirty="0" smtClean="0">
                <a:solidFill>
                  <a:schemeClr val="tx2"/>
                </a:solidFill>
              </a:rPr>
              <a:t>групової 	й 	індивідуальної </a:t>
            </a:r>
            <a:r>
              <a:rPr lang="uk-UA" sz="2000" b="1" i="1" dirty="0">
                <a:solidFill>
                  <a:schemeClr val="tx2"/>
                </a:solidFill>
              </a:rPr>
              <a:t>роботи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131890" y="3240087"/>
            <a:ext cx="266328" cy="169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131890" y="4580420"/>
            <a:ext cx="266328" cy="169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131890" y="5268887"/>
            <a:ext cx="266328" cy="169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131890" y="3924522"/>
            <a:ext cx="266328" cy="169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9" y="143744"/>
            <a:ext cx="7920880" cy="3024336"/>
          </a:xfrm>
        </p:spPr>
        <p:txBody>
          <a:bodyPr>
            <a:noAutofit/>
          </a:bodyPr>
          <a:lstStyle/>
          <a:p>
            <a:pPr algn="l"/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Структура курсу визначається трьома основними темами: </a:t>
            </a:r>
            <a:b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для дітей молодшого дошкільного віку:</a:t>
            </a:r>
            <a:b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	</a:t>
            </a:r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Спілкування, Моє здоров'я,  </a:t>
            </a:r>
            <a:r>
              <a:rPr lang="uk-UA" sz="18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Здоров'я</a:t>
            </a:r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природи</a:t>
            </a:r>
            <a:b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для дітей середнього дошкільного </a:t>
            </a:r>
            <a: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віку:</a:t>
            </a:r>
            <a:b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Спілкування, Ресурси, Природа – наш друг</a:t>
            </a:r>
            <a:b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для дітей старшого дошкільного </a:t>
            </a:r>
            <a: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віку:</a:t>
            </a:r>
            <a:b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Спілкування, Ресурси, Подарунок</a:t>
            </a:r>
            <a:b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Теми орієнтовані на </a:t>
            </a:r>
            <a:r>
              <a:rPr lang="uk-UA" sz="1800" b="1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взаємопов'язні</a:t>
            </a: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сфери сталого </a:t>
            </a:r>
            <a: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розвитку:</a:t>
            </a:r>
            <a:b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соціальну</a:t>
            </a:r>
            <a:r>
              <a:rPr lang="uk-UA" sz="18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економічну, екологічну</a:t>
            </a:r>
            <a:endParaRPr lang="ru-RU" sz="1800" b="1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41" y="3240087"/>
            <a:ext cx="792088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i="1" dirty="0">
                <a:solidFill>
                  <a:schemeClr val="tx2"/>
                </a:solidFill>
              </a:rPr>
              <a:t>Вивчення кожної з тем передбачає опрацювання трьох підтем.</a:t>
            </a:r>
          </a:p>
          <a:p>
            <a:pPr marL="0" indent="0" algn="just">
              <a:buNone/>
            </a:pPr>
            <a:r>
              <a:rPr lang="uk-UA" sz="1800" b="1" i="1" dirty="0">
                <a:solidFill>
                  <a:schemeClr val="tx2"/>
                </a:solidFill>
              </a:rPr>
              <a:t>У кожній темі виділяються спеціально організовані тематичні дні з наступним закріпленням освоєних дій </a:t>
            </a:r>
            <a:r>
              <a:rPr lang="uk-UA" sz="1800" b="1" i="1">
                <a:solidFill>
                  <a:schemeClr val="tx2"/>
                </a:solidFill>
              </a:rPr>
              <a:t>протягом </a:t>
            </a:r>
            <a:r>
              <a:rPr lang="uk-UA" sz="1800" b="1" i="1" smtClean="0">
                <a:solidFill>
                  <a:schemeClr val="tx2"/>
                </a:solidFill>
              </a:rPr>
              <a:t>двох-трьох </a:t>
            </a:r>
            <a:r>
              <a:rPr lang="uk-UA" sz="1800" b="1" i="1" dirty="0">
                <a:solidFill>
                  <a:schemeClr val="tx2"/>
                </a:solidFill>
              </a:rPr>
              <a:t>тижнів.</a:t>
            </a:r>
          </a:p>
          <a:p>
            <a:pPr marL="0" indent="0" algn="just">
              <a:buNone/>
            </a:pPr>
            <a:r>
              <a:rPr lang="uk-UA" sz="1800" b="1" i="1" dirty="0">
                <a:solidFill>
                  <a:schemeClr val="tx2"/>
                </a:solidFill>
              </a:rPr>
              <a:t>У змісті кожної з тем виокремлено:</a:t>
            </a:r>
          </a:p>
          <a:p>
            <a:pPr marL="0" indent="0" algn="just">
              <a:buNone/>
            </a:pPr>
            <a:r>
              <a:rPr lang="uk-UA" sz="1800" b="1" i="1" dirty="0">
                <a:solidFill>
                  <a:schemeClr val="tx2"/>
                </a:solidFill>
              </a:rPr>
              <a:t> </a:t>
            </a:r>
            <a:r>
              <a:rPr lang="uk-UA" sz="1800" b="1" i="1" dirty="0" smtClean="0">
                <a:solidFill>
                  <a:schemeClr val="tx2"/>
                </a:solidFill>
              </a:rPr>
              <a:t>	ідеї</a:t>
            </a:r>
            <a:r>
              <a:rPr lang="uk-UA" sz="1800" b="1" i="1" dirty="0">
                <a:solidFill>
                  <a:schemeClr val="tx2"/>
                </a:solidFill>
              </a:rPr>
              <a:t>, які мають бути донесені до дітей,</a:t>
            </a:r>
          </a:p>
          <a:p>
            <a:pPr marL="0" indent="0" algn="just">
              <a:buNone/>
            </a:pPr>
            <a:r>
              <a:rPr lang="uk-UA" sz="1800" b="1" i="1" dirty="0" smtClean="0">
                <a:solidFill>
                  <a:schemeClr val="tx2"/>
                </a:solidFill>
              </a:rPr>
              <a:t>	мовні </a:t>
            </a:r>
            <a:r>
              <a:rPr lang="uk-UA" sz="1800" b="1" i="1" dirty="0">
                <a:solidFill>
                  <a:schemeClr val="tx2"/>
                </a:solidFill>
              </a:rPr>
              <a:t>формули, що відбивають  смисл дії </a:t>
            </a:r>
          </a:p>
          <a:p>
            <a:pPr marL="0" indent="0" algn="just">
              <a:buNone/>
            </a:pPr>
            <a:r>
              <a:rPr lang="uk-UA" sz="1800" b="1" i="1" dirty="0" smtClean="0">
                <a:solidFill>
                  <a:schemeClr val="tx2"/>
                </a:solidFill>
              </a:rPr>
              <a:t>	дії</a:t>
            </a:r>
            <a:r>
              <a:rPr lang="uk-UA" sz="1800" b="1" i="1" dirty="0">
                <a:solidFill>
                  <a:schemeClr val="tx2"/>
                </a:solidFill>
              </a:rPr>
              <a:t>, які діти опановують та автоматизують.</a:t>
            </a:r>
          </a:p>
          <a:p>
            <a:pPr marL="0" indent="0" algn="just">
              <a:buNone/>
            </a:pPr>
            <a:r>
              <a:rPr lang="uk-UA" sz="1800" b="1" i="1" dirty="0">
                <a:solidFill>
                  <a:schemeClr val="tx2"/>
                </a:solidFill>
              </a:rPr>
              <a:t>Обов'язковим елементом вивчення кожної з тем є вступне і підсумкове </a:t>
            </a:r>
            <a:r>
              <a:rPr lang="uk-UA" sz="1800" b="1" i="1" dirty="0" smtClean="0">
                <a:solidFill>
                  <a:schemeClr val="tx2"/>
                </a:solidFill>
              </a:rPr>
              <a:t>самостійне </a:t>
            </a:r>
            <a:r>
              <a:rPr lang="uk-UA" sz="1800" b="1" i="1" dirty="0">
                <a:solidFill>
                  <a:schemeClr val="tx2"/>
                </a:solidFill>
              </a:rPr>
              <a:t>дослідження дітьми власної побутової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23728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41" y="259508"/>
            <a:ext cx="7848785" cy="820339"/>
          </a:xfrm>
        </p:spPr>
        <p:txBody>
          <a:bodyPr>
            <a:noAutofit/>
          </a:bodyPr>
          <a:lstStyle/>
          <a:p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Освіта «для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7" y="1223863"/>
            <a:ext cx="784887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Кожна з тем змісту пов'язана з тим, 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що дитина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uk-UA" sz="2000" b="1" dirty="0" smtClean="0">
              <a:solidFill>
                <a:srgbClr val="7030A0"/>
              </a:solidFill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- отримує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необхідну інформацію як діяти</a:t>
            </a:r>
          </a:p>
          <a:p>
            <a:pPr marL="0" indent="0" algn="just">
              <a:buNone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- на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основі дослідження певного аспекту життя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  приймає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рішення про те, які дії у напрямі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  сталого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розвитку буде робити найближчим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  часом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- починає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діти, набуваючи вміння та навичок</a:t>
            </a:r>
          </a:p>
          <a:p>
            <a:pPr marL="0" indent="0" algn="just">
              <a:buNone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	- формує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звички для подальшого життя</a:t>
            </a:r>
            <a:b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</a:br>
            <a:endParaRPr lang="uk-UA" sz="20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0061" y="4818683"/>
            <a:ext cx="108012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2229" y="4832547"/>
            <a:ext cx="115212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ЕНЕРГІЯ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0421" y="4832547"/>
            <a:ext cx="1224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ЗДОРОВ'Я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0061" y="5556731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ЗБЕРЕЖЕННЯ ПРИРОДИ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8947" y="5509975"/>
            <a:ext cx="15481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СПІЛКУВАННЯ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2629" y="4832547"/>
            <a:ext cx="126662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ВІДХОДИ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1104" y="5509975"/>
            <a:ext cx="136815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ПОДАРУНКИ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57" y="9928"/>
            <a:ext cx="7776776" cy="892347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Тематичний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план навчання дітей 4-го року життя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i="1" dirty="0">
                <a:solidFill>
                  <a:schemeClr val="tx2"/>
                </a:solidFill>
                <a:hlinkClick r:id="rId2"/>
              </a:rPr>
              <a:t>«Маленькі люди великого світу</a:t>
            </a:r>
            <a:r>
              <a:rPr lang="uk-UA" sz="2000" b="1" i="1" dirty="0" smtClean="0">
                <a:solidFill>
                  <a:schemeClr val="tx2"/>
                </a:solidFill>
                <a:hlinkClick r:id="rId2"/>
              </a:rPr>
              <a:t>»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59319"/>
              </p:ext>
            </p:extLst>
          </p:nvPr>
        </p:nvGraphicFramePr>
        <p:xfrm>
          <a:off x="647973" y="1007839"/>
          <a:ext cx="7218264" cy="5344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026"/>
                <a:gridCol w="1247848"/>
                <a:gridCol w="2495695"/>
                <a:gridCol w="2495695"/>
              </a:tblGrid>
              <a:tr h="5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тижня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Підтеми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Дії, моделі поведінки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5345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Спілкування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1-2-3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Люди, які мене оточують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Звертаюся до однолітків на ім'я.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Звертаюся до дорослих на Ви, називаючи на ім'я та по батькові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53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4-5-6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Мої товариші по групі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Звертаюся до однолітків з проханням, пропозицією.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Виконую вправи разом із товаришем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356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7-8-9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Друзі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Граю з іншими.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Запрошую однолітків до гри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35639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Моє здоров'я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10-11-12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Мої рухи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Виконую вправи після сну.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Виконую вправи протягом дня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356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13-14-15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Здорове харчування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Вживаю корисні фрукти.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Вживаю корисні овочі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356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16-17-18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Чистота навколо мене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Мию руки протягом дня.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Прибираю за собою іграшки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35639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Здоров'я природи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19-20-21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Дбайливі господарі і господарки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Зберігаю воду, закриваю кран.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Зачиняю двері – бережу тепло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712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22-23-24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Мої друзі - пташки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Збираю крихти хліба, насіння для годування пташок.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Роблю з дорослими годівничку для пташок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  <a:tr h="53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25-26-27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Мої подарунки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Зберігаю подарунки природи.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Виготовляю подарунки з природного матеріалу разом із дорослим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90" marR="633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132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73" y="143743"/>
            <a:ext cx="7704769" cy="792088"/>
          </a:xfrm>
        </p:spPr>
        <p:txBody>
          <a:bodyPr>
            <a:normAutofit fontScale="90000"/>
          </a:bodyPr>
          <a:lstStyle/>
          <a:p>
            <a:r>
              <a:rPr lang="uk-UA" sz="27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Тематичний план </a:t>
            </a:r>
            <a:r>
              <a:rPr lang="uk-UA" sz="2700" b="1" i="1" dirty="0">
                <a:solidFill>
                  <a:schemeClr val="accent6">
                    <a:lumMod val="75000"/>
                  </a:schemeClr>
                </a:solidFill>
              </a:rPr>
              <a:t>навчання дітей </a:t>
            </a:r>
            <a:r>
              <a:rPr lang="uk-UA" sz="2700" b="1" i="1" dirty="0" smtClean="0">
                <a:solidFill>
                  <a:schemeClr val="accent6">
                    <a:lumMod val="75000"/>
                  </a:schemeClr>
                </a:solidFill>
              </a:rPr>
              <a:t>5-го </a:t>
            </a:r>
            <a:r>
              <a:rPr lang="uk-UA" sz="2700" b="1" i="1" dirty="0">
                <a:solidFill>
                  <a:schemeClr val="accent6">
                    <a:lumMod val="75000"/>
                  </a:schemeClr>
                </a:solidFill>
              </a:rPr>
              <a:t>року життя</a:t>
            </a:r>
            <a:br>
              <a:rPr lang="uk-UA" sz="27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b="1" i="1" dirty="0">
                <a:solidFill>
                  <a:schemeClr val="tx2"/>
                </a:solidFill>
                <a:hlinkClick r:id="rId2"/>
              </a:rPr>
              <a:t>«Діємо разом</a:t>
            </a:r>
            <a:r>
              <a:rPr lang="uk-UA" sz="2200" b="1" i="1" dirty="0" smtClean="0">
                <a:solidFill>
                  <a:schemeClr val="tx2"/>
                </a:solidFill>
                <a:hlinkClick r:id="rId2"/>
              </a:rPr>
              <a:t>»</a:t>
            </a:r>
            <a:r>
              <a:rPr lang="uk-UA" sz="1800" b="1" i="1" dirty="0">
                <a:solidFill>
                  <a:schemeClr val="tx2"/>
                </a:solidFill>
              </a:rPr>
              <a:t/>
            </a:r>
            <a:br>
              <a:rPr lang="uk-UA" sz="1800" b="1" i="1" dirty="0">
                <a:solidFill>
                  <a:schemeClr val="tx2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7" y="1007839"/>
            <a:ext cx="7704856" cy="47808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73542"/>
              </p:ext>
            </p:extLst>
          </p:nvPr>
        </p:nvGraphicFramePr>
        <p:xfrm>
          <a:off x="863998" y="889381"/>
          <a:ext cx="6921153" cy="559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1"/>
                <a:gridCol w="1127102"/>
                <a:gridCol w="2392970"/>
                <a:gridCol w="2392970"/>
              </a:tblGrid>
              <a:tr h="190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тижня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Підтеми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Дії, моделі поведінки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76285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1-2-3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Звернення до дорослих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Звертаюсь і запрошую до дії дорослих.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Звертаюсь і запрошую до дії дівчат  і хлопчиків однолітків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769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4-5-6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і подяка за неї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Прошу дорослих про допомогу і дякую їм.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Пропоную дорослим і одноліткам допомогу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57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7-8-9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 ролі в грі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 участь у розподілі ролей (пропоную себе. Я хочу бути…)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Виконую роль у грі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57214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10-11-12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Спільна гра з іграшками, які є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Вигадую ігри з іграшками, які маю.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Вигадую спільну гру, ділюсь з іграшкою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381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13-14-15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 і раціональне використання води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Заощаджую воду під час вмивання.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Наливаю води скільки потрібно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57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16-17-18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 тепла у приміщенні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Зачиняю двері міцно.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Вдягаю теплий одяг замість увімкнення обігрівача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38142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 – наш друг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19-20-21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Догляд за рослинами – допомога природі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Доглядаю за кімнатною рослиною.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Висаджую насіння на підвіконні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57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22-23-24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Вживання рослинної їжі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Вживаю рослинну їжу.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Вживаю листові овочі (кріп, петрушка, салати тощо)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  <a:tr h="762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25-26-27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 навколишнього середовища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Прибираю за собою на природі й у зоні відпочинку.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Зберігаю різноманіття природи навколо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855" marR="608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5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33" y="143743"/>
            <a:ext cx="7920793" cy="1008111"/>
          </a:xfrm>
        </p:spPr>
        <p:txBody>
          <a:bodyPr>
            <a:noAutofit/>
          </a:bodyPr>
          <a:lstStyle/>
          <a:p>
            <a:pPr marL="0" indent="0"/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Тематичний план навчання дітей 4-го року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«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Дошкільнятам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про сталий розвиток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»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240520"/>
              </p:ext>
            </p:extLst>
          </p:nvPr>
        </p:nvGraphicFramePr>
        <p:xfrm>
          <a:off x="863997" y="1583903"/>
          <a:ext cx="7056784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831"/>
                <a:gridCol w="1033550"/>
                <a:gridCol w="2088083"/>
                <a:gridCol w="2880320"/>
              </a:tblGrid>
              <a:tr h="22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Підтеми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Дії, моделі поведінки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Привітання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Вітаюсь з усіма.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Вітаюсь у різних ситуаціях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і підтримка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Пропоную допомогу і підтримку.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Прошу про допомогу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Подяка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Дякую за подарунок.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Дякую за підтримку і допомогу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Мої іграшки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Граю з «усім».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Обмінююсь іграшками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Папір   – наше спільне багатство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 навіть клаптик паперу.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Роблю подарунки з використаного паперу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– наше спільне багатство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Закручую кран, коли непотрібно.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Роблю тоненьку цівку, коли мию.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Подарунок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Подарунки – від природи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Зберігаю подарунки природи.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Роблю подарунки з природних матеріалів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45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в подарунок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Вітаю із святом.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Дарую добрі слова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  <a:tr h="678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Дарувати радість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Виготовляю подарунок на день народження.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Роблю приємну послугу в подарунок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298" marR="682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6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3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Що таке «сталий розвиток»?</a:t>
            </a:r>
            <a:endParaRPr lang="ru-RU" sz="36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87933" y="1151855"/>
            <a:ext cx="4752529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сталий розвиток</a:t>
            </a:r>
          </a:p>
          <a:p>
            <a:pPr marL="0" indent="0">
              <a:buNone/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(</a:t>
            </a:r>
            <a:r>
              <a:rPr lang="uk-UA" altLang="ru-RU" sz="3400" b="1" i="1" dirty="0">
                <a:solidFill>
                  <a:schemeClr val="tx2"/>
                </a:solidFill>
              </a:rPr>
              <a:t>від англ. </a:t>
            </a:r>
            <a:r>
              <a:rPr lang="ru-RU" altLang="ru-RU" sz="3400" b="1" i="1" dirty="0" err="1">
                <a:solidFill>
                  <a:schemeClr val="tx2"/>
                </a:solidFill>
              </a:rPr>
              <a:t>sustainable</a:t>
            </a:r>
            <a:r>
              <a:rPr lang="uk-UA" altLang="ru-RU" sz="3400" b="1" i="1" dirty="0">
                <a:solidFill>
                  <a:schemeClr val="tx2"/>
                </a:solidFill>
              </a:rPr>
              <a:t> </a:t>
            </a:r>
            <a:r>
              <a:rPr lang="ru-RU" altLang="ru-RU" sz="3400" b="1" i="1" dirty="0" err="1">
                <a:solidFill>
                  <a:schemeClr val="tx2"/>
                </a:solidFill>
              </a:rPr>
              <a:t>development</a:t>
            </a:r>
            <a:r>
              <a:rPr lang="uk-UA" altLang="ru-RU" sz="3400" b="1" i="1" dirty="0">
                <a:solidFill>
                  <a:schemeClr val="tx2"/>
                </a:solidFill>
              </a:rPr>
              <a:t>) </a:t>
            </a:r>
            <a:r>
              <a:rPr lang="uk-UA" altLang="ru-RU" sz="3400" b="1" i="1" dirty="0">
                <a:solidFill>
                  <a:schemeClr val="tx2"/>
                </a:solidFill>
              </a:rPr>
              <a:t>– </a:t>
            </a:r>
            <a:r>
              <a:rPr lang="uk-UA" sz="3400" b="1" i="1" dirty="0">
                <a:solidFill>
                  <a:schemeClr val="tx2"/>
                </a:solidFill>
              </a:rPr>
              <a:t>розвиток, який можна підтримувати на певному </a:t>
            </a:r>
            <a:r>
              <a:rPr lang="uk-UA" sz="3400" b="1" i="1" dirty="0">
                <a:solidFill>
                  <a:schemeClr val="tx2"/>
                </a:solidFill>
              </a:rPr>
              <a:t>рівні</a:t>
            </a:r>
            <a:endParaRPr lang="ru-RU" sz="3400" b="1" i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uk-UA" altLang="ru-RU" sz="2800" i="1" dirty="0"/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с</a:t>
            </a:r>
            <a:r>
              <a:rPr lang="uk-UA" altLang="ru-RU" sz="3400" b="1" i="1" dirty="0">
                <a:solidFill>
                  <a:schemeClr val="tx2"/>
                </a:solidFill>
              </a:rPr>
              <a:t>табільний,</a:t>
            </a:r>
            <a:endParaRPr lang="uk-UA" altLang="ru-RU" sz="3400" b="1" i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спрямований, </a:t>
            </a:r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з</a:t>
            </a:r>
            <a:r>
              <a:rPr lang="uk-UA" altLang="ru-RU" sz="3400" b="1" i="1" dirty="0">
                <a:solidFill>
                  <a:schemeClr val="tx2"/>
                </a:solidFill>
              </a:rPr>
              <a:t>балансований,</a:t>
            </a:r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н</a:t>
            </a:r>
            <a:r>
              <a:rPr lang="uk-UA" altLang="ru-RU" sz="3400" b="1" i="1" dirty="0">
                <a:solidFill>
                  <a:schemeClr val="tx2"/>
                </a:solidFill>
              </a:rPr>
              <a:t>адійний,</a:t>
            </a:r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с</a:t>
            </a:r>
            <a:r>
              <a:rPr lang="uk-UA" altLang="ru-RU" sz="3400" b="1" i="1" dirty="0">
                <a:solidFill>
                  <a:schemeClr val="tx2"/>
                </a:solidFill>
              </a:rPr>
              <a:t>истемний,</a:t>
            </a:r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п</a:t>
            </a:r>
            <a:r>
              <a:rPr lang="uk-UA" altLang="ru-RU" sz="3400" b="1" i="1" dirty="0">
                <a:solidFill>
                  <a:schemeClr val="tx2"/>
                </a:solidFill>
              </a:rPr>
              <a:t>остійний,</a:t>
            </a:r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м</a:t>
            </a:r>
            <a:r>
              <a:rPr lang="uk-UA" altLang="ru-RU" sz="3400" b="1" i="1" dirty="0">
                <a:solidFill>
                  <a:schemeClr val="tx2"/>
                </a:solidFill>
              </a:rPr>
              <a:t>іцний,</a:t>
            </a:r>
          </a:p>
          <a:p>
            <a:pPr marL="0" indent="0">
              <a:buNone/>
              <a:defRPr/>
            </a:pPr>
            <a:endParaRPr lang="uk-UA" altLang="ru-RU" sz="3400" b="1" i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uk-UA" altLang="ru-RU" sz="3400" b="1" i="1" dirty="0">
                <a:solidFill>
                  <a:schemeClr val="tx2"/>
                </a:solidFill>
              </a:rPr>
              <a:t>розвиток економічної та соціальної сфер при раціональному використанні екологічних ресурсів</a:t>
            </a:r>
          </a:p>
          <a:p>
            <a:endParaRPr lang="ru-RU" dirty="0"/>
          </a:p>
        </p:txBody>
      </p:sp>
      <p:pic>
        <p:nvPicPr>
          <p:cNvPr id="14" name="Рисунок 13" descr="Сталий розвиток заради житт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61" y="4320207"/>
            <a:ext cx="324036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" descr="eco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61" y="1799927"/>
            <a:ext cx="30289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3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Основні компоненти 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моделі</a:t>
            </a:r>
            <a:b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всіх курсах за 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програмою</a:t>
            </a:r>
            <a:b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«Дошкільнятам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освіта для сталого розвитку»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tx2"/>
                </a:solidFill>
              </a:rPr>
              <a:t>1. Тематичний день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b="1" i="1" dirty="0">
                <a:solidFill>
                  <a:schemeClr val="tx2"/>
                </a:solidFill>
              </a:rPr>
              <a:t>	Ранкові заходи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b="1" i="1" dirty="0">
                <a:solidFill>
                  <a:schemeClr val="tx2"/>
                </a:solidFill>
              </a:rPr>
              <a:t>	Інтегроване заняття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b="1" i="1" dirty="0">
                <a:solidFill>
                  <a:schemeClr val="tx2"/>
                </a:solidFill>
              </a:rPr>
              <a:t>	Прогулянка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b="1" i="1" dirty="0">
                <a:solidFill>
                  <a:schemeClr val="tx2"/>
                </a:solidFill>
              </a:rPr>
              <a:t>	Заходи другої половини дня</a:t>
            </a:r>
          </a:p>
          <a:p>
            <a:pPr marL="0" indent="0">
              <a:spcBef>
                <a:spcPts val="0"/>
              </a:spcBef>
              <a:buNone/>
            </a:pPr>
            <a:endParaRPr lang="uk-UA" sz="2200" b="1" i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tx2"/>
                </a:solidFill>
              </a:rPr>
              <a:t>2. Відпрацювання дій протягом (двох-трьох) тижнів.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90431" y="2015951"/>
            <a:ext cx="281284" cy="169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06989" y="2315605"/>
            <a:ext cx="281284" cy="169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90431" y="2637173"/>
            <a:ext cx="281284" cy="169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2189" y="2958741"/>
            <a:ext cx="281284" cy="169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Вступ. Властивості живого. Рівні організації живого. Стратегія сталого  розвитку | Вебквест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61" y="4824263"/>
            <a:ext cx="2394149" cy="14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тенд Бережіть планету (270303.2) | Пластикові стенди зі знижкою 50%!  STEND.IN.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9" y="4824263"/>
            <a:ext cx="1723375" cy="145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Офіційний сайт загальнооствітньої школи №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73" y="4824263"/>
            <a:ext cx="2081605" cy="1399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33" y="287759"/>
            <a:ext cx="8064896" cy="1440160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Дії, які мають опанувати дошкільники у процесі опрацювання курсу 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виконуються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вдома, дошкільному закладі, у найближчому оточенні </a:t>
            </a:r>
            <a:r>
              <a:rPr lang="uk-UA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дитини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41" y="1871934"/>
            <a:ext cx="8175426" cy="431889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uk-UA" sz="2600" b="1" i="1" dirty="0">
                <a:solidFill>
                  <a:schemeClr val="tx2"/>
                </a:solidFill>
              </a:rPr>
              <a:t>Полягають у</a:t>
            </a:r>
            <a:r>
              <a:rPr lang="uk-UA" sz="26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  <a:defRPr/>
            </a:pPr>
            <a:endParaRPr lang="uk-UA" sz="1400" b="1" i="1" dirty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b="1" i="1" dirty="0" smtClean="0">
                <a:solidFill>
                  <a:schemeClr val="tx2"/>
                </a:solidFill>
              </a:rPr>
              <a:t>Покращенні </a:t>
            </a:r>
            <a:r>
              <a:rPr lang="uk-UA" sz="2200" b="1" i="1" dirty="0">
                <a:solidFill>
                  <a:schemeClr val="tx2"/>
                </a:solidFill>
              </a:rPr>
              <a:t>стосунків між </a:t>
            </a:r>
            <a:r>
              <a:rPr lang="uk-UA" sz="2200" b="1" i="1" dirty="0" smtClean="0">
                <a:solidFill>
                  <a:schemeClr val="tx2"/>
                </a:solidFill>
              </a:rPr>
              <a:t>людьми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b="1" i="1" dirty="0" smtClean="0">
                <a:solidFill>
                  <a:schemeClr val="tx2"/>
                </a:solidFill>
              </a:rPr>
              <a:t>Підтримці </a:t>
            </a:r>
            <a:r>
              <a:rPr lang="uk-UA" sz="2200" b="1" i="1" dirty="0">
                <a:solidFill>
                  <a:schemeClr val="tx2"/>
                </a:solidFill>
              </a:rPr>
              <a:t>морального і </a:t>
            </a:r>
            <a:endParaRPr lang="uk-UA" sz="2200" b="1" i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uk-UA" sz="2200" b="1" i="1" dirty="0" smtClean="0">
                <a:solidFill>
                  <a:schemeClr val="tx2"/>
                </a:solidFill>
              </a:rPr>
              <a:t>     психологічного клімату </a:t>
            </a:r>
            <a:r>
              <a:rPr lang="uk-UA" sz="2200" b="1" i="1" dirty="0">
                <a:solidFill>
                  <a:schemeClr val="tx2"/>
                </a:solidFill>
              </a:rPr>
              <a:t>у </a:t>
            </a:r>
            <a:r>
              <a:rPr lang="uk-UA" sz="2200" b="1" i="1" dirty="0" smtClean="0">
                <a:solidFill>
                  <a:schemeClr val="tx2"/>
                </a:solidFill>
              </a:rPr>
              <a:t>групі</a:t>
            </a:r>
            <a:endParaRPr lang="uk-UA" sz="2200" b="1" i="1" dirty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b="1" i="1" dirty="0">
                <a:solidFill>
                  <a:schemeClr val="tx2"/>
                </a:solidFill>
              </a:rPr>
              <a:t>Розумному споживанні енергії та води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b="1" i="1" dirty="0" smtClean="0">
                <a:solidFill>
                  <a:schemeClr val="tx2"/>
                </a:solidFill>
              </a:rPr>
              <a:t>Зменшенні </a:t>
            </a:r>
            <a:r>
              <a:rPr lang="uk-UA" sz="2200" b="1" i="1" dirty="0">
                <a:solidFill>
                  <a:schemeClr val="tx2"/>
                </a:solidFill>
              </a:rPr>
              <a:t>марних витрат сировини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200" b="1" i="1" dirty="0" smtClean="0">
                <a:solidFill>
                  <a:schemeClr val="tx2"/>
                </a:solidFill>
              </a:rPr>
              <a:t>Зменшенні </a:t>
            </a:r>
            <a:r>
              <a:rPr lang="uk-UA" sz="2200" b="1" i="1" dirty="0">
                <a:solidFill>
                  <a:schemeClr val="tx2"/>
                </a:solidFill>
              </a:rPr>
              <a:t>кількості відходів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b="1" i="1" dirty="0" smtClean="0">
                <a:solidFill>
                  <a:schemeClr val="tx2"/>
                </a:solidFill>
              </a:rPr>
              <a:t>Зміцненні </a:t>
            </a:r>
            <a:r>
              <a:rPr lang="uk-UA" sz="2200" b="1" i="1" dirty="0">
                <a:solidFill>
                  <a:schemeClr val="tx2"/>
                </a:solidFill>
              </a:rPr>
              <a:t>власного здоров'я, тощо</a:t>
            </a:r>
          </a:p>
          <a:p>
            <a:pPr marL="0" indent="0">
              <a:buNone/>
              <a:defRPr/>
            </a:pPr>
            <a:endParaRPr lang="ru-RU" sz="22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533" y="3380969"/>
            <a:ext cx="2846834" cy="27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6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26" y="287759"/>
            <a:ext cx="7992800" cy="105177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Дидактичні матеріали з </a:t>
            </a:r>
            <a:r>
              <a:rPr lang="uk-UA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курсу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Дошкільнятам</a:t>
            </a: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Объект 3" descr="Освіта для сталого розвитку - 🙎‍♀️ Де і як замовити матеріали програми  &quot;Дошкільнятам – освіту для сталого розвитку&quot;? Де пройти навчання з  авторами-розробниками? Матеріали можна замовити на сайті Освітньої  платформи &quot;Критичне мислення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61" y="1583903"/>
            <a:ext cx="576064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7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9" y="259508"/>
            <a:ext cx="7776777" cy="10363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Освітня платформа «Критичне мислення»</a:t>
            </a:r>
            <a:endParaRPr lang="ru-RU" sz="36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942" y="1512041"/>
            <a:ext cx="7848784" cy="4680374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b="1" i="1" dirty="0">
                <a:solidFill>
                  <a:schemeClr val="tx2"/>
                </a:solidFill>
              </a:rPr>
              <a:t>Проводиться практичний </a:t>
            </a:r>
            <a:r>
              <a:rPr lang="uk-UA" sz="2600" b="1" i="1" dirty="0" err="1">
                <a:solidFill>
                  <a:schemeClr val="tx2"/>
                </a:solidFill>
              </a:rPr>
              <a:t>онлайн-тренінг</a:t>
            </a:r>
            <a:r>
              <a:rPr lang="uk-UA" sz="2600" b="1" i="1" dirty="0">
                <a:solidFill>
                  <a:schemeClr val="tx2"/>
                </a:solidFill>
              </a:rPr>
              <a:t> «Дошкільнятам – освіту для сталого розвитку»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критичне мислен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" y="1799927"/>
            <a:ext cx="756084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тсадкам: презентація програми “Дошкільнятам — освіту для сталого розвитку”  | Громадський Прості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85" y="4680247"/>
            <a:ext cx="3881599" cy="1583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1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41" y="287759"/>
            <a:ext cx="8136904" cy="1728192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«Дошкільнятам – </a:t>
            </a:r>
            <a:r>
              <a:rPr lang="uk-UA" sz="32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освіта </a:t>
            </a:r>
            <a:r>
              <a:rPr lang="uk-UA" sz="32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для сталого розвитку</a:t>
            </a:r>
            <a:r>
              <a:rPr lang="uk-UA" sz="32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  <a:br>
              <a:rPr lang="uk-UA" sz="32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965" y="1943943"/>
            <a:ext cx="7704768" cy="341266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uk-UA" dirty="0" smtClean="0"/>
          </a:p>
          <a:p>
            <a:pPr lvl="0"/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Програма орієнтована на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майбутнє</a:t>
            </a:r>
          </a:p>
          <a:p>
            <a:pPr lvl="0"/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Програма для життя (навчання для життя)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Це </a:t>
            </a:r>
            <a:r>
              <a:rPr lang="uk-UA" sz="2800" b="1" i="1" dirty="0" err="1">
                <a:solidFill>
                  <a:schemeClr val="accent6">
                    <a:lumMod val="75000"/>
                  </a:schemeClr>
                </a:solidFill>
              </a:rPr>
              <a:t>навичкова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 програма, а не програма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надання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знань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Ця програма допоможе спасти планету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Програма цікава, дієва, потрібна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91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9" y="259508"/>
            <a:ext cx="7776777" cy="1684435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«Тепер, коли ми навчилися літати в повітрі, плавати під водою, нам бракує лише одного: навчити жити на Землі, як люди»</a:t>
            </a:r>
            <a:br>
              <a:rPr lang="uk-UA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	</a:t>
            </a:r>
            <a:r>
              <a:rPr lang="uk-UA" sz="1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Бернард </a:t>
            </a:r>
            <a:r>
              <a:rPr lang="uk-UA" sz="1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Шоу</a:t>
            </a:r>
            <a:br>
              <a:rPr lang="uk-UA" sz="1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7" y="1943943"/>
            <a:ext cx="7704768" cy="3844714"/>
          </a:xfrm>
        </p:spPr>
        <p:txBody>
          <a:bodyPr/>
          <a:lstStyle/>
          <a:p>
            <a:pPr marL="0" indent="0">
              <a:buNone/>
              <a:defRPr/>
            </a:pPr>
            <a:endParaRPr lang="uk-UA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uk-UA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" name="Picture 2" descr="D:\alla\Мои документы\My Pictures\картинки\521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77" y="2087959"/>
            <a:ext cx="5544616" cy="408596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126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57" y="359767"/>
            <a:ext cx="7704679" cy="1224136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Нагальною потребою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XX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І століття є формування такого способу життя, який складав би основу довготривалого ощадливого розвитку людства.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7" y="2952055"/>
            <a:ext cx="7704768" cy="2836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alt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Сталий </a:t>
            </a:r>
            <a:r>
              <a:rPr lang="uk-UA" altLang="ru-RU" sz="2800" b="1" i="1" dirty="0">
                <a:solidFill>
                  <a:schemeClr val="accent6">
                    <a:lumMod val="75000"/>
                  </a:schemeClr>
                </a:solidFill>
              </a:rPr>
              <a:t>розвиток людства </a:t>
            </a:r>
            <a:r>
              <a:rPr lang="uk-UA" altLang="ru-RU" sz="2400" b="1" i="1" dirty="0">
                <a:solidFill>
                  <a:schemeClr val="tx2"/>
                </a:solidFill>
              </a:rPr>
              <a:t>- це такий розвиток, який задовольняє потреби нинішніх поколінь і не ставить під загрозу можливості наступних поколінь задовольняти свої потреби</a:t>
            </a:r>
            <a:r>
              <a:rPr lang="uk-UA" altLang="ru-RU" sz="2400" b="1" i="1" dirty="0" smtClean="0">
                <a:solidFill>
                  <a:schemeClr val="tx2"/>
                </a:solidFill>
              </a:rPr>
              <a:t>.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Освіта для сталого розвитку </a:t>
            </a:r>
            <a:r>
              <a:rPr lang="uk-UA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формування у дітей і дорослих сталих звичок і поведінки.</a:t>
            </a:r>
            <a:endParaRPr lang="uk-UA" sz="24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http://www.stihi.ru/pics/2017/07/19/18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37" y="1583903"/>
            <a:ext cx="208823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6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5925" y="287759"/>
            <a:ext cx="8136904" cy="648072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Визначальні чинники сталого розвитку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1949" y="1151855"/>
            <a:ext cx="7992888" cy="5256584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Сталий розвиток охоплює три сфери суспільного життя:</a:t>
            </a:r>
          </a:p>
          <a:p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екологічну, економічну і соціальну,</a:t>
            </a:r>
          </a:p>
          <a:p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 кожній з яких визначальними  є певні чинники</a:t>
            </a:r>
          </a:p>
          <a:p>
            <a:endParaRPr lang="ru-RU" sz="2000" dirty="0"/>
          </a:p>
        </p:txBody>
      </p:sp>
      <p:pic>
        <p:nvPicPr>
          <p:cNvPr id="7" name="Picture 2" descr="Створення комітету «Сталий розвиток» - INDUSTRY4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03" y="2303983"/>
            <a:ext cx="5861166" cy="394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екологічній сфері</a:t>
            </a:r>
            <a:endParaRPr lang="ru-RU" sz="36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49" y="1511895"/>
            <a:ext cx="7776687" cy="4276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800" b="1" i="1" dirty="0">
                <a:solidFill>
                  <a:schemeClr val="tx2"/>
                </a:solidFill>
              </a:rPr>
              <a:t>Визначення кордонів, в яких має розвиватись </a:t>
            </a:r>
            <a:r>
              <a:rPr lang="uk-UA" sz="2800" b="1" i="1" dirty="0" smtClean="0">
                <a:solidFill>
                  <a:schemeClr val="tx2"/>
                </a:solidFill>
              </a:rPr>
              <a:t>цивілізація.</a:t>
            </a:r>
          </a:p>
          <a:p>
            <a:pPr marL="0" indent="0" algn="just">
              <a:buNone/>
            </a:pPr>
            <a:r>
              <a:rPr lang="uk-UA" sz="2800" b="1" i="1" dirty="0" smtClean="0">
                <a:solidFill>
                  <a:schemeClr val="tx2"/>
                </a:solidFill>
              </a:rPr>
              <a:t>Охорона </a:t>
            </a:r>
            <a:r>
              <a:rPr lang="uk-UA" sz="2800" b="1" i="1" dirty="0">
                <a:solidFill>
                  <a:schemeClr val="tx2"/>
                </a:solidFill>
              </a:rPr>
              <a:t>і раціональне використання ресурсів, зокрема прісної води, морів, океанів, а також землі, повітряного </a:t>
            </a:r>
            <a:r>
              <a:rPr lang="uk-UA" sz="2800" b="1" i="1" dirty="0" smtClean="0">
                <a:solidFill>
                  <a:schemeClr val="tx2"/>
                </a:solidFill>
              </a:rPr>
              <a:t>басейну.</a:t>
            </a:r>
          </a:p>
          <a:p>
            <a:pPr marL="0" indent="0" algn="just">
              <a:buNone/>
            </a:pPr>
            <a:r>
              <a:rPr lang="uk-UA" sz="2800" b="1" i="1" dirty="0">
                <a:solidFill>
                  <a:schemeClr val="tx2"/>
                </a:solidFill>
              </a:rPr>
              <a:t>З</a:t>
            </a:r>
            <a:r>
              <a:rPr lang="uk-UA" sz="2800" b="1" i="1" dirty="0" smtClean="0">
                <a:solidFill>
                  <a:schemeClr val="tx2"/>
                </a:solidFill>
              </a:rPr>
              <a:t>береження </a:t>
            </a:r>
            <a:r>
              <a:rPr lang="uk-UA" sz="2800" b="1" i="1" dirty="0">
                <a:solidFill>
                  <a:schemeClr val="tx2"/>
                </a:solidFill>
              </a:rPr>
              <a:t>біологічного </a:t>
            </a:r>
            <a:r>
              <a:rPr lang="uk-UA" sz="2800" b="1" i="1" dirty="0" smtClean="0">
                <a:solidFill>
                  <a:schemeClr val="tx2"/>
                </a:solidFill>
              </a:rPr>
              <a:t>різноманіття, </a:t>
            </a:r>
            <a:r>
              <a:rPr lang="uk-UA" sz="2800" b="1" i="1" dirty="0">
                <a:solidFill>
                  <a:schemeClr val="tx2"/>
                </a:solidFill>
              </a:rPr>
              <a:t>боротьба </a:t>
            </a:r>
            <a:r>
              <a:rPr lang="uk-UA" sz="2800" b="1" i="1" dirty="0" smtClean="0">
                <a:solidFill>
                  <a:schemeClr val="tx2"/>
                </a:solidFill>
              </a:rPr>
              <a:t>з </a:t>
            </a:r>
            <a:r>
              <a:rPr lang="uk-UA" sz="2800" b="1" i="1" dirty="0">
                <a:solidFill>
                  <a:schemeClr val="tx2"/>
                </a:solidFill>
              </a:rPr>
              <a:t>винищенням </a:t>
            </a:r>
            <a:r>
              <a:rPr lang="uk-UA" sz="2800" b="1" i="1" dirty="0" smtClean="0">
                <a:solidFill>
                  <a:schemeClr val="tx2"/>
                </a:solidFill>
              </a:rPr>
              <a:t>лісів.</a:t>
            </a:r>
          </a:p>
          <a:p>
            <a:pPr marL="0" indent="0" algn="just">
              <a:buNone/>
            </a:pPr>
            <a:r>
              <a:rPr lang="uk-UA" sz="2800" b="1" i="1" dirty="0">
                <a:solidFill>
                  <a:schemeClr val="tx2"/>
                </a:solidFill>
              </a:rPr>
              <a:t>В</a:t>
            </a:r>
            <a:r>
              <a:rPr lang="uk-UA" sz="2800" b="1" i="1" dirty="0" smtClean="0">
                <a:solidFill>
                  <a:schemeClr val="tx2"/>
                </a:solidFill>
              </a:rPr>
              <a:t>идалення відходів.</a:t>
            </a:r>
          </a:p>
          <a:p>
            <a:pPr marL="0" indent="0" algn="just">
              <a:buNone/>
            </a:pPr>
            <a:r>
              <a:rPr lang="uk-UA" sz="2800" b="1" i="1" dirty="0" smtClean="0">
                <a:solidFill>
                  <a:schemeClr val="tx2"/>
                </a:solidFill>
              </a:rPr>
              <a:t>Збереження </a:t>
            </a:r>
            <a:r>
              <a:rPr lang="uk-UA" sz="2800" b="1" i="1" dirty="0">
                <a:solidFill>
                  <a:schemeClr val="tx2"/>
                </a:solidFill>
              </a:rPr>
              <a:t>екосистем для підтримання життя як невід'ємної складової стійкого розвитку людського </a:t>
            </a:r>
            <a:r>
              <a:rPr lang="uk-UA" sz="2800" b="1" i="1" dirty="0" smtClean="0">
                <a:solidFill>
                  <a:schemeClr val="tx2"/>
                </a:solidFill>
              </a:rPr>
              <a:t>потенціалу.</a:t>
            </a:r>
            <a:endParaRPr lang="uk-UA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економічній сфері</a:t>
            </a:r>
            <a:endParaRPr lang="ru-RU" sz="36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49" y="1583903"/>
            <a:ext cx="7776687" cy="4276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600" b="1" i="1" dirty="0">
                <a:solidFill>
                  <a:schemeClr val="tx2"/>
                </a:solidFill>
              </a:rPr>
              <a:t>Повне перетворення ринкової системи. Переоцінка економічною теорією ролі екологічного фактора в економічному розвитку, визначення нових </a:t>
            </a:r>
            <a:r>
              <a:rPr lang="uk-UA" sz="2600" b="1" i="1" dirty="0" smtClean="0">
                <a:solidFill>
                  <a:schemeClr val="tx2"/>
                </a:solidFill>
              </a:rPr>
              <a:t>пріоритетів.</a:t>
            </a: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Відмова </a:t>
            </a:r>
            <a:r>
              <a:rPr lang="uk-UA" sz="2600" b="1" i="1" dirty="0">
                <a:solidFill>
                  <a:schemeClr val="tx2"/>
                </a:solidFill>
              </a:rPr>
              <a:t>від тупикових сучасних моделей економічного розвитку і </a:t>
            </a:r>
            <a:r>
              <a:rPr lang="uk-UA" sz="2600" b="1" i="1" dirty="0" smtClean="0">
                <a:solidFill>
                  <a:schemeClr val="tx2"/>
                </a:solidFill>
              </a:rPr>
              <a:t>споживання.</a:t>
            </a: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Поступове </a:t>
            </a:r>
            <a:r>
              <a:rPr lang="uk-UA" sz="2600" b="1" i="1" dirty="0">
                <a:solidFill>
                  <a:schemeClr val="tx2"/>
                </a:solidFill>
              </a:rPr>
              <a:t>скорочення негативного впливу на природу техногенного типу </a:t>
            </a:r>
            <a:r>
              <a:rPr lang="uk-UA" sz="2600" b="1" i="1" dirty="0" smtClean="0">
                <a:solidFill>
                  <a:schemeClr val="tx2"/>
                </a:solidFill>
              </a:rPr>
              <a:t>економіки.</a:t>
            </a: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Перехід </a:t>
            </a:r>
            <a:r>
              <a:rPr lang="uk-UA" sz="2600" b="1" i="1" dirty="0">
                <a:solidFill>
                  <a:schemeClr val="tx2"/>
                </a:solidFill>
              </a:rPr>
              <a:t>на позицію «людина як мета економічного зростання, а не його засіб».</a:t>
            </a:r>
          </a:p>
        </p:txBody>
      </p:sp>
    </p:spTree>
    <p:extLst>
      <p:ext uri="{BB962C8B-B14F-4D97-AF65-F5344CB8AC3E}">
        <p14:creationId xmlns:p14="http://schemas.microsoft.com/office/powerpoint/2010/main" val="20994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соціальній сфері</a:t>
            </a:r>
            <a:endParaRPr lang="ru-RU" sz="36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49" y="1151855"/>
            <a:ext cx="7776777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600" b="1" i="1" dirty="0">
                <a:solidFill>
                  <a:schemeClr val="tx2"/>
                </a:solidFill>
              </a:rPr>
              <a:t>Розвиток демократії, дотримання прав людини, вирішення питань бідності, етнічних та </a:t>
            </a:r>
            <a:r>
              <a:rPr lang="uk-UA" sz="2600" b="1" i="1" dirty="0" smtClean="0">
                <a:solidFill>
                  <a:schemeClr val="tx2"/>
                </a:solidFill>
              </a:rPr>
              <a:t>демографічних </a:t>
            </a:r>
            <a:r>
              <a:rPr lang="uk-UA" sz="2600" b="1" i="1" dirty="0">
                <a:solidFill>
                  <a:schemeClr val="tx2"/>
                </a:solidFill>
              </a:rPr>
              <a:t>проблем; подолання негативного впливу глобальних екологічних проблем на людський </a:t>
            </a:r>
            <a:r>
              <a:rPr lang="uk-UA" sz="2600" b="1" i="1" dirty="0" smtClean="0">
                <a:solidFill>
                  <a:schemeClr val="tx2"/>
                </a:solidFill>
              </a:rPr>
              <a:t>розвиток.</a:t>
            </a: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Застосування </a:t>
            </a:r>
            <a:r>
              <a:rPr lang="uk-UA" sz="2600" b="1" i="1" dirty="0">
                <a:solidFill>
                  <a:schemeClr val="tx2"/>
                </a:solidFill>
              </a:rPr>
              <a:t>показника якості життя як сукупності критеріїв сталого розвитку, серед яких, зокрема, тривалість життя, стан здоров'я людини; відповідність стану навколишнього середовища нормативам; рівень доходів, зайнятості, знань і освітніх навиків населення; реалізація прав людини тощо.</a:t>
            </a:r>
          </a:p>
        </p:txBody>
      </p:sp>
    </p:spTree>
    <p:extLst>
      <p:ext uri="{BB962C8B-B14F-4D97-AF65-F5344CB8AC3E}">
        <p14:creationId xmlns:p14="http://schemas.microsoft.com/office/powerpoint/2010/main" val="18605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41" y="215751"/>
            <a:ext cx="7848784" cy="748331"/>
          </a:xfrm>
        </p:spPr>
        <p:txBody>
          <a:bodyPr>
            <a:noAutofit/>
          </a:bodyPr>
          <a:lstStyle/>
          <a:p>
            <a:r>
              <a:rPr lang="uk-UA" sz="1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Глобальні цілі вступили в силу офіційно з 1 січня 2016 року</a:t>
            </a:r>
            <a:endParaRPr lang="ru-RU" sz="18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 descr="Україна досягла прогресу у 15 з 17 Цілей сталого розвитку у 2019 року |  Національний університет «Львівська політехніка»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" y="935831"/>
            <a:ext cx="7956950" cy="417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Україна оприлюднила перший звіт про досягнення Цілей сталого розвитку |  Responsible Future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90" y="4248199"/>
            <a:ext cx="2448174" cy="1467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5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28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України «Про освіту», </a:t>
            </a:r>
            <a:r>
              <a:rPr lang="uk-UA" sz="2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2017 рік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7188" algn="just">
              <a:spcBef>
                <a:spcPts val="0"/>
              </a:spcBef>
              <a:buNone/>
            </a:pPr>
            <a:r>
              <a:rPr lang="uk-UA" sz="2600" b="1" i="1" dirty="0" smtClean="0">
                <a:solidFill>
                  <a:schemeClr val="tx2"/>
                </a:solidFill>
              </a:rPr>
              <a:t>Метою </a:t>
            </a:r>
            <a:r>
              <a:rPr lang="uk-UA" sz="2600" b="1" i="1" dirty="0">
                <a:solidFill>
                  <a:schemeClr val="tx2"/>
                </a:solidFill>
              </a:rPr>
              <a:t>освіти є всебічний розвиток людини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b="1" i="1" dirty="0">
                <a:solidFill>
                  <a:schemeClr val="tx2"/>
                </a:solidFill>
              </a:rPr>
              <a:t>як особистості та найвищої цінності суспільства,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b="1" i="1" dirty="0">
                <a:solidFill>
                  <a:schemeClr val="tx2"/>
                </a:solidFill>
              </a:rPr>
              <a:t>її талантів, інтелектуальних, творчих і фізичних здібностей, </a:t>
            </a:r>
            <a:r>
              <a:rPr lang="uk-UA" sz="2600" b="1" i="1" dirty="0" smtClean="0">
                <a:solidFill>
                  <a:schemeClr val="tx2"/>
                </a:solidFill>
              </a:rPr>
              <a:t>формування </a:t>
            </a:r>
            <a:r>
              <a:rPr lang="uk-UA" sz="2600" b="1" i="1" dirty="0">
                <a:solidFill>
                  <a:schemeClr val="tx2"/>
                </a:solidFill>
              </a:rPr>
              <a:t>цінностей і необхідних для успішної </a:t>
            </a:r>
            <a:r>
              <a:rPr lang="uk-UA" sz="2600" b="1" i="1" dirty="0" smtClean="0">
                <a:solidFill>
                  <a:schemeClr val="tx2"/>
                </a:solidFill>
              </a:rPr>
              <a:t>самореалізації </a:t>
            </a:r>
            <a:r>
              <a:rPr lang="uk-UA" sz="2600" b="1" i="1" dirty="0" err="1">
                <a:solidFill>
                  <a:schemeClr val="tx2"/>
                </a:solidFill>
              </a:rPr>
              <a:t>компетентностей</a:t>
            </a:r>
            <a:r>
              <a:rPr lang="uk-UA" sz="2600" b="1" i="1" dirty="0">
                <a:solidFill>
                  <a:schemeClr val="tx2"/>
                </a:solidFill>
              </a:rPr>
              <a:t>, виховання </a:t>
            </a:r>
            <a:r>
              <a:rPr lang="uk-UA" sz="2600" b="1" i="1" dirty="0">
                <a:solidFill>
                  <a:schemeClr val="accent6">
                    <a:lumMod val="75000"/>
                  </a:schemeClr>
                </a:solidFill>
              </a:rPr>
              <a:t>відповідальних громадян, які здатні до свідомого суспільного вибору та спрямування своєї діяльності на користь  іншим людям і суспільству</a:t>
            </a:r>
            <a:r>
              <a:rPr lang="uk-UA" sz="2600" b="1" i="1" dirty="0">
                <a:solidFill>
                  <a:schemeClr val="tx2"/>
                </a:solidFill>
              </a:rPr>
              <a:t>… задля забезпечення </a:t>
            </a:r>
            <a:r>
              <a:rPr lang="uk-UA" sz="2600" b="1" i="1" dirty="0">
                <a:solidFill>
                  <a:schemeClr val="tx2"/>
                </a:solidFill>
              </a:rPr>
              <a:t>сталого розвитку України </a:t>
            </a:r>
            <a:r>
              <a:rPr lang="uk-UA" sz="2600" b="1" i="1" dirty="0">
                <a:solidFill>
                  <a:schemeClr val="tx2"/>
                </a:solidFill>
              </a:rPr>
              <a:t>та її європейського вибору.</a:t>
            </a:r>
            <a:endParaRPr lang="ru-RU" sz="2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3113</TotalTime>
  <Words>1215</Words>
  <Application>Microsoft Office PowerPoint</Application>
  <PresentationFormat>Произвольный</PresentationFormat>
  <Paragraphs>270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Сталий розвиток як ключова складова компетентності дитини в дошкільній освіті</vt:lpstr>
      <vt:lpstr>Що таке «сталий розвиток»?</vt:lpstr>
      <vt:lpstr>Нагальною потребою XXІ століття є формування такого способу життя, який складав би основу довготривалого ощадливого розвитку людства.</vt:lpstr>
      <vt:lpstr>Визначальні чинники сталого розвитку</vt:lpstr>
      <vt:lpstr>У екологічній сфері</vt:lpstr>
      <vt:lpstr>У економічній сфері</vt:lpstr>
      <vt:lpstr>У соціальній сфері</vt:lpstr>
      <vt:lpstr>Глобальні цілі вступили в силу офіційно з 1 січня 2016 року</vt:lpstr>
      <vt:lpstr>Закон України «Про освіту», 2017 рік</vt:lpstr>
      <vt:lpstr>Завдання освіти для сталого розвитку у Державному стандарті дошкільної освіти (2021) напрям «Дитина в природньому довкіллі»</vt:lpstr>
      <vt:lpstr>Парціальна програма «Дошкільнятам – освіта для сталого розвитку» Авторки-розробниці:  Олена Пометун, Наталія Гавриш Схвалено для використання у дошкільних навчальних закладах (Лист Державної наукової установи «Інституту модернізації змісту освіти Міністерства освіти і науки України від 12.02.2019. №22-1/12-Г-46 </vt:lpstr>
      <vt:lpstr>Курс «Дошкільнятам – освіта для сталого розвитку» передбачає роботу з дошкільниками різних вікових груп протягом трьох років. Він складається з трьох частин:</vt:lpstr>
      <vt:lpstr>Дошкільнятам – освіта для сталого розвитку</vt:lpstr>
      <vt:lpstr>Програма «Дошкільнятам – освіта для сталого розвитку реалізує освітню технологію на засадах одного з напрямків гуманістичної педагогіки – педагогіки  емпауерменту (з анг. empowerment – надання людині мотивації й наснаги, натхнення на дії).</vt:lpstr>
      <vt:lpstr>Структура курсу визначається трьома основними темами:  для дітей молодшого дошкільного віку:   Спілкування, Моє здоров'я,  Здоров'я природи для дітей середнього дошкільного віку:   Спілкування, Ресурси, Природа – наш друг для дітей старшого дошкільного віку:   Спілкування, Ресурси, Подарунок  Теми орієнтовані на взаємопов'язні сфери сталого розвитку: соціальну, економічну, екологічну</vt:lpstr>
      <vt:lpstr>Освіта «для»</vt:lpstr>
      <vt:lpstr>Тематичний план навчання дітей 4-го року життя «Маленькі люди великого світу»</vt:lpstr>
      <vt:lpstr>Тематичний план навчання дітей 5-го року життя «Діємо разом» </vt:lpstr>
      <vt:lpstr>Тематичний план навчання дітей 4-го року життя «Дошкільнятам про сталий розвиток»</vt:lpstr>
      <vt:lpstr>Основні компоненти моделі у всіх курсах за програмою «Дошкільнятам – освіта для сталого розвитку»</vt:lpstr>
      <vt:lpstr>Дії, які мають опанувати дошкільники у процесі опрацювання курсу виконуються вдома, дошкільному закладі, у найближчому оточенні дитини</vt:lpstr>
      <vt:lpstr>Дидактичні матеріали з курсу «Дошкільнятам – освіта для сталого розвитку»</vt:lpstr>
      <vt:lpstr>Освітня платформа «Критичне мислення»</vt:lpstr>
      <vt:lpstr> «Дошкільнятам –  освіта для сталого розвитку» </vt:lpstr>
      <vt:lpstr> «Тепер, коли ми навчилися літати в повітрі, плавати під водою, нам бракує лише одного: навчити жити на Землі, як люди»        Бернард Шоу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ACER</cp:lastModifiedBy>
  <cp:revision>358</cp:revision>
  <cp:lastPrinted>2022-01-26T09:31:23Z</cp:lastPrinted>
  <dcterms:created xsi:type="dcterms:W3CDTF">2010-02-23T11:30:32Z</dcterms:created>
  <dcterms:modified xsi:type="dcterms:W3CDTF">2022-12-19T16:48:00Z</dcterms:modified>
</cp:coreProperties>
</file>