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DE29B-90E3-4BF3-96D0-F4D867FD78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6DB9321-0D31-457F-9D49-77DCFFD161DD}">
      <dgm:prSet/>
      <dgm:spPr>
        <a:solidFill>
          <a:schemeClr val="tx2">
            <a:lumMod val="40000"/>
            <a:lumOff val="60000"/>
            <a:alpha val="5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b="1" dirty="0"/>
            <a:t>Основні ознаки та симптоми </a:t>
          </a:r>
          <a:br>
            <a:rPr lang="uk-UA" b="1" dirty="0"/>
          </a:br>
          <a:r>
            <a:rPr lang="uk-UA" b="1" dirty="0"/>
            <a:t>кризи 3 років у дитини</a:t>
          </a:r>
          <a:br>
            <a:rPr lang="uk-UA" dirty="0"/>
          </a:br>
          <a:endParaRPr lang="uk-UA" dirty="0"/>
        </a:p>
      </dgm:t>
    </dgm:pt>
    <dgm:pt modelId="{1CF5E1A1-9B36-4439-B0EF-818943373D9C}" type="parTrans" cxnId="{1874167F-2393-4998-9A7A-508649B9675C}">
      <dgm:prSet/>
      <dgm:spPr/>
      <dgm:t>
        <a:bodyPr/>
        <a:lstStyle/>
        <a:p>
          <a:endParaRPr lang="uk-UA"/>
        </a:p>
      </dgm:t>
    </dgm:pt>
    <dgm:pt modelId="{8937B33E-B9C1-4632-9A72-E6D8A348FA06}" type="sibTrans" cxnId="{1874167F-2393-4998-9A7A-508649B9675C}">
      <dgm:prSet/>
      <dgm:spPr/>
      <dgm:t>
        <a:bodyPr/>
        <a:lstStyle/>
        <a:p>
          <a:endParaRPr lang="uk-UA"/>
        </a:p>
      </dgm:t>
    </dgm:pt>
    <dgm:pt modelId="{2ABE752F-0CBC-4BCD-8C8D-FBE9B3C799CD}" type="pres">
      <dgm:prSet presAssocID="{F16DE29B-90E3-4BF3-96D0-F4D867FD788B}" presName="compositeShape" presStyleCnt="0">
        <dgm:presLayoutVars>
          <dgm:chMax val="7"/>
          <dgm:dir/>
          <dgm:resizeHandles val="exact"/>
        </dgm:presLayoutVars>
      </dgm:prSet>
      <dgm:spPr/>
    </dgm:pt>
    <dgm:pt modelId="{9D2D4813-222C-4889-9F1B-1137F2DF4E1D}" type="pres">
      <dgm:prSet presAssocID="{A6DB9321-0D31-457F-9D49-77DCFFD161DD}" presName="circ1TxSh" presStyleLbl="vennNode1" presStyleIdx="0" presStyleCnt="1" custScaleX="525432"/>
      <dgm:spPr/>
    </dgm:pt>
  </dgm:ptLst>
  <dgm:cxnLst>
    <dgm:cxn modelId="{1874167F-2393-4998-9A7A-508649B9675C}" srcId="{F16DE29B-90E3-4BF3-96D0-F4D867FD788B}" destId="{A6DB9321-0D31-457F-9D49-77DCFFD161DD}" srcOrd="0" destOrd="0" parTransId="{1CF5E1A1-9B36-4439-B0EF-818943373D9C}" sibTransId="{8937B33E-B9C1-4632-9A72-E6D8A348FA06}"/>
    <dgm:cxn modelId="{289AAA85-8E04-43B8-98CA-41E93602905F}" type="presOf" srcId="{F16DE29B-90E3-4BF3-96D0-F4D867FD788B}" destId="{2ABE752F-0CBC-4BCD-8C8D-FBE9B3C799CD}" srcOrd="0" destOrd="0" presId="urn:microsoft.com/office/officeart/2005/8/layout/venn1"/>
    <dgm:cxn modelId="{55F13A90-87F0-43FD-BE3B-825D116BFBE3}" type="presOf" srcId="{A6DB9321-0D31-457F-9D49-77DCFFD161DD}" destId="{9D2D4813-222C-4889-9F1B-1137F2DF4E1D}" srcOrd="0" destOrd="0" presId="urn:microsoft.com/office/officeart/2005/8/layout/venn1"/>
    <dgm:cxn modelId="{7D9E9142-EB6D-47D9-9C1A-CD6410974F88}" type="presParOf" srcId="{2ABE752F-0CBC-4BCD-8C8D-FBE9B3C799CD}" destId="{9D2D4813-222C-4889-9F1B-1137F2DF4E1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941CB-BE74-47CA-BDCA-58B6E6619D4F}" type="doc">
      <dgm:prSet loTypeId="urn:microsoft.com/office/officeart/2005/8/layout/venn1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D1915441-8BD1-45D8-B2D0-FB78424C0573}">
      <dgm:prSet/>
      <dgm:spPr/>
      <dgm:t>
        <a:bodyPr/>
        <a:lstStyle/>
        <a:p>
          <a:r>
            <a:rPr lang="uk-UA" dirty="0"/>
            <a:t>Насамперед — не панікуйте. Дитина все ще любить вас, й не намагається навмисно засмутити. Просто вона проходить через важливий період становлення особистості. Підтримка, розуміння та турбота — ось що потрібне малюку. </a:t>
          </a:r>
        </a:p>
      </dgm:t>
    </dgm:pt>
    <dgm:pt modelId="{C5584C12-18A9-4703-8F1C-46F390A347A3}" type="parTrans" cxnId="{1C4F4243-DBEF-475F-9DA9-43DC24AAF013}">
      <dgm:prSet/>
      <dgm:spPr/>
      <dgm:t>
        <a:bodyPr/>
        <a:lstStyle/>
        <a:p>
          <a:endParaRPr lang="uk-UA"/>
        </a:p>
      </dgm:t>
    </dgm:pt>
    <dgm:pt modelId="{517E1B64-83C6-4A19-AE78-621975492FF7}" type="sibTrans" cxnId="{1C4F4243-DBEF-475F-9DA9-43DC24AAF013}">
      <dgm:prSet/>
      <dgm:spPr/>
      <dgm:t>
        <a:bodyPr/>
        <a:lstStyle/>
        <a:p>
          <a:endParaRPr lang="uk-UA"/>
        </a:p>
      </dgm:t>
    </dgm:pt>
    <dgm:pt modelId="{D9A016D3-F19D-4724-B3AB-92BEE20CD13B}" type="pres">
      <dgm:prSet presAssocID="{C0A941CB-BE74-47CA-BDCA-58B6E6619D4F}" presName="compositeShape" presStyleCnt="0">
        <dgm:presLayoutVars>
          <dgm:chMax val="7"/>
          <dgm:dir/>
          <dgm:resizeHandles val="exact"/>
        </dgm:presLayoutVars>
      </dgm:prSet>
      <dgm:spPr/>
    </dgm:pt>
    <dgm:pt modelId="{AF3798BC-C039-493D-A494-5145203F58E9}" type="pres">
      <dgm:prSet presAssocID="{D1915441-8BD1-45D8-B2D0-FB78424C0573}" presName="circ1TxSh" presStyleLbl="vennNode1" presStyleIdx="0" presStyleCnt="1" custScaleX="205777" custScaleY="98601" custLinFactNeighborX="-6176" custLinFactNeighborY="-4144"/>
      <dgm:spPr/>
    </dgm:pt>
  </dgm:ptLst>
  <dgm:cxnLst>
    <dgm:cxn modelId="{853E942D-E5F4-41CD-8359-167C5477F201}" type="presOf" srcId="{C0A941CB-BE74-47CA-BDCA-58B6E6619D4F}" destId="{D9A016D3-F19D-4724-B3AB-92BEE20CD13B}" srcOrd="0" destOrd="0" presId="urn:microsoft.com/office/officeart/2005/8/layout/venn1"/>
    <dgm:cxn modelId="{1C4F4243-DBEF-475F-9DA9-43DC24AAF013}" srcId="{C0A941CB-BE74-47CA-BDCA-58B6E6619D4F}" destId="{D1915441-8BD1-45D8-B2D0-FB78424C0573}" srcOrd="0" destOrd="0" parTransId="{C5584C12-18A9-4703-8F1C-46F390A347A3}" sibTransId="{517E1B64-83C6-4A19-AE78-621975492FF7}"/>
    <dgm:cxn modelId="{167D229F-344B-4B88-A355-5A97727C2BB1}" type="presOf" srcId="{D1915441-8BD1-45D8-B2D0-FB78424C0573}" destId="{AF3798BC-C039-493D-A494-5145203F58E9}" srcOrd="0" destOrd="0" presId="urn:microsoft.com/office/officeart/2005/8/layout/venn1"/>
    <dgm:cxn modelId="{A9738760-32BA-49E3-961B-0612DD5C7084}" type="presParOf" srcId="{D9A016D3-F19D-4724-B3AB-92BEE20CD13B}" destId="{AF3798BC-C039-493D-A494-5145203F58E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09D07E-400E-4EF9-80CA-E8E2908677F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BB1404-16F3-406B-BEEB-E0A618F6579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Криза 3 років у дітей характеризується величезним прагненням до незалежності. Тож дайте малюку можливість обирати, навіть якщо ще не готові до цього. Дитині важливо, щоб її думкою цікавилися, а не ставили ультиматуми. Наказовий тон більше не працює. </a:t>
          </a:r>
        </a:p>
      </dgm:t>
    </dgm:pt>
    <dgm:pt modelId="{3C832E2C-EB8A-4980-88D9-A8A493DB8C2B}" type="parTrans" cxnId="{37EEEC2F-9E7E-4CB0-991E-E4B16CA931DA}">
      <dgm:prSet/>
      <dgm:spPr/>
      <dgm:t>
        <a:bodyPr/>
        <a:lstStyle/>
        <a:p>
          <a:endParaRPr lang="uk-UA"/>
        </a:p>
      </dgm:t>
    </dgm:pt>
    <dgm:pt modelId="{1F3AE066-B7FD-4493-BC18-0D63179037A6}" type="sibTrans" cxnId="{37EEEC2F-9E7E-4CB0-991E-E4B16CA931DA}">
      <dgm:prSet/>
      <dgm:spPr/>
      <dgm:t>
        <a:bodyPr/>
        <a:lstStyle/>
        <a:p>
          <a:endParaRPr lang="uk-UA"/>
        </a:p>
      </dgm:t>
    </dgm:pt>
    <dgm:pt modelId="{E7719A9D-2F0C-42EF-B54D-11119F40CFB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Якщо дитина хоче одягатися самостійно, без вашої допомоги — дозвольте це зробити. Просто розплануйте по іншому час: якщо це можливо, почніть збиратися на 20 хвилин раніше.</a:t>
          </a:r>
        </a:p>
      </dgm:t>
    </dgm:pt>
    <dgm:pt modelId="{E031DDA4-0619-4288-9F96-7C91EFB60177}" type="parTrans" cxnId="{CA5DEA10-7B95-4180-B754-E2D0E7835E2A}">
      <dgm:prSet/>
      <dgm:spPr/>
      <dgm:t>
        <a:bodyPr/>
        <a:lstStyle/>
        <a:p>
          <a:endParaRPr lang="uk-UA"/>
        </a:p>
      </dgm:t>
    </dgm:pt>
    <dgm:pt modelId="{D79899D8-EFAC-4F5C-8223-C3A5B7AD9C02}" type="sibTrans" cxnId="{CA5DEA10-7B95-4180-B754-E2D0E7835E2A}">
      <dgm:prSet/>
      <dgm:spPr/>
      <dgm:t>
        <a:bodyPr/>
        <a:lstStyle/>
        <a:p>
          <a:endParaRPr lang="uk-UA"/>
        </a:p>
      </dgm:t>
    </dgm:pt>
    <dgm:pt modelId="{C4FB8AD9-C177-4265-96ED-4A0DB97EB41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Прийом перемикання уваги теж працює добре. Якщо ви знаєте, що дитина відповість відмовою на необхідність йти в садочок, просто запропонуйте обрати одяг для садка. Так увага дитини перемикається на вибір вбрання, а не на аналізування того, чи варто виходити з дому взагалі. </a:t>
          </a:r>
        </a:p>
      </dgm:t>
    </dgm:pt>
    <dgm:pt modelId="{D9253CBD-90D7-4AE6-B960-9E86EC4D6874}" type="parTrans" cxnId="{5B42CE96-27F4-410B-9448-09679A99FDBF}">
      <dgm:prSet/>
      <dgm:spPr/>
      <dgm:t>
        <a:bodyPr/>
        <a:lstStyle/>
        <a:p>
          <a:endParaRPr lang="uk-UA"/>
        </a:p>
      </dgm:t>
    </dgm:pt>
    <dgm:pt modelId="{5E5E3CDA-A024-488B-B0A1-7102BA7E64F0}" type="sibTrans" cxnId="{5B42CE96-27F4-410B-9448-09679A99FDBF}">
      <dgm:prSet/>
      <dgm:spPr/>
      <dgm:t>
        <a:bodyPr/>
        <a:lstStyle/>
        <a:p>
          <a:endParaRPr lang="uk-UA"/>
        </a:p>
      </dgm:t>
    </dgm:pt>
    <dgm:pt modelId="{16894FA4-575F-4868-9E50-A4FCBF126DD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dirty="0"/>
            <a:t>Навчіться </a:t>
          </a:r>
          <a:r>
            <a:rPr lang="uk-UA" dirty="0" err="1"/>
            <a:t>коректно</a:t>
          </a:r>
          <a:r>
            <a:rPr lang="uk-UA" dirty="0"/>
            <a:t> відмовляти дитині — </a:t>
          </a:r>
          <a:r>
            <a:rPr lang="uk-UA" dirty="0" err="1"/>
            <a:t>коректно</a:t>
          </a:r>
          <a:r>
            <a:rPr lang="uk-UA" dirty="0"/>
            <a:t> та чітко. Адже в кожній сім’ї повинні бути встановлені рамки поведінки, за які не можна виходити. Навіть якщо дуже хочеться. </a:t>
          </a:r>
        </a:p>
      </dgm:t>
    </dgm:pt>
    <dgm:pt modelId="{BC27F350-5F89-4248-A5DC-C5A66E73F879}" type="parTrans" cxnId="{4D32C03F-09EE-4F49-828C-FAD6CC149FD1}">
      <dgm:prSet/>
      <dgm:spPr/>
      <dgm:t>
        <a:bodyPr/>
        <a:lstStyle/>
        <a:p>
          <a:endParaRPr lang="uk-UA"/>
        </a:p>
      </dgm:t>
    </dgm:pt>
    <dgm:pt modelId="{DA1A72F8-C7D3-418A-928C-00D954F4CD97}" type="sibTrans" cxnId="{4D32C03F-09EE-4F49-828C-FAD6CC149FD1}">
      <dgm:prSet/>
      <dgm:spPr/>
      <dgm:t>
        <a:bodyPr/>
        <a:lstStyle/>
        <a:p>
          <a:endParaRPr lang="uk-UA"/>
        </a:p>
      </dgm:t>
    </dgm:pt>
    <dgm:pt modelId="{88A06D83-7BFE-4453-8CB7-39920494A2C3}" type="pres">
      <dgm:prSet presAssocID="{7D09D07E-400E-4EF9-80CA-E8E2908677FF}" presName="linear" presStyleCnt="0">
        <dgm:presLayoutVars>
          <dgm:animLvl val="lvl"/>
          <dgm:resizeHandles val="exact"/>
        </dgm:presLayoutVars>
      </dgm:prSet>
      <dgm:spPr/>
    </dgm:pt>
    <dgm:pt modelId="{A506CC1F-4C7E-495D-8804-07BF7824797E}" type="pres">
      <dgm:prSet presAssocID="{50BB1404-16F3-406B-BEEB-E0A618F6579D}" presName="parentText" presStyleLbl="node1" presStyleIdx="0" presStyleCnt="4" custLinFactNeighborY="-5544">
        <dgm:presLayoutVars>
          <dgm:chMax val="0"/>
          <dgm:bulletEnabled val="1"/>
        </dgm:presLayoutVars>
      </dgm:prSet>
      <dgm:spPr/>
    </dgm:pt>
    <dgm:pt modelId="{5295FF68-BD7B-4CDA-9931-C5710FBD66A6}" type="pres">
      <dgm:prSet presAssocID="{1F3AE066-B7FD-4493-BC18-0D63179037A6}" presName="spacer" presStyleCnt="0"/>
      <dgm:spPr/>
    </dgm:pt>
    <dgm:pt modelId="{021F4C2A-621A-4533-8ED7-1971A7C62E3B}" type="pres">
      <dgm:prSet presAssocID="{E7719A9D-2F0C-42EF-B54D-11119F40CFBB}" presName="parentText" presStyleLbl="node1" presStyleIdx="1" presStyleCnt="4" custLinFactNeighborY="64749">
        <dgm:presLayoutVars>
          <dgm:chMax val="0"/>
          <dgm:bulletEnabled val="1"/>
        </dgm:presLayoutVars>
      </dgm:prSet>
      <dgm:spPr/>
    </dgm:pt>
    <dgm:pt modelId="{99E8185E-BCA5-4942-A4AD-3E140C18B47E}" type="pres">
      <dgm:prSet presAssocID="{D79899D8-EFAC-4F5C-8223-C3A5B7AD9C02}" presName="spacer" presStyleCnt="0"/>
      <dgm:spPr/>
    </dgm:pt>
    <dgm:pt modelId="{D8264E58-C3C8-4842-AA46-2E42820F8B69}" type="pres">
      <dgm:prSet presAssocID="{C4FB8AD9-C177-4265-96ED-4A0DB97EB41A}" presName="parentText" presStyleLbl="node1" presStyleIdx="2" presStyleCnt="4" custLinFactNeighborY="64821">
        <dgm:presLayoutVars>
          <dgm:chMax val="0"/>
          <dgm:bulletEnabled val="1"/>
        </dgm:presLayoutVars>
      </dgm:prSet>
      <dgm:spPr/>
    </dgm:pt>
    <dgm:pt modelId="{76937582-BEBB-43EF-BCB8-A87175BBA443}" type="pres">
      <dgm:prSet presAssocID="{5E5E3CDA-A024-488B-B0A1-7102BA7E64F0}" presName="spacer" presStyleCnt="0"/>
      <dgm:spPr/>
    </dgm:pt>
    <dgm:pt modelId="{A5176D9D-745C-4A3C-8A9F-A5103E53AEB5}" type="pres">
      <dgm:prSet presAssocID="{16894FA4-575F-4868-9E50-A4FCBF126DDC}" presName="parentText" presStyleLbl="node1" presStyleIdx="3" presStyleCnt="4" custLinFactY="27008" custLinFactNeighborX="103" custLinFactNeighborY="100000">
        <dgm:presLayoutVars>
          <dgm:chMax val="0"/>
          <dgm:bulletEnabled val="1"/>
        </dgm:presLayoutVars>
      </dgm:prSet>
      <dgm:spPr/>
    </dgm:pt>
  </dgm:ptLst>
  <dgm:cxnLst>
    <dgm:cxn modelId="{CA5DEA10-7B95-4180-B754-E2D0E7835E2A}" srcId="{7D09D07E-400E-4EF9-80CA-E8E2908677FF}" destId="{E7719A9D-2F0C-42EF-B54D-11119F40CFBB}" srcOrd="1" destOrd="0" parTransId="{E031DDA4-0619-4288-9F96-7C91EFB60177}" sibTransId="{D79899D8-EFAC-4F5C-8223-C3A5B7AD9C02}"/>
    <dgm:cxn modelId="{37EEEC2F-9E7E-4CB0-991E-E4B16CA931DA}" srcId="{7D09D07E-400E-4EF9-80CA-E8E2908677FF}" destId="{50BB1404-16F3-406B-BEEB-E0A618F6579D}" srcOrd="0" destOrd="0" parTransId="{3C832E2C-EB8A-4980-88D9-A8A493DB8C2B}" sibTransId="{1F3AE066-B7FD-4493-BC18-0D63179037A6}"/>
    <dgm:cxn modelId="{DD34ED3B-6513-44AD-9EE0-2F89C6B0B4C2}" type="presOf" srcId="{C4FB8AD9-C177-4265-96ED-4A0DB97EB41A}" destId="{D8264E58-C3C8-4842-AA46-2E42820F8B69}" srcOrd="0" destOrd="0" presId="urn:microsoft.com/office/officeart/2005/8/layout/vList2"/>
    <dgm:cxn modelId="{4D32C03F-09EE-4F49-828C-FAD6CC149FD1}" srcId="{7D09D07E-400E-4EF9-80CA-E8E2908677FF}" destId="{16894FA4-575F-4868-9E50-A4FCBF126DDC}" srcOrd="3" destOrd="0" parTransId="{BC27F350-5F89-4248-A5DC-C5A66E73F879}" sibTransId="{DA1A72F8-C7D3-418A-928C-00D954F4CD97}"/>
    <dgm:cxn modelId="{9B50AE73-FAD6-4D49-BD39-B7857034327E}" type="presOf" srcId="{7D09D07E-400E-4EF9-80CA-E8E2908677FF}" destId="{88A06D83-7BFE-4453-8CB7-39920494A2C3}" srcOrd="0" destOrd="0" presId="urn:microsoft.com/office/officeart/2005/8/layout/vList2"/>
    <dgm:cxn modelId="{7F35C074-5B0B-4CC9-B233-93688FA4AA48}" type="presOf" srcId="{16894FA4-575F-4868-9E50-A4FCBF126DDC}" destId="{A5176D9D-745C-4A3C-8A9F-A5103E53AEB5}" srcOrd="0" destOrd="0" presId="urn:microsoft.com/office/officeart/2005/8/layout/vList2"/>
    <dgm:cxn modelId="{5B42CE96-27F4-410B-9448-09679A99FDBF}" srcId="{7D09D07E-400E-4EF9-80CA-E8E2908677FF}" destId="{C4FB8AD9-C177-4265-96ED-4A0DB97EB41A}" srcOrd="2" destOrd="0" parTransId="{D9253CBD-90D7-4AE6-B960-9E86EC4D6874}" sibTransId="{5E5E3CDA-A024-488B-B0A1-7102BA7E64F0}"/>
    <dgm:cxn modelId="{A5C908E6-A26C-4B9E-B81A-F7AB191575E6}" type="presOf" srcId="{E7719A9D-2F0C-42EF-B54D-11119F40CFBB}" destId="{021F4C2A-621A-4533-8ED7-1971A7C62E3B}" srcOrd="0" destOrd="0" presId="urn:microsoft.com/office/officeart/2005/8/layout/vList2"/>
    <dgm:cxn modelId="{DA7BBEF7-28AE-4E7F-97CD-07BCDD1936E5}" type="presOf" srcId="{50BB1404-16F3-406B-BEEB-E0A618F6579D}" destId="{A506CC1F-4C7E-495D-8804-07BF7824797E}" srcOrd="0" destOrd="0" presId="urn:microsoft.com/office/officeart/2005/8/layout/vList2"/>
    <dgm:cxn modelId="{0497295A-6133-45C7-9BBC-C33D63A622A8}" type="presParOf" srcId="{88A06D83-7BFE-4453-8CB7-39920494A2C3}" destId="{A506CC1F-4C7E-495D-8804-07BF7824797E}" srcOrd="0" destOrd="0" presId="urn:microsoft.com/office/officeart/2005/8/layout/vList2"/>
    <dgm:cxn modelId="{9F916CB4-AC20-4422-8E7C-855806F0D229}" type="presParOf" srcId="{88A06D83-7BFE-4453-8CB7-39920494A2C3}" destId="{5295FF68-BD7B-4CDA-9931-C5710FBD66A6}" srcOrd="1" destOrd="0" presId="urn:microsoft.com/office/officeart/2005/8/layout/vList2"/>
    <dgm:cxn modelId="{3E7DDBFC-B37B-466A-8EC8-ECE39819472B}" type="presParOf" srcId="{88A06D83-7BFE-4453-8CB7-39920494A2C3}" destId="{021F4C2A-621A-4533-8ED7-1971A7C62E3B}" srcOrd="2" destOrd="0" presId="urn:microsoft.com/office/officeart/2005/8/layout/vList2"/>
    <dgm:cxn modelId="{5C177E50-1C95-431C-BC37-0F62A81BC80A}" type="presParOf" srcId="{88A06D83-7BFE-4453-8CB7-39920494A2C3}" destId="{99E8185E-BCA5-4942-A4AD-3E140C18B47E}" srcOrd="3" destOrd="0" presId="urn:microsoft.com/office/officeart/2005/8/layout/vList2"/>
    <dgm:cxn modelId="{349311B3-FA92-4D46-ADE4-EF4F28F56FCB}" type="presParOf" srcId="{88A06D83-7BFE-4453-8CB7-39920494A2C3}" destId="{D8264E58-C3C8-4842-AA46-2E42820F8B69}" srcOrd="4" destOrd="0" presId="urn:microsoft.com/office/officeart/2005/8/layout/vList2"/>
    <dgm:cxn modelId="{36C58693-A2A8-4943-980D-56DBEF2BC356}" type="presParOf" srcId="{88A06D83-7BFE-4453-8CB7-39920494A2C3}" destId="{76937582-BEBB-43EF-BCB8-A87175BBA443}" srcOrd="5" destOrd="0" presId="urn:microsoft.com/office/officeart/2005/8/layout/vList2"/>
    <dgm:cxn modelId="{C0554A1E-29A7-4111-A0F4-00A8F608AB37}" type="presParOf" srcId="{88A06D83-7BFE-4453-8CB7-39920494A2C3}" destId="{A5176D9D-745C-4A3C-8A9F-A5103E53AE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277B7-EC5A-4D65-AE49-C665D329095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1D3091-23BB-41AC-AE15-3FF11CD9855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800" dirty="0"/>
            <a:t>Свобода вибору</a:t>
          </a:r>
        </a:p>
      </dgm:t>
    </dgm:pt>
    <dgm:pt modelId="{A9C1C252-DC35-4DFD-A32B-920DCE8625B5}" type="parTrans" cxnId="{09AC9335-4FF4-4813-BB52-0CD6FF6173B1}">
      <dgm:prSet/>
      <dgm:spPr/>
      <dgm:t>
        <a:bodyPr/>
        <a:lstStyle/>
        <a:p>
          <a:endParaRPr lang="uk-UA"/>
        </a:p>
      </dgm:t>
    </dgm:pt>
    <dgm:pt modelId="{7504EBDD-2188-4211-909A-B5CCA6232FCE}" type="sibTrans" cxnId="{09AC9335-4FF4-4813-BB52-0CD6FF6173B1}">
      <dgm:prSet/>
      <dgm:spPr/>
      <dgm:t>
        <a:bodyPr/>
        <a:lstStyle/>
        <a:p>
          <a:endParaRPr lang="uk-UA"/>
        </a:p>
      </dgm:t>
    </dgm:pt>
    <dgm:pt modelId="{ACD39809-7303-4DDE-835A-631671F20DE5}" type="pres">
      <dgm:prSet presAssocID="{250277B7-EC5A-4D65-AE49-C665D3290959}" presName="linear" presStyleCnt="0">
        <dgm:presLayoutVars>
          <dgm:animLvl val="lvl"/>
          <dgm:resizeHandles val="exact"/>
        </dgm:presLayoutVars>
      </dgm:prSet>
      <dgm:spPr/>
    </dgm:pt>
    <dgm:pt modelId="{8116D44D-5915-42AD-9842-CD70B39181C8}" type="pres">
      <dgm:prSet presAssocID="{C31D3091-23BB-41AC-AE15-3FF11CD98555}" presName="parentText" presStyleLbl="node1" presStyleIdx="0" presStyleCnt="1" custAng="16200000" custScaleY="112739" custLinFactY="48924" custLinFactNeighborX="-1226" custLinFactNeighborY="100000">
        <dgm:presLayoutVars>
          <dgm:chMax val="0"/>
          <dgm:bulletEnabled val="1"/>
        </dgm:presLayoutVars>
      </dgm:prSet>
      <dgm:spPr/>
    </dgm:pt>
  </dgm:ptLst>
  <dgm:cxnLst>
    <dgm:cxn modelId="{09AC9335-4FF4-4813-BB52-0CD6FF6173B1}" srcId="{250277B7-EC5A-4D65-AE49-C665D3290959}" destId="{C31D3091-23BB-41AC-AE15-3FF11CD98555}" srcOrd="0" destOrd="0" parTransId="{A9C1C252-DC35-4DFD-A32B-920DCE8625B5}" sibTransId="{7504EBDD-2188-4211-909A-B5CCA6232FCE}"/>
    <dgm:cxn modelId="{C147E739-7991-47C2-8C41-635AD892A468}" type="presOf" srcId="{C31D3091-23BB-41AC-AE15-3FF11CD98555}" destId="{8116D44D-5915-42AD-9842-CD70B39181C8}" srcOrd="0" destOrd="0" presId="urn:microsoft.com/office/officeart/2005/8/layout/vList2"/>
    <dgm:cxn modelId="{3DFBC8BA-698D-4875-90A4-20E236E7F17B}" type="presOf" srcId="{250277B7-EC5A-4D65-AE49-C665D3290959}" destId="{ACD39809-7303-4DDE-835A-631671F20DE5}" srcOrd="0" destOrd="0" presId="urn:microsoft.com/office/officeart/2005/8/layout/vList2"/>
    <dgm:cxn modelId="{54E069C4-380A-47DA-BFEB-E30623D6B6BA}" type="presParOf" srcId="{ACD39809-7303-4DDE-835A-631671F20DE5}" destId="{8116D44D-5915-42AD-9842-CD70B39181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60E89-87DB-470A-93B7-A5D4E8C6A0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147152B-3583-45A8-B7CA-F6AC1E9AF41C}">
      <dgm:prSet custT="1"/>
      <dgm:spPr>
        <a:solidFill>
          <a:schemeClr val="tx2">
            <a:lumMod val="40000"/>
            <a:lumOff val="60000"/>
            <a:alpha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uk-UA" sz="4000" b="0" dirty="0"/>
            <a:t>Поради батькам під час кризи 3 років </a:t>
          </a:r>
          <a:r>
            <a:rPr lang="uk-UA" sz="4000" b="0" dirty="0" err="1"/>
            <a:t>тезово</a:t>
          </a:r>
          <a:r>
            <a:rPr lang="uk-UA" sz="4000" b="0" dirty="0"/>
            <a:t>: </a:t>
          </a:r>
        </a:p>
      </dgm:t>
    </dgm:pt>
    <dgm:pt modelId="{C201E85D-5400-4F7B-A4D8-4BFB9728C337}" type="parTrans" cxnId="{05A2D731-3F1D-4C31-B177-0ECF47868265}">
      <dgm:prSet/>
      <dgm:spPr/>
      <dgm:t>
        <a:bodyPr/>
        <a:lstStyle/>
        <a:p>
          <a:endParaRPr lang="uk-UA"/>
        </a:p>
      </dgm:t>
    </dgm:pt>
    <dgm:pt modelId="{E895576F-40C4-4C70-AFBF-653302DAAAF5}" type="sibTrans" cxnId="{05A2D731-3F1D-4C31-B177-0ECF47868265}">
      <dgm:prSet/>
      <dgm:spPr/>
      <dgm:t>
        <a:bodyPr/>
        <a:lstStyle/>
        <a:p>
          <a:endParaRPr lang="uk-UA"/>
        </a:p>
      </dgm:t>
    </dgm:pt>
    <dgm:pt modelId="{DF3C3658-F147-4FFD-9DA7-FA46A131AA1C}" type="pres">
      <dgm:prSet presAssocID="{6C860E89-87DB-470A-93B7-A5D4E8C6A0CD}" presName="compositeShape" presStyleCnt="0">
        <dgm:presLayoutVars>
          <dgm:chMax val="7"/>
          <dgm:dir/>
          <dgm:resizeHandles val="exact"/>
        </dgm:presLayoutVars>
      </dgm:prSet>
      <dgm:spPr/>
    </dgm:pt>
    <dgm:pt modelId="{53A8FBDA-14A5-4C6E-B3F7-02C948BF8BCD}" type="pres">
      <dgm:prSet presAssocID="{7147152B-3583-45A8-B7CA-F6AC1E9AF41C}" presName="circ1TxSh" presStyleLbl="vennNode1" presStyleIdx="0" presStyleCnt="1" custScaleX="735733"/>
      <dgm:spPr/>
    </dgm:pt>
  </dgm:ptLst>
  <dgm:cxnLst>
    <dgm:cxn modelId="{05A2D731-3F1D-4C31-B177-0ECF47868265}" srcId="{6C860E89-87DB-470A-93B7-A5D4E8C6A0CD}" destId="{7147152B-3583-45A8-B7CA-F6AC1E9AF41C}" srcOrd="0" destOrd="0" parTransId="{C201E85D-5400-4F7B-A4D8-4BFB9728C337}" sibTransId="{E895576F-40C4-4C70-AFBF-653302DAAAF5}"/>
    <dgm:cxn modelId="{B8C9DDAF-A23A-485F-B530-30940C884CB8}" type="presOf" srcId="{7147152B-3583-45A8-B7CA-F6AC1E9AF41C}" destId="{53A8FBDA-14A5-4C6E-B3F7-02C948BF8BCD}" srcOrd="0" destOrd="0" presId="urn:microsoft.com/office/officeart/2005/8/layout/venn1"/>
    <dgm:cxn modelId="{63E926F2-E41F-4C8F-A57E-4F0CB10D628C}" type="presOf" srcId="{6C860E89-87DB-470A-93B7-A5D4E8C6A0CD}" destId="{DF3C3658-F147-4FFD-9DA7-FA46A131AA1C}" srcOrd="0" destOrd="0" presId="urn:microsoft.com/office/officeart/2005/8/layout/venn1"/>
    <dgm:cxn modelId="{E26A2AD6-6FD3-48D4-87DE-6B6C4612964F}" type="presParOf" srcId="{DF3C3658-F147-4FFD-9DA7-FA46A131AA1C}" destId="{53A8FBDA-14A5-4C6E-B3F7-02C948BF8BCD}" srcOrd="0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D4813-222C-4889-9F1B-1137F2DF4E1D}">
      <dsp:nvSpPr>
        <dsp:cNvPr id="0" name=""/>
        <dsp:cNvSpPr/>
      </dsp:nvSpPr>
      <dsp:spPr>
        <a:xfrm>
          <a:off x="828381" y="0"/>
          <a:ext cx="6939905" cy="1320800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9050" cap="rnd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Основні ознаки та симптоми </a:t>
          </a:r>
          <a:br>
            <a:rPr lang="uk-UA" sz="2300" b="1" kern="1200" dirty="0"/>
          </a:br>
          <a:r>
            <a:rPr lang="uk-UA" sz="2300" b="1" kern="1200" dirty="0"/>
            <a:t>кризи 3 років у дитини</a:t>
          </a:r>
          <a:br>
            <a:rPr lang="uk-UA" sz="2300" kern="1200" dirty="0"/>
          </a:br>
          <a:endParaRPr lang="uk-UA" sz="2300" kern="1200" dirty="0"/>
        </a:p>
      </dsp:txBody>
      <dsp:txXfrm>
        <a:off x="1844707" y="193427"/>
        <a:ext cx="4907253" cy="933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798BC-C039-493D-A494-5145203F58E9}">
      <dsp:nvSpPr>
        <dsp:cNvPr id="0" name=""/>
        <dsp:cNvSpPr/>
      </dsp:nvSpPr>
      <dsp:spPr>
        <a:xfrm>
          <a:off x="-226453" y="0"/>
          <a:ext cx="8073018" cy="386830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Насамперед — не панікуйте. Дитина все ще любить вас, й не намагається навмисно засмутити. Просто вона проходить через важливий період становлення особистості. Підтримка, розуміння та турбота — ось що потрібне малюку. </a:t>
          </a:r>
        </a:p>
      </dsp:txBody>
      <dsp:txXfrm>
        <a:off x="955813" y="566500"/>
        <a:ext cx="5708486" cy="2735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6CC1F-4C7E-495D-8804-07BF7824797E}">
      <dsp:nvSpPr>
        <dsp:cNvPr id="0" name=""/>
        <dsp:cNvSpPr/>
      </dsp:nvSpPr>
      <dsp:spPr>
        <a:xfrm>
          <a:off x="0" y="441547"/>
          <a:ext cx="8596668" cy="122147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Криза 3 років у дітей характеризується величезним прагненням до незалежності. Тож дайте малюку можливість обирати, навіть якщо ще не готові до цього. Дитині важливо, щоб її думкою цікавилися, а не ставили ультиматуми. Наказовий тон більше не працює. </a:t>
          </a:r>
        </a:p>
      </dsp:txBody>
      <dsp:txXfrm>
        <a:off x="59628" y="501175"/>
        <a:ext cx="8477412" cy="1102223"/>
      </dsp:txXfrm>
    </dsp:sp>
    <dsp:sp modelId="{021F4C2A-621A-4533-8ED7-1971A7C62E3B}">
      <dsp:nvSpPr>
        <dsp:cNvPr id="0" name=""/>
        <dsp:cNvSpPr/>
      </dsp:nvSpPr>
      <dsp:spPr>
        <a:xfrm>
          <a:off x="0" y="1751307"/>
          <a:ext cx="8596668" cy="122147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Якщо дитина хоче одягатися самостійно, без вашої допомоги — дозвольте це зробити. Просто розплануйте по іншому час: якщо це можливо, почніть збиратися на 20 хвилин раніше.</a:t>
          </a:r>
        </a:p>
      </dsp:txBody>
      <dsp:txXfrm>
        <a:off x="59628" y="1810935"/>
        <a:ext cx="8477412" cy="1102223"/>
      </dsp:txXfrm>
    </dsp:sp>
    <dsp:sp modelId="{D8264E58-C3C8-4842-AA46-2E42820F8B69}">
      <dsp:nvSpPr>
        <dsp:cNvPr id="0" name=""/>
        <dsp:cNvSpPr/>
      </dsp:nvSpPr>
      <dsp:spPr>
        <a:xfrm>
          <a:off x="0" y="3024665"/>
          <a:ext cx="8596668" cy="122147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Прийом перемикання уваги теж працює добре. Якщо ви знаєте, що дитина відповість відмовою на необхідність йти в садочок, просто запропонуйте обрати одяг для садка. Так увага дитини перемикається на вибір вбрання, а не на аналізування того, чи варто виходити з дому взагалі. </a:t>
          </a:r>
        </a:p>
      </dsp:txBody>
      <dsp:txXfrm>
        <a:off x="59628" y="3084293"/>
        <a:ext cx="8477412" cy="1102223"/>
      </dsp:txXfrm>
    </dsp:sp>
    <dsp:sp modelId="{A5176D9D-745C-4A3C-8A9F-A5103E53AEB5}">
      <dsp:nvSpPr>
        <dsp:cNvPr id="0" name=""/>
        <dsp:cNvSpPr/>
      </dsp:nvSpPr>
      <dsp:spPr>
        <a:xfrm>
          <a:off x="0" y="4646119"/>
          <a:ext cx="8596668" cy="122147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Навчіться </a:t>
          </a:r>
          <a:r>
            <a:rPr lang="uk-UA" sz="1800" kern="1200" dirty="0" err="1"/>
            <a:t>коректно</a:t>
          </a:r>
          <a:r>
            <a:rPr lang="uk-UA" sz="1800" kern="1200" dirty="0"/>
            <a:t> відмовляти дитині — </a:t>
          </a:r>
          <a:r>
            <a:rPr lang="uk-UA" sz="1800" kern="1200" dirty="0" err="1"/>
            <a:t>коректно</a:t>
          </a:r>
          <a:r>
            <a:rPr lang="uk-UA" sz="1800" kern="1200" dirty="0"/>
            <a:t> та чітко. Адже в кожній сім’ї повинні бути встановлені рамки поведінки, за які не можна виходити. Навіть якщо дуже хочеться. </a:t>
          </a:r>
        </a:p>
      </dsp:txBody>
      <dsp:txXfrm>
        <a:off x="59628" y="4705747"/>
        <a:ext cx="8477412" cy="1102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6D44D-5915-42AD-9842-CD70B39181C8}">
      <dsp:nvSpPr>
        <dsp:cNvPr id="0" name=""/>
        <dsp:cNvSpPr/>
      </dsp:nvSpPr>
      <dsp:spPr>
        <a:xfrm rot="16200000">
          <a:off x="-40842" y="32697"/>
          <a:ext cx="3331346" cy="513768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Свобода вибору</a:t>
          </a:r>
        </a:p>
      </dsp:txBody>
      <dsp:txXfrm>
        <a:off x="-15762" y="57777"/>
        <a:ext cx="3281186" cy="463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FBDA-14A5-4C6E-B3F7-02C948BF8BCD}">
      <dsp:nvSpPr>
        <dsp:cNvPr id="0" name=""/>
        <dsp:cNvSpPr/>
      </dsp:nvSpPr>
      <dsp:spPr>
        <a:xfrm>
          <a:off x="-155800" y="0"/>
          <a:ext cx="9956255" cy="1353243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19050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0" kern="1200" dirty="0"/>
            <a:t>Поради батькам під час кризи 3 років </a:t>
          </a:r>
          <a:r>
            <a:rPr lang="uk-UA" sz="4000" b="0" kern="1200" dirty="0" err="1"/>
            <a:t>тезово</a:t>
          </a:r>
          <a:r>
            <a:rPr lang="uk-UA" sz="4000" b="0" kern="1200" dirty="0"/>
            <a:t>: </a:t>
          </a:r>
        </a:p>
      </dsp:txBody>
      <dsp:txXfrm>
        <a:off x="1302260" y="198178"/>
        <a:ext cx="7040135" cy="95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0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75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93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73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07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11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232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6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5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45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2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8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11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16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789B-4C6B-4019-8104-EFBF7DF930B9}" type="datetimeFigureOut">
              <a:rPr lang="uk-UA" smtClean="0"/>
              <a:t>23.11.2023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62A5D0-8F3A-45FC-B1C4-268BBA9FFC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детей - 65 фото">
            <a:extLst>
              <a:ext uri="{FF2B5EF4-FFF2-40B4-BE49-F238E27FC236}">
                <a16:creationId xmlns:a16="http://schemas.microsoft.com/office/drawing/2014/main" id="{E42050C2-32EE-BAE0-0F96-06579A2A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FB810-6AD6-92D3-50F0-3E81A8E28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2262"/>
            <a:ext cx="9144000" cy="33697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Криза 3 років:</a:t>
            </a:r>
            <a:br>
              <a:rPr lang="uk-UA" sz="54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kern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особливості, симптоми та що робити батькам</a:t>
            </a:r>
            <a:br>
              <a:rPr lang="uk-UA" sz="5400" kern="1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Фоны лето для детского сада">
            <a:extLst>
              <a:ext uri="{FF2B5EF4-FFF2-40B4-BE49-F238E27FC236}">
                <a16:creationId xmlns:a16="http://schemas.microsoft.com/office/drawing/2014/main" id="{73A0E1DF-9D2A-73A6-4D9C-CDB5D890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61" y="86627"/>
            <a:ext cx="12192000" cy="677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AC379CF-05D9-32C2-3DB6-A7445FA7A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711117"/>
              </p:ext>
            </p:extLst>
          </p:nvPr>
        </p:nvGraphicFramePr>
        <p:xfrm>
          <a:off x="1357021" y="473124"/>
          <a:ext cx="9644655" cy="135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5ED9C729-80C4-B033-9106-A1B29D37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824" y="2054804"/>
            <a:ext cx="8596668" cy="4574759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Знайдіть “золоту середину” у вихованні, будьте гнучкими.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Пам’ятайте: криза — це тимчасово. Дитина так поводиться не навмисно та не на зло вам. Це нормальний період її розвитку.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намагайтеся постійно допомогти дитині — так вона ростиме самостійною. Якщо, звичайно ж, справа, якою малюк займається, не є потенційно небезпечною для його здоров’я. 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Слідкуйте за власною поведінкою — діти часто копіюють дії дорослих.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Будьте з дитиною на рівних — продемонструйте, що ви поважаєте її думку. 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18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Частіше говоріть дитині, що ви її любите. Проявляйте турботу.</a:t>
            </a:r>
            <a:endParaRPr lang="uk-UA" sz="1800" b="1" i="1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64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детей - 65 фото">
            <a:extLst>
              <a:ext uri="{FF2B5EF4-FFF2-40B4-BE49-F238E27FC236}">
                <a16:creationId xmlns:a16="http://schemas.microsoft.com/office/drawing/2014/main" id="{753E32B7-4993-441F-D393-254386F6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B464B-ED8A-A7DB-CC7F-C8079892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119848"/>
            <a:ext cx="11745157" cy="816748"/>
          </a:xfrm>
        </p:spPr>
        <p:txBody>
          <a:bodyPr>
            <a:noAutofit/>
          </a:bodyPr>
          <a:lstStyle/>
          <a:p>
            <a:r>
              <a:rPr lang="uk-UA" sz="4400" b="1" kern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Поширені запитання про "кризу 3 років":</a:t>
            </a:r>
            <a:br>
              <a:rPr lang="uk-UA" sz="4400" kern="1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9ABBF-74B1-D2B0-F262-1ADC6509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621" y="1056444"/>
            <a:ext cx="10223377" cy="568170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Скільки триває криза 3 років у дитини?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Відповідь на питання, скільки триває криза 3 років, є доволі індивідуальним. Але у середньому, це — рік від 3 до 4 років. </a:t>
            </a:r>
            <a:endParaRPr lang="uk-UA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Коли починається ця криза?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Зазвичай, у 2,5-3,5 роки. У деяких випадках, поява кризи можлива раніше або пізніше. Це пов’язане з індивідуальними особливостями розвитку дитини.</a:t>
            </a:r>
            <a:endParaRPr lang="uk-UA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Як розпізнати кризу 3 років?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стає більш норовливою та впертою, часто протестує, проявляє більше самостійності навіть у заняттях, які для неї нові. А також демонстративно знецінює улюблені заняття, критикує батьків та рідних. </a:t>
            </a:r>
            <a:endParaRPr lang="uk-UA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Що робити, якщо у дитини криза трьох років?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 та підтримувати, чітко вибудувати кордони та навчитися реагувати на істерики правильно. А ще — дуже важливо не сприймати неслухняну поведінку особисто. Дитина не перестала любити вас, вона просто проходить один із найважливіших періодів розвитку та становлення особистості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69643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детской книги (221 фото) » ФОНОВАЯ ГАЛЕРЕЯ КАТЕРИНЫ АСКВИТ">
            <a:extLst>
              <a:ext uri="{FF2B5EF4-FFF2-40B4-BE49-F238E27FC236}">
                <a16:creationId xmlns:a16="http://schemas.microsoft.com/office/drawing/2014/main" id="{6E474088-1B4D-EB7C-630B-1760266B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9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52EFD-C9BF-CDEC-1A19-673C4D42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10" y="1151402"/>
            <a:ext cx="7457242" cy="641887"/>
          </a:xfrm>
        </p:spPr>
        <p:txBody>
          <a:bodyPr>
            <a:normAutofit fontScale="90000"/>
          </a:bodyPr>
          <a:lstStyle/>
          <a:p>
            <a:r>
              <a:rPr lang="uk-UA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Криза трьох років та її особливості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4A1ED-9B8D-F3D1-C0F3-36736630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5" y="2018546"/>
            <a:ext cx="8596668" cy="3880773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У ранньому віці між вами та дитиною не було особливих розбіжностей. Мама й тато могли повністю обирати, що малюк їстиме, який одяг носитиме та коли </a:t>
            </a:r>
            <a:r>
              <a:rPr lang="uk-UA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йтиме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прогулянку. Але приблизно з настанням 3-річного віку, в дитини з’являються власні бажання — впевнені та чіткі. Малюк хоче бути особистістю, й починає агресивно відстоювати це право. Все частіше батьки чують “</a:t>
            </a:r>
            <a:r>
              <a:rPr lang="uk-UA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буду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uk-UA" sz="1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це не хочу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Ще вчора чемна та слухняна, дитина наче стає неконтрольованою. Такі різкі зміни у поведінці пов’язані з періодом розвитку дитини: відбувається активне становлення особистості. Говорячи простими словами, малюк перестає бути у повній “зв’язці” з батьками, вчиться відокремлювати свої бажання та очікування мами й тата. У психології цей термін отримав назву “</a:t>
            </a: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криза трьох років</a:t>
            </a: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25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детей - 65 фото">
            <a:extLst>
              <a:ext uri="{FF2B5EF4-FFF2-40B4-BE49-F238E27FC236}">
                <a16:creationId xmlns:a16="http://schemas.microsoft.com/office/drawing/2014/main" id="{CBA92083-0A3F-60C4-C57D-180D65B0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E596210-CEF4-DFC9-01BD-C1D0CF2C3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21611"/>
              </p:ext>
            </p:extLst>
          </p:nvPr>
        </p:nvGraphicFramePr>
        <p:xfrm>
          <a:off x="2174700" y="161209"/>
          <a:ext cx="8596668" cy="132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ъект 9">
            <a:extLst>
              <a:ext uri="{FF2B5EF4-FFF2-40B4-BE49-F238E27FC236}">
                <a16:creationId xmlns:a16="http://schemas.microsoft.com/office/drawing/2014/main" id="{BEAA62B1-FC64-1A02-202B-CABB187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805" y="1643218"/>
            <a:ext cx="8673813" cy="449266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Впертість</a:t>
            </a:r>
            <a:endParaRPr lang="uk-UA" sz="1800" b="1" i="1" u="sng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Дитина наполягає на своєму до останнього: ні вмовляння, ні обіцянки батьків не допомагають. Нова іграшка, прогулянка у дощ, ще 30 хвилин з телефоном — малюк максимально вимагатиме зробити те, що він попросив. Навіть якщо сильне бажання вже пройшло, дитині важливо побачити, що з її думкою рахуються.</a:t>
            </a:r>
            <a:endParaRPr lang="uk-UA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Негативізм </a:t>
            </a:r>
            <a:endParaRPr lang="uk-UA" sz="1800" b="1" i="1" u="sng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Будь-які ваші пропозиції одразу відхиляються. “Не хочу!”, “Не буду”, “Ні” можуть стосуватися одягу, їжі, походу у парк чи садочок. При цьому зовсім не обов’язково, що дитина дійсно не хоче робити запропоноване. Їй просто важливо захистити власне “Я” та заперечити батькам. </a:t>
            </a:r>
            <a:endParaRPr lang="uk-UA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i="1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Прагнення до самостійності</a:t>
            </a:r>
            <a:endParaRPr lang="uk-UA" sz="1800" b="1" i="1" u="sng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Дитина хоче все робити сама. З одного боку, це дуже добре. А з іншого — “Я сам!” часто не пропорційне можливостям та вмінням малюка. Тому відмова від батьківської допомоги не завжди працює на користь.</a:t>
            </a:r>
            <a:endParaRPr lang="uk-UA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42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ны лето для детского сада">
            <a:extLst>
              <a:ext uri="{FF2B5EF4-FFF2-40B4-BE49-F238E27FC236}">
                <a16:creationId xmlns:a16="http://schemas.microsoft.com/office/drawing/2014/main" id="{89541978-17E3-CA41-8758-CF19AE16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61" y="-107763"/>
            <a:ext cx="12192000" cy="69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3CD4A-9F4F-D593-2372-D232CE36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89" y="613791"/>
            <a:ext cx="8596668" cy="1320800"/>
          </a:xfr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ознаки та симптоми </a:t>
            </a:r>
            <a:br>
              <a:rPr lang="uk-UA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кризи 3 років у дитини</a:t>
            </a:r>
            <a:b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EAA62B1-FC64-1A02-202B-CABB1872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437" y="1808826"/>
            <a:ext cx="7741329" cy="4796159"/>
          </a:xfr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Деспотичність</a:t>
            </a:r>
            <a:endParaRPr lang="uk-UA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Криза 3-х років ніби перетворює малюка на тирана, який хоче маніпулювати батьками. Дитина прагне вирішувати, хто піде, а хто залишиться, хто гулятиме з нею, а хто ні. Вона вимагає, щоб рідні їй підкорялися. 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Знецінення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дитини змінюється ставлення майже до всього. Улюблені заняття стають нецікавими та втрачають сенс, улюблена іграшка стає “поганою”, а батьки “злими” й “противними”. Навіть те, що малюк раніше сприймав з радістю, тепер сприймається зверхньо та з негативом. 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Протест </a:t>
            </a:r>
            <a:endParaRPr lang="uk-UA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прагне все частіше конфліктувати з членами родини. Адже вважає, що її думки не цікаві для старших. 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endParaRPr lang="uk-UA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Малюк намагається робити все, що спадає йому на думку. Навіть якщо не може, не вміє або не має дозволу батьків. 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531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мка летний лагерь">
            <a:extLst>
              <a:ext uri="{FF2B5EF4-FFF2-40B4-BE49-F238E27FC236}">
                <a16:creationId xmlns:a16="http://schemas.microsoft.com/office/drawing/2014/main" id="{B945AF10-23EE-CEDD-D678-FAA4D1DF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F9B11-3ACA-9A64-3E09-F22CB249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20" y="1292195"/>
            <a:ext cx="8487166" cy="723779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ПОРАДИ БАТЬКАМ ВІД ПСИХОЛОГА 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9FDD74-C8CF-127E-7DD1-D7C42B6E9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51255"/>
              </p:ext>
            </p:extLst>
          </p:nvPr>
        </p:nvGraphicFramePr>
        <p:xfrm>
          <a:off x="2707690" y="1654084"/>
          <a:ext cx="7620112" cy="392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91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werpoint background for kids">
            <a:extLst>
              <a:ext uri="{FF2B5EF4-FFF2-40B4-BE49-F238E27FC236}">
                <a16:creationId xmlns:a16="http://schemas.microsoft.com/office/drawing/2014/main" id="{DE2868E3-DA75-ED33-D923-7C82D817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" y="-1"/>
            <a:ext cx="12187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13D5D70-15AA-0995-9282-32459B5B3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460222"/>
              </p:ext>
            </p:extLst>
          </p:nvPr>
        </p:nvGraphicFramePr>
        <p:xfrm>
          <a:off x="1495169" y="853391"/>
          <a:ext cx="8596668" cy="593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47ACA27-3001-54B9-A8B4-446536838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303425"/>
              </p:ext>
            </p:extLst>
          </p:nvPr>
        </p:nvGraphicFramePr>
        <p:xfrm>
          <a:off x="-730663" y="2793523"/>
          <a:ext cx="3331346" cy="5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3DC913-F1B5-1E1A-7098-5BFF147479CE}"/>
              </a:ext>
            </a:extLst>
          </p:cNvPr>
          <p:cNvSpPr txBox="1"/>
          <p:nvPr/>
        </p:nvSpPr>
        <p:spPr>
          <a:xfrm rot="16200000">
            <a:off x="177628" y="5767769"/>
            <a:ext cx="15926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sz="1800" dirty="0">
                <a:solidFill>
                  <a:schemeClr val="bg1"/>
                </a:solidFill>
              </a:rPr>
              <a:t>Слово «НІ»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8ADE9CC-A37A-3C48-4D72-02BFA3B97EF6}"/>
              </a:ext>
            </a:extLst>
          </p:cNvPr>
          <p:cNvCxnSpPr>
            <a:cxnSpLocks/>
          </p:cNvCxnSpPr>
          <p:nvPr/>
        </p:nvCxnSpPr>
        <p:spPr>
          <a:xfrm>
            <a:off x="1119676" y="2986973"/>
            <a:ext cx="375493" cy="145989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35FF770-8BFD-A0D6-1DAB-6B16177D0A9F}"/>
              </a:ext>
            </a:extLst>
          </p:cNvPr>
          <p:cNvCxnSpPr>
            <a:cxnSpLocks/>
          </p:cNvCxnSpPr>
          <p:nvPr/>
        </p:nvCxnSpPr>
        <p:spPr>
          <a:xfrm flipV="1">
            <a:off x="1119676" y="1973179"/>
            <a:ext cx="347770" cy="98421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2205A57-2E04-9882-B4F9-600C3B0E3E63}"/>
              </a:ext>
            </a:extLst>
          </p:cNvPr>
          <p:cNvCxnSpPr>
            <a:cxnSpLocks/>
          </p:cNvCxnSpPr>
          <p:nvPr/>
        </p:nvCxnSpPr>
        <p:spPr>
          <a:xfrm flipV="1">
            <a:off x="1119676" y="2957397"/>
            <a:ext cx="375493" cy="139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4B24A4B-C809-A00E-3A69-3D34777773EA}"/>
              </a:ext>
            </a:extLst>
          </p:cNvPr>
          <p:cNvCxnSpPr>
            <a:cxnSpLocks/>
          </p:cNvCxnSpPr>
          <p:nvPr/>
        </p:nvCxnSpPr>
        <p:spPr>
          <a:xfrm>
            <a:off x="1105813" y="5875027"/>
            <a:ext cx="389356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3DC61B2-0532-1902-6F22-D409DB843A99}"/>
              </a:ext>
            </a:extLst>
          </p:cNvPr>
          <p:cNvSpPr txBox="1"/>
          <p:nvPr/>
        </p:nvSpPr>
        <p:spPr>
          <a:xfrm>
            <a:off x="1467446" y="364781"/>
            <a:ext cx="90276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ПОРАДИ БАТЬКАМ ВІД ПСИХОЛОГА </a:t>
            </a:r>
            <a:br>
              <a:rPr lang="uk-U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811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owerpoint background for kids">
            <a:extLst>
              <a:ext uri="{FF2B5EF4-FFF2-40B4-BE49-F238E27FC236}">
                <a16:creationId xmlns:a16="http://schemas.microsoft.com/office/drawing/2014/main" id="{6AABA165-E345-1F4A-5765-DD778602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" y="-1"/>
            <a:ext cx="12187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Фон для детской книги (221 фото) » ФОНОВАЯ ГАЛЕРЕЯ КАТЕРИНЫ АСКВИТ">
            <a:extLst>
              <a:ext uri="{FF2B5EF4-FFF2-40B4-BE49-F238E27FC236}">
                <a16:creationId xmlns:a16="http://schemas.microsoft.com/office/drawing/2014/main" id="{DB55D395-BA09-CFF9-1DAE-21DD5B77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9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F9B11-3ACA-9A64-3E09-F22CB249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095535"/>
            <a:ext cx="8596668" cy="1320800"/>
          </a:xfrm>
        </p:spPr>
        <p:txBody>
          <a:bodyPr/>
          <a:lstStyle/>
          <a:p>
            <a:pPr algn="ctr"/>
            <a:r>
              <a:rPr lang="uk-UA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Поради батькам від психолога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93BB4-E375-4194-2EAE-2E528E55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455" y="1897278"/>
            <a:ext cx="10515600" cy="468640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Навчіться реагувати на дитячі істерики. </a:t>
            </a:r>
            <a:r>
              <a:rPr lang="uk-UA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Вони трапляються у кожного малюка, і не лише у трирічному віці. Завдання батьків — реагувати правильно. Наприклад: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Демонструйте байдужість</a:t>
            </a:r>
            <a:r>
              <a:rPr lang="uk-UA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— не варто злитися та дратуватися у відповідь. Знаємо, що це буває важко, але дуже важливо вміти опановувати себе.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Пояснюйте, а не заперечуйте</a:t>
            </a:r>
            <a:r>
              <a:rPr lang="uk-UA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— це допоможе уникнути посилення істерики. Якщо дитина просить нову іграшку, не варто говорити різке “ні”. Краще м’яко поясніть, що зараз можливості купити немає.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 почуття дитини</a:t>
            </a:r>
            <a:r>
              <a:rPr lang="uk-UA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— часто малюк не розуміє свої емоції та не може усвідомити, що з ним відбувається. Тож можна ставити питання на кшталт: “Ти на мене сердишся, бо я не купила тобі іграшку?”, “Ти засмучений, бо не можна більше дивитися мультики?”.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Дозвольте дитині відчути самостійність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Коли починається криза 3 років у малюка, батькам варто проявляти більше гнучкості. Давайте дитині прості доручення, розширюйте спектр її обов’язків, просіть про допомогу. Якщо ви бачите, що дитина намагається щось зробити самостійно, запропонуйте їй допомогу. Але ненав’язливо. 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257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background for kids">
            <a:extLst>
              <a:ext uri="{FF2B5EF4-FFF2-40B4-BE49-F238E27FC236}">
                <a16:creationId xmlns:a16="http://schemas.microsoft.com/office/drawing/2014/main" id="{81F22967-15C9-4870-FF8F-EB0F4D5E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3EE8B-D84C-F867-4A7F-E4C4D2DA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926" y="232391"/>
            <a:ext cx="7249893" cy="65990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батькам робити НЕ варто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F6B8F-F183-A4EC-8FA7-AB83D221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627" y="1201691"/>
            <a:ext cx="9985681" cy="5256861"/>
          </a:xfr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Крайнощі</a:t>
            </a:r>
          </a:p>
          <a:p>
            <a:pPr marL="0" indent="0"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варто бути з дитиною надто жорстким або надто поступливим. Шукайте “золоту середину” — це допоможе будувати комунікацію більш ефективно.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Авторитарність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Прислухайтеся до думки дитини та її аргументів. Не варто сліпо наполягати на своєму. Виняток — випадки, коли йдеться про безпеку та здоров’я малюка.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Надмірна опіка</a:t>
            </a: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Дитина росте та розвивається, вона хоче бути більш самостійною. Завдання батьків — супроводжувати її на цьому шляху. Не варто старатися все робити за малюка та проявляти </a:t>
            </a:r>
            <a:r>
              <a:rPr lang="uk-UA" sz="1800" i="1" kern="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гіперопіку</a:t>
            </a:r>
            <a:r>
              <a:rPr lang="uk-UA" sz="1800" i="1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61815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1257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Криза 3 років:  особливості, симптоми та що робити батькам </vt:lpstr>
      <vt:lpstr>Поширені запитання про "кризу 3 років": </vt:lpstr>
      <vt:lpstr>Криза трьох років та її особливості</vt:lpstr>
      <vt:lpstr>Презентация PowerPoint</vt:lpstr>
      <vt:lpstr>Основні ознаки та симптоми  кризи 3 років у дитини </vt:lpstr>
      <vt:lpstr>ПОРАДИ БАТЬКАМ ВІД ПСИХОЛОГА  </vt:lpstr>
      <vt:lpstr>Презентация PowerPoint</vt:lpstr>
      <vt:lpstr>Поради батькам від психолога </vt:lpstr>
      <vt:lpstr>Що батькам робити НЕ варто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Криза 3 років: особливості, симптоми та що робити батькам </dc:title>
  <dc:creator>ольга зачковська</dc:creator>
  <cp:lastModifiedBy>ольга зачковська</cp:lastModifiedBy>
  <cp:revision>15</cp:revision>
  <dcterms:created xsi:type="dcterms:W3CDTF">2023-10-30T15:45:18Z</dcterms:created>
  <dcterms:modified xsi:type="dcterms:W3CDTF">2023-11-23T08:54:58Z</dcterms:modified>
</cp:coreProperties>
</file>