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9" r:id="rId2"/>
    <p:sldId id="261" r:id="rId3"/>
    <p:sldId id="257" r:id="rId4"/>
    <p:sldId id="262" r:id="rId5"/>
    <p:sldId id="263" r:id="rId6"/>
    <p:sldId id="258" r:id="rId7"/>
    <p:sldId id="265" r:id="rId8"/>
    <p:sldId id="287" r:id="rId9"/>
    <p:sldId id="288" r:id="rId10"/>
    <p:sldId id="289" r:id="rId11"/>
    <p:sldId id="256" r:id="rId12"/>
    <p:sldId id="267" r:id="rId13"/>
    <p:sldId id="264" r:id="rId14"/>
    <p:sldId id="268" r:id="rId15"/>
    <p:sldId id="269" r:id="rId16"/>
    <p:sldId id="291" r:id="rId17"/>
    <p:sldId id="292" r:id="rId18"/>
    <p:sldId id="293" r:id="rId19"/>
    <p:sldId id="294" r:id="rId20"/>
    <p:sldId id="295" r:id="rId21"/>
    <p:sldId id="296" r:id="rId22"/>
    <p:sldId id="270" r:id="rId23"/>
    <p:sldId id="274" r:id="rId24"/>
    <p:sldId id="271" r:id="rId25"/>
    <p:sldId id="272" r:id="rId26"/>
    <p:sldId id="273"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280" r:id="rId40"/>
    <p:sldId id="281" r:id="rId41"/>
    <p:sldId id="282" r:id="rId42"/>
    <p:sldId id="283" r:id="rId43"/>
    <p:sldId id="285" r:id="rId44"/>
    <p:sldId id="286" r:id="rId45"/>
    <p:sldId id="275" r:id="rId46"/>
    <p:sldId id="276" r:id="rId47"/>
    <p:sldId id="297" r:id="rId48"/>
    <p:sldId id="298" r:id="rId49"/>
    <p:sldId id="299" r:id="rId50"/>
    <p:sldId id="300" r:id="rId51"/>
    <p:sldId id="301" r:id="rId52"/>
    <p:sldId id="278" r:id="rId53"/>
    <p:sldId id="277" r:id="rId54"/>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94700" autoAdjust="0"/>
  </p:normalViewPr>
  <p:slideViewPr>
    <p:cSldViewPr>
      <p:cViewPr varScale="1">
        <p:scale>
          <a:sx n="50" d="100"/>
          <a:sy n="50" d="100"/>
        </p:scale>
        <p:origin x="1267" y="43"/>
      </p:cViewPr>
      <p:guideLst>
        <p:guide orient="horz" pos="2160"/>
        <p:guide pos="2880"/>
      </p:guideLst>
    </p:cSldViewPr>
  </p:slideViewPr>
  <p:notesTextViewPr>
    <p:cViewPr>
      <p:scale>
        <a:sx n="1" d="1"/>
        <a:sy n="1" d="1"/>
      </p:scale>
      <p:origin x="0" y="0"/>
    </p:cViewPr>
  </p:notesTextViewPr>
  <p:sorterViewPr>
    <p:cViewPr>
      <p:scale>
        <a:sx n="72" d="100"/>
        <a:sy n="72" d="100"/>
      </p:scale>
      <p:origin x="0" y="513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Excel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spPr>
            <a:solidFill>
              <a:srgbClr val="00B0F0"/>
            </a:solidFill>
            <a:ln>
              <a:solidFill>
                <a:schemeClr val="accent4"/>
              </a:solidFill>
            </a:ln>
          </c:spPr>
          <c:dPt>
            <c:idx val="0"/>
            <c:bubble3D val="0"/>
            <c:spPr>
              <a:solidFill>
                <a:schemeClr val="accent2"/>
              </a:solidFill>
              <a:ln>
                <a:solidFill>
                  <a:schemeClr val="accent4"/>
                </a:solidFill>
              </a:ln>
            </c:spPr>
            <c:extLst>
              <c:ext xmlns:c16="http://schemas.microsoft.com/office/drawing/2014/chart" uri="{C3380CC4-5D6E-409C-BE32-E72D297353CC}">
                <c16:uniqueId val="{00000001-BEBA-4BDE-8F2B-5440B7410264}"/>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BA-4BDE-8F2B-5440B741026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BA-4BDE-8F2B-5440B741026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Лист1!$A$2:$A$5</c:f>
              <c:strCache>
                <c:ptCount val="2"/>
                <c:pt idx="0">
                  <c:v>Кв. 1</c:v>
                </c:pt>
                <c:pt idx="1">
                  <c:v>Кв. 2</c:v>
                </c:pt>
              </c:strCache>
            </c:strRef>
          </c:cat>
          <c:val>
            <c:numRef>
              <c:f>Лист1!$B$2:$B$5</c:f>
              <c:numCache>
                <c:formatCode>General</c:formatCode>
                <c:ptCount val="4"/>
                <c:pt idx="0">
                  <c:v>25</c:v>
                </c:pt>
                <c:pt idx="1">
                  <c:v>26</c:v>
                </c:pt>
              </c:numCache>
            </c:numRef>
          </c:val>
          <c:extLst>
            <c:ext xmlns:c16="http://schemas.microsoft.com/office/drawing/2014/chart" uri="{C3380CC4-5D6E-409C-BE32-E72D297353CC}">
              <c16:uniqueId val="{00000003-BEBA-4BDE-8F2B-5440B7410264}"/>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uk-UA"/>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5017296008837"/>
          <c:y val="9.4134167805440774E-2"/>
          <c:w val="0.65131439977520034"/>
          <c:h val="0.90586583219455918"/>
        </c:manualLayout>
      </c:layout>
      <c:pieChart>
        <c:varyColors val="1"/>
        <c:ser>
          <c:idx val="0"/>
          <c:order val="0"/>
          <c:tx>
            <c:strRef>
              <c:f>Лист1!$B$1</c:f>
              <c:strCache>
                <c:ptCount val="1"/>
                <c:pt idx="0">
                  <c:v>Продажи</c:v>
                </c:pt>
              </c:strCache>
            </c:strRef>
          </c:tx>
          <c:spPr>
            <a:solidFill>
              <a:srgbClr val="FF0000"/>
            </a:solidFill>
            <a:ln>
              <a:solidFill>
                <a:schemeClr val="accent4"/>
              </a:solidFill>
            </a:ln>
          </c:spPr>
          <c:dPt>
            <c:idx val="0"/>
            <c:bubble3D val="0"/>
            <c:spPr>
              <a:solidFill>
                <a:srgbClr val="92D050"/>
              </a:solidFill>
              <a:ln>
                <a:solidFill>
                  <a:schemeClr val="accent4"/>
                </a:solidFill>
              </a:ln>
            </c:spPr>
            <c:extLst>
              <c:ext xmlns:c16="http://schemas.microsoft.com/office/drawing/2014/chart" uri="{C3380CC4-5D6E-409C-BE32-E72D297353CC}">
                <c16:uniqueId val="{00000001-3C27-4482-895D-7D2EA6A3C8FF}"/>
              </c:ext>
            </c:extLst>
          </c:dPt>
          <c:dPt>
            <c:idx val="1"/>
            <c:bubble3D val="0"/>
            <c:spPr>
              <a:solidFill>
                <a:srgbClr val="FFC000"/>
              </a:solidFill>
              <a:ln>
                <a:solidFill>
                  <a:schemeClr val="accent4"/>
                </a:solidFill>
              </a:ln>
            </c:spPr>
            <c:extLst>
              <c:ext xmlns:c16="http://schemas.microsoft.com/office/drawing/2014/chart" uri="{C3380CC4-5D6E-409C-BE32-E72D297353CC}">
                <c16:uniqueId val="{00000003-3C27-4482-895D-7D2EA6A3C8FF}"/>
              </c:ext>
            </c:extLst>
          </c:dPt>
          <c:dPt>
            <c:idx val="2"/>
            <c:bubble3D val="0"/>
            <c:spPr>
              <a:solidFill>
                <a:srgbClr val="00B0F0"/>
              </a:solidFill>
              <a:ln>
                <a:solidFill>
                  <a:schemeClr val="accent4"/>
                </a:solidFill>
              </a:ln>
            </c:spPr>
            <c:extLst>
              <c:ext xmlns:c16="http://schemas.microsoft.com/office/drawing/2014/chart" uri="{C3380CC4-5D6E-409C-BE32-E72D297353CC}">
                <c16:uniqueId val="{00000005-3C27-4482-895D-7D2EA6A3C8FF}"/>
              </c:ext>
            </c:extLst>
          </c:dPt>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Лист1!$A$2:$A$5</c:f>
              <c:strCache>
                <c:ptCount val="4"/>
                <c:pt idx="0">
                  <c:v>Кв. 1</c:v>
                </c:pt>
                <c:pt idx="1">
                  <c:v>Кв. 2</c:v>
                </c:pt>
                <c:pt idx="2">
                  <c:v>Кв. 3</c:v>
                </c:pt>
                <c:pt idx="3">
                  <c:v>Кв. 4</c:v>
                </c:pt>
              </c:strCache>
            </c:strRef>
          </c:cat>
          <c:val>
            <c:numRef>
              <c:f>Лист1!$B$2:$B$5</c:f>
              <c:numCache>
                <c:formatCode>General</c:formatCode>
                <c:ptCount val="4"/>
                <c:pt idx="0">
                  <c:v>6</c:v>
                </c:pt>
                <c:pt idx="1">
                  <c:v>11</c:v>
                </c:pt>
                <c:pt idx="2">
                  <c:v>18</c:v>
                </c:pt>
                <c:pt idx="3">
                  <c:v>16</c:v>
                </c:pt>
              </c:numCache>
            </c:numRef>
          </c:val>
          <c:extLst>
            <c:ext xmlns:c16="http://schemas.microsoft.com/office/drawing/2014/chart" uri="{C3380CC4-5D6E-409C-BE32-E72D297353CC}">
              <c16:uniqueId val="{00000006-3C27-4482-895D-7D2EA6A3C8FF}"/>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uk-UA"/>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Лист1!$A$2:$A$5</c:f>
              <c:strCache>
                <c:ptCount val="3"/>
                <c:pt idx="0">
                  <c:v>Кв. 1</c:v>
                </c:pt>
                <c:pt idx="1">
                  <c:v>Кв. 2</c:v>
                </c:pt>
                <c:pt idx="2">
                  <c:v>Кв. 3</c:v>
                </c:pt>
              </c:strCache>
            </c:strRef>
          </c:cat>
          <c:val>
            <c:numRef>
              <c:f>Лист1!$B$2:$B$5</c:f>
              <c:numCache>
                <c:formatCode>General</c:formatCode>
                <c:ptCount val="4"/>
                <c:pt idx="0">
                  <c:v>10</c:v>
                </c:pt>
                <c:pt idx="1">
                  <c:v>8</c:v>
                </c:pt>
                <c:pt idx="2">
                  <c:v>1</c:v>
                </c:pt>
              </c:numCache>
            </c:numRef>
          </c:val>
          <c:extLst>
            <c:ext xmlns:c16="http://schemas.microsoft.com/office/drawing/2014/chart" uri="{C3380CC4-5D6E-409C-BE32-E72D297353CC}">
              <c16:uniqueId val="{00000000-B78E-4937-9125-5F4DDFCFFB2C}"/>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uk-UA"/>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spPr>
            <a:solidFill>
              <a:srgbClr val="FFC000"/>
            </a:solidFill>
          </c:spPr>
          <c:dPt>
            <c:idx val="0"/>
            <c:bubble3D val="0"/>
            <c:spPr>
              <a:solidFill>
                <a:schemeClr val="accent1"/>
              </a:solidFill>
            </c:spPr>
            <c:extLst>
              <c:ext xmlns:c16="http://schemas.microsoft.com/office/drawing/2014/chart" uri="{C3380CC4-5D6E-409C-BE32-E72D297353CC}">
                <c16:uniqueId val="{00000001-0320-4CD7-A88C-DC325BD285C5}"/>
              </c:ext>
            </c:extLst>
          </c:dPt>
          <c:dPt>
            <c:idx val="1"/>
            <c:bubble3D val="0"/>
            <c:spPr>
              <a:solidFill>
                <a:schemeClr val="accent2"/>
              </a:solidFill>
            </c:spPr>
            <c:extLst>
              <c:ext xmlns:c16="http://schemas.microsoft.com/office/drawing/2014/chart" uri="{C3380CC4-5D6E-409C-BE32-E72D297353CC}">
                <c16:uniqueId val="{00000003-0320-4CD7-A88C-DC325BD285C5}"/>
              </c:ext>
            </c:extLst>
          </c:dPt>
          <c:dPt>
            <c:idx val="3"/>
            <c:bubble3D val="0"/>
            <c:spPr>
              <a:solidFill>
                <a:schemeClr val="bg2">
                  <a:lumMod val="50000"/>
                </a:schemeClr>
              </a:solidFill>
            </c:spPr>
            <c:extLst>
              <c:ext xmlns:c16="http://schemas.microsoft.com/office/drawing/2014/chart" uri="{C3380CC4-5D6E-409C-BE32-E72D297353CC}">
                <c16:uniqueId val="{00000005-0320-4CD7-A88C-DC325BD285C5}"/>
              </c:ext>
            </c:extLst>
          </c:dPt>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Лист1!$A$2:$A$5</c:f>
              <c:strCache>
                <c:ptCount val="4"/>
                <c:pt idx="0">
                  <c:v>Кв. 1</c:v>
                </c:pt>
                <c:pt idx="1">
                  <c:v>Кв. 2</c:v>
                </c:pt>
                <c:pt idx="2">
                  <c:v>Кв. 3</c:v>
                </c:pt>
                <c:pt idx="3">
                  <c:v>Кв. 4</c:v>
                </c:pt>
              </c:strCache>
            </c:strRef>
          </c:cat>
          <c:val>
            <c:numRef>
              <c:f>Лист1!$B$2:$B$5</c:f>
              <c:numCache>
                <c:formatCode>General</c:formatCode>
                <c:ptCount val="4"/>
                <c:pt idx="0">
                  <c:v>1</c:v>
                </c:pt>
                <c:pt idx="1">
                  <c:v>5</c:v>
                </c:pt>
                <c:pt idx="2">
                  <c:v>1</c:v>
                </c:pt>
                <c:pt idx="3">
                  <c:v>1</c:v>
                </c:pt>
              </c:numCache>
            </c:numRef>
          </c:val>
          <c:extLst>
            <c:ext xmlns:c16="http://schemas.microsoft.com/office/drawing/2014/chart" uri="{C3380CC4-5D6E-409C-BE32-E72D297353CC}">
              <c16:uniqueId val="{00000006-0320-4CD7-A88C-DC325BD285C5}"/>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uk-UA"/>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Лист1!$A$2:$A$5</c:f>
              <c:strCache>
                <c:ptCount val="2"/>
                <c:pt idx="0">
                  <c:v>Кв. 1</c:v>
                </c:pt>
                <c:pt idx="1">
                  <c:v>Кв. 2</c:v>
                </c:pt>
              </c:strCache>
            </c:strRef>
          </c:cat>
          <c:val>
            <c:numRef>
              <c:f>Лист1!$B$2:$B$5</c:f>
              <c:numCache>
                <c:formatCode>General</c:formatCode>
                <c:ptCount val="4"/>
                <c:pt idx="0">
                  <c:v>5</c:v>
                </c:pt>
                <c:pt idx="1">
                  <c:v>3</c:v>
                </c:pt>
              </c:numCache>
            </c:numRef>
          </c:val>
          <c:extLst>
            <c:ext xmlns:c16="http://schemas.microsoft.com/office/drawing/2014/chart" uri="{C3380CC4-5D6E-409C-BE32-E72D297353CC}">
              <c16:uniqueId val="{00000000-2614-44DD-97F8-FED4326E18CB}"/>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uk-UA"/>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Лист1!$B$1</c:f>
              <c:strCache>
                <c:ptCount val="1"/>
                <c:pt idx="0">
                  <c:v>Ряд 1</c:v>
                </c:pt>
              </c:strCache>
            </c:strRef>
          </c:tx>
          <c:invertIfNegative val="0"/>
          <c:cat>
            <c:strRef>
              <c:f>Лист1!$A$2:$A$5</c:f>
              <c:strCache>
                <c:ptCount val="3"/>
                <c:pt idx="0">
                  <c:v>І кваліфікаційна категорія</c:v>
                </c:pt>
                <c:pt idx="1">
                  <c:v>Категорія "Спеціаліст"</c:v>
                </c:pt>
                <c:pt idx="2">
                  <c:v>9 тарифний розряд</c:v>
                </c:pt>
              </c:strCache>
            </c:strRef>
          </c:cat>
          <c:val>
            <c:numRef>
              <c:f>Лист1!$B$2:$B$5</c:f>
              <c:numCache>
                <c:formatCode>General</c:formatCode>
                <c:ptCount val="4"/>
                <c:pt idx="0">
                  <c:v>3</c:v>
                </c:pt>
                <c:pt idx="1">
                  <c:v>4</c:v>
                </c:pt>
                <c:pt idx="2">
                  <c:v>1</c:v>
                </c:pt>
              </c:numCache>
            </c:numRef>
          </c:val>
          <c:extLst>
            <c:ext xmlns:c16="http://schemas.microsoft.com/office/drawing/2014/chart" uri="{C3380CC4-5D6E-409C-BE32-E72D297353CC}">
              <c16:uniqueId val="{00000000-D18A-4398-AC70-C087B245CE53}"/>
            </c:ext>
          </c:extLst>
        </c:ser>
        <c:ser>
          <c:idx val="1"/>
          <c:order val="1"/>
          <c:tx>
            <c:strRef>
              <c:f>Лист1!$C$1</c:f>
              <c:strCache>
                <c:ptCount val="1"/>
                <c:pt idx="0">
                  <c:v>Столбец1</c:v>
                </c:pt>
              </c:strCache>
            </c:strRef>
          </c:tx>
          <c:invertIfNegative val="0"/>
          <c:cat>
            <c:strRef>
              <c:f>Лист1!$A$2:$A$5</c:f>
              <c:strCache>
                <c:ptCount val="3"/>
                <c:pt idx="0">
                  <c:v>І кваліфікаційна категорія</c:v>
                </c:pt>
                <c:pt idx="1">
                  <c:v>Категорія "Спеціаліст"</c:v>
                </c:pt>
                <c:pt idx="2">
                  <c:v>9 тарифний розряд</c:v>
                </c:pt>
              </c:strCache>
            </c:strRef>
          </c:cat>
          <c:val>
            <c:numRef>
              <c:f>Лист1!$C$2:$C$5</c:f>
              <c:numCache>
                <c:formatCode>General</c:formatCode>
                <c:ptCount val="4"/>
              </c:numCache>
            </c:numRef>
          </c:val>
          <c:extLst>
            <c:ext xmlns:c16="http://schemas.microsoft.com/office/drawing/2014/chart" uri="{C3380CC4-5D6E-409C-BE32-E72D297353CC}">
              <c16:uniqueId val="{00000001-D18A-4398-AC70-C087B245CE53}"/>
            </c:ext>
          </c:extLst>
        </c:ser>
        <c:ser>
          <c:idx val="2"/>
          <c:order val="2"/>
          <c:tx>
            <c:strRef>
              <c:f>Лист1!$D$1</c:f>
              <c:strCache>
                <c:ptCount val="1"/>
                <c:pt idx="0">
                  <c:v>Столбец2</c:v>
                </c:pt>
              </c:strCache>
            </c:strRef>
          </c:tx>
          <c:invertIfNegative val="0"/>
          <c:cat>
            <c:strRef>
              <c:f>Лист1!$A$2:$A$5</c:f>
              <c:strCache>
                <c:ptCount val="3"/>
                <c:pt idx="0">
                  <c:v>І кваліфікаційна категорія</c:v>
                </c:pt>
                <c:pt idx="1">
                  <c:v>Категорія "Спеціаліст"</c:v>
                </c:pt>
                <c:pt idx="2">
                  <c:v>9 тарифний розряд</c:v>
                </c:pt>
              </c:strCache>
            </c:strRef>
          </c:cat>
          <c:val>
            <c:numRef>
              <c:f>Лист1!$D$2:$D$5</c:f>
              <c:numCache>
                <c:formatCode>General</c:formatCode>
                <c:ptCount val="4"/>
              </c:numCache>
            </c:numRef>
          </c:val>
          <c:extLst>
            <c:ext xmlns:c16="http://schemas.microsoft.com/office/drawing/2014/chart" uri="{C3380CC4-5D6E-409C-BE32-E72D297353CC}">
              <c16:uniqueId val="{00000002-D18A-4398-AC70-C087B245CE53}"/>
            </c:ext>
          </c:extLst>
        </c:ser>
        <c:dLbls>
          <c:showLegendKey val="0"/>
          <c:showVal val="0"/>
          <c:showCatName val="0"/>
          <c:showSerName val="0"/>
          <c:showPercent val="0"/>
          <c:showBubbleSize val="0"/>
        </c:dLbls>
        <c:gapWidth val="150"/>
        <c:axId val="101742464"/>
        <c:axId val="101751040"/>
      </c:barChart>
      <c:catAx>
        <c:axId val="101742464"/>
        <c:scaling>
          <c:orientation val="minMax"/>
        </c:scaling>
        <c:delete val="0"/>
        <c:axPos val="l"/>
        <c:numFmt formatCode="General" sourceLinked="0"/>
        <c:majorTickMark val="out"/>
        <c:minorTickMark val="none"/>
        <c:tickLblPos val="nextTo"/>
        <c:crossAx val="101751040"/>
        <c:crosses val="autoZero"/>
        <c:auto val="1"/>
        <c:lblAlgn val="ctr"/>
        <c:lblOffset val="100"/>
        <c:noMultiLvlLbl val="0"/>
      </c:catAx>
      <c:valAx>
        <c:axId val="101751040"/>
        <c:scaling>
          <c:orientation val="minMax"/>
        </c:scaling>
        <c:delete val="0"/>
        <c:axPos val="b"/>
        <c:majorGridlines/>
        <c:numFmt formatCode="General" sourceLinked="1"/>
        <c:majorTickMark val="out"/>
        <c:minorTickMark val="none"/>
        <c:tickLblPos val="nextTo"/>
        <c:crossAx val="101742464"/>
        <c:crosses val="autoZero"/>
        <c:crossBetween val="between"/>
      </c:valAx>
    </c:plotArea>
    <c:plotVisOnly val="1"/>
    <c:dispBlanksAs val="gap"/>
    <c:showDLblsOverMax val="0"/>
  </c:chart>
  <c:txPr>
    <a:bodyPr/>
    <a:lstStyle/>
    <a:p>
      <a:pPr>
        <a:defRPr sz="1800"/>
      </a:pPr>
      <a:endParaRPr lang="uk-UA"/>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Лист1!$A$2:$A$5</c:f>
              <c:strCache>
                <c:ptCount val="4"/>
                <c:pt idx="0">
                  <c:v>0-3 років</c:v>
                </c:pt>
                <c:pt idx="1">
                  <c:v>3-10 років</c:v>
                </c:pt>
                <c:pt idx="2">
                  <c:v>10-20 років</c:v>
                </c:pt>
                <c:pt idx="3">
                  <c:v>більше 20 років</c:v>
                </c:pt>
              </c:strCache>
            </c:strRef>
          </c:cat>
          <c:val>
            <c:numRef>
              <c:f>Лист1!$B$2:$B$5</c:f>
              <c:numCache>
                <c:formatCode>General</c:formatCode>
                <c:ptCount val="4"/>
                <c:pt idx="0">
                  <c:v>1</c:v>
                </c:pt>
                <c:pt idx="1">
                  <c:v>2</c:v>
                </c:pt>
                <c:pt idx="2">
                  <c:v>2</c:v>
                </c:pt>
                <c:pt idx="3">
                  <c:v>3</c:v>
                </c:pt>
              </c:numCache>
            </c:numRef>
          </c:val>
          <c:extLst>
            <c:ext xmlns:c16="http://schemas.microsoft.com/office/drawing/2014/chart" uri="{C3380CC4-5D6E-409C-BE32-E72D297353CC}">
              <c16:uniqueId val="{00000000-19F9-4C8B-A80E-B47AA993FDF4}"/>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800"/>
      </a:pPr>
      <a:endParaRPr lang="uk-UA"/>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ru-RU" smtClean="0"/>
              <a:t>Образец заголовка</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8062E059-76D8-4B1D-8245-ABC5ABD162F3}" type="datetimeFigureOut">
              <a:rPr lang="uk-UA" smtClean="0"/>
              <a:t>19.08.2024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F08DB54-6C89-48C7-9E1A-0F799D17E626}" type="slidenum">
              <a:rPr lang="uk-UA" smtClean="0"/>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062E059-76D8-4B1D-8245-ABC5ABD162F3}" type="datetimeFigureOut">
              <a:rPr lang="uk-UA" smtClean="0"/>
              <a:t>19.08.2024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F08DB54-6C89-48C7-9E1A-0F799D17E626}"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062E059-76D8-4B1D-8245-ABC5ABD162F3}" type="datetimeFigureOut">
              <a:rPr lang="uk-UA" smtClean="0"/>
              <a:t>19.08.2024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F08DB54-6C89-48C7-9E1A-0F799D17E626}" type="slidenum">
              <a:rPr lang="uk-UA" smtClean="0"/>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062E059-76D8-4B1D-8245-ABC5ABD162F3}" type="datetimeFigureOut">
              <a:rPr lang="uk-UA" smtClean="0"/>
              <a:t>19.08.2024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F08DB54-6C89-48C7-9E1A-0F799D17E626}" type="slidenum">
              <a:rPr lang="uk-UA" smtClean="0"/>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ru-RU" smtClean="0"/>
              <a:t>Образец заголовка</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ru-RU" smtClean="0"/>
              <a:t>Образец текста</a:t>
            </a:r>
          </a:p>
        </p:txBody>
      </p:sp>
      <p:sp>
        <p:nvSpPr>
          <p:cNvPr id="4" name="Date Placeholder 3"/>
          <p:cNvSpPr>
            <a:spLocks noGrp="1"/>
          </p:cNvSpPr>
          <p:nvPr>
            <p:ph type="dt" sz="half" idx="10"/>
          </p:nvPr>
        </p:nvSpPr>
        <p:spPr/>
        <p:txBody>
          <a:bodyPr/>
          <a:lstStyle/>
          <a:p>
            <a:fld id="{8062E059-76D8-4B1D-8245-ABC5ABD162F3}" type="datetimeFigureOut">
              <a:rPr lang="uk-UA" smtClean="0"/>
              <a:t>19.08.2024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F08DB54-6C89-48C7-9E1A-0F799D17E626}" type="slidenum">
              <a:rPr lang="uk-UA" smtClean="0"/>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062E059-76D8-4B1D-8245-ABC5ABD162F3}" type="datetimeFigureOut">
              <a:rPr lang="uk-UA" smtClean="0"/>
              <a:t>19.08.2024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8F08DB54-6C89-48C7-9E1A-0F799D17E626}" type="slidenum">
              <a:rPr lang="uk-UA" smtClean="0"/>
              <a:t>‹#›</a:t>
            </a:fld>
            <a:endParaRPr lang="uk-UA"/>
          </a:p>
        </p:txBody>
      </p:sp>
      <p:sp>
        <p:nvSpPr>
          <p:cNvPr id="8" name="Title 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ru-RU" smtClean="0"/>
              <a:t>Образец текста</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ru-RU" smtClean="0"/>
              <a:t>Образец текста</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062E059-76D8-4B1D-8245-ABC5ABD162F3}" type="datetimeFigureOut">
              <a:rPr lang="uk-UA" smtClean="0"/>
              <a:t>19.08.2024</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8F08DB54-6C89-48C7-9E1A-0F799D17E626}"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8062E059-76D8-4B1D-8245-ABC5ABD162F3}" type="datetimeFigureOut">
              <a:rPr lang="uk-UA" smtClean="0"/>
              <a:t>19.08.2024</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8F08DB54-6C89-48C7-9E1A-0F799D17E626}"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62E059-76D8-4B1D-8245-ABC5ABD162F3}" type="datetimeFigureOut">
              <a:rPr lang="uk-UA" smtClean="0"/>
              <a:t>19.08.2024</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8F08DB54-6C89-48C7-9E1A-0F799D17E626}"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ru-RU" smtClean="0"/>
              <a:t>Образец заголовка</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ru-RU" smtClean="0"/>
              <a:t>Образец текста</a:t>
            </a:r>
          </a:p>
        </p:txBody>
      </p:sp>
      <p:sp>
        <p:nvSpPr>
          <p:cNvPr id="5" name="Date Placeholder 4"/>
          <p:cNvSpPr>
            <a:spLocks noGrp="1"/>
          </p:cNvSpPr>
          <p:nvPr>
            <p:ph type="dt" sz="half" idx="10"/>
          </p:nvPr>
        </p:nvSpPr>
        <p:spPr/>
        <p:txBody>
          <a:bodyPr/>
          <a:lstStyle/>
          <a:p>
            <a:fld id="{8062E059-76D8-4B1D-8245-ABC5ABD162F3}" type="datetimeFigureOut">
              <a:rPr lang="uk-UA" smtClean="0"/>
              <a:t>19.08.2024</a:t>
            </a:fld>
            <a:endParaRPr lang="uk-UA"/>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uk-UA"/>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8F08DB54-6C89-48C7-9E1A-0F799D17E626}" type="slidenum">
              <a:rPr lang="uk-UA" smtClean="0"/>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ru-RU" smtClean="0"/>
              <a:t>Вставка рисунка</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062E059-76D8-4B1D-8245-ABC5ABD162F3}" type="datetimeFigureOut">
              <a:rPr lang="uk-UA" smtClean="0"/>
              <a:t>19.08.2024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8F08DB54-6C89-48C7-9E1A-0F799D17E626}" type="slidenum">
              <a:rPr lang="uk-UA" smtClean="0"/>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8062E059-76D8-4B1D-8245-ABC5ABD162F3}" type="datetimeFigureOut">
              <a:rPr lang="uk-UA" smtClean="0"/>
              <a:t>19.08.2024</a:t>
            </a:fld>
            <a:endParaRPr lang="uk-UA"/>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uk-UA"/>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8F08DB54-6C89-48C7-9E1A-0F799D17E626}" type="slidenum">
              <a:rPr lang="uk-UA" smtClean="0"/>
              <a:t>‹#›</a:t>
            </a:fld>
            <a:endParaRPr lang="uk-UA"/>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hyperlink" Target="mailto:inna_dubovska@ukr.net"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268760"/>
            <a:ext cx="9144000" cy="4437112"/>
          </a:xfrm>
        </p:spPr>
        <p:txBody>
          <a:bodyPr/>
          <a:lstStyle/>
          <a:p>
            <a:pPr algn="ctr"/>
            <a:r>
              <a:rPr lang="uk-UA" sz="4400" b="1" dirty="0">
                <a:latin typeface="Times New Roman" pitchFamily="18" charset="0"/>
                <a:cs typeface="Times New Roman" pitchFamily="18" charset="0"/>
              </a:rPr>
              <a:t>ЗВІТ</a:t>
            </a:r>
            <a:r>
              <a:rPr lang="uk-UA" dirty="0">
                <a:latin typeface="Times New Roman" pitchFamily="18" charset="0"/>
                <a:cs typeface="Times New Roman" pitchFamily="18" charset="0"/>
              </a:rPr>
              <a:t/>
            </a:r>
            <a:br>
              <a:rPr lang="uk-UA" dirty="0">
                <a:latin typeface="Times New Roman" pitchFamily="18" charset="0"/>
                <a:cs typeface="Times New Roman" pitchFamily="18" charset="0"/>
              </a:rPr>
            </a:br>
            <a:r>
              <a:rPr lang="uk-UA" b="1" dirty="0">
                <a:latin typeface="Times New Roman" pitchFamily="18" charset="0"/>
                <a:cs typeface="Times New Roman" pitchFamily="18" charset="0"/>
              </a:rPr>
              <a:t>про роботу </a:t>
            </a:r>
            <a:br>
              <a:rPr lang="uk-UA" b="1" dirty="0">
                <a:latin typeface="Times New Roman" pitchFamily="18" charset="0"/>
                <a:cs typeface="Times New Roman" pitchFamily="18" charset="0"/>
              </a:rPr>
            </a:br>
            <a:r>
              <a:rPr lang="uk-UA" b="1" dirty="0" err="1">
                <a:latin typeface="Times New Roman" pitchFamily="18" charset="0"/>
                <a:cs typeface="Times New Roman" pitchFamily="18" charset="0"/>
              </a:rPr>
              <a:t>Тустанського</a:t>
            </a:r>
            <a:r>
              <a:rPr lang="uk-UA" b="1" dirty="0">
                <a:latin typeface="Times New Roman" pitchFamily="18" charset="0"/>
                <a:cs typeface="Times New Roman" pitchFamily="18" charset="0"/>
              </a:rPr>
              <a:t> ЗДО </a:t>
            </a:r>
            <a:r>
              <a:rPr lang="uk-UA" b="1" dirty="0" smtClean="0">
                <a:latin typeface="Times New Roman" pitchFamily="18" charset="0"/>
                <a:cs typeface="Times New Roman" pitchFamily="18" charset="0"/>
              </a:rPr>
              <a:t/>
            </a:r>
            <a:br>
              <a:rPr lang="uk-UA" b="1" dirty="0" smtClean="0">
                <a:latin typeface="Times New Roman" pitchFamily="18" charset="0"/>
                <a:cs typeface="Times New Roman" pitchFamily="18" charset="0"/>
              </a:rPr>
            </a:br>
            <a:r>
              <a:rPr lang="uk-UA" b="1" dirty="0" smtClean="0">
                <a:latin typeface="Times New Roman" pitchFamily="18" charset="0"/>
                <a:cs typeface="Times New Roman" pitchFamily="18" charset="0"/>
              </a:rPr>
              <a:t>(</a:t>
            </a:r>
            <a:r>
              <a:rPr lang="uk-UA" b="1" dirty="0">
                <a:latin typeface="Times New Roman" pitchFamily="18" charset="0"/>
                <a:cs typeface="Times New Roman" pitchFamily="18" charset="0"/>
              </a:rPr>
              <a:t>ясла-садок) «Веселка»</a:t>
            </a:r>
            <a:br>
              <a:rPr lang="uk-UA" b="1" dirty="0">
                <a:latin typeface="Times New Roman" pitchFamily="18" charset="0"/>
                <a:cs typeface="Times New Roman" pitchFamily="18" charset="0"/>
              </a:rPr>
            </a:br>
            <a:r>
              <a:rPr lang="uk-UA" b="1" dirty="0" err="1">
                <a:latin typeface="Times New Roman" pitchFamily="18" charset="0"/>
                <a:cs typeface="Times New Roman" pitchFamily="18" charset="0"/>
              </a:rPr>
              <a:t>Дубовецької</a:t>
            </a:r>
            <a:r>
              <a:rPr lang="uk-UA" b="1" dirty="0">
                <a:latin typeface="Times New Roman" pitchFamily="18" charset="0"/>
                <a:cs typeface="Times New Roman" pitchFamily="18" charset="0"/>
              </a:rPr>
              <a:t> сільської ради</a:t>
            </a:r>
            <a:br>
              <a:rPr lang="uk-UA" b="1" dirty="0">
                <a:latin typeface="Times New Roman" pitchFamily="18" charset="0"/>
                <a:cs typeface="Times New Roman" pitchFamily="18" charset="0"/>
              </a:rPr>
            </a:br>
            <a:r>
              <a:rPr lang="uk-UA" b="1" dirty="0">
                <a:latin typeface="Times New Roman" pitchFamily="18" charset="0"/>
                <a:cs typeface="Times New Roman" pitchFamily="18" charset="0"/>
              </a:rPr>
              <a:t>Івано-Франківської області</a:t>
            </a:r>
            <a:br>
              <a:rPr lang="uk-UA" b="1" dirty="0">
                <a:latin typeface="Times New Roman" pitchFamily="18" charset="0"/>
                <a:cs typeface="Times New Roman" pitchFamily="18" charset="0"/>
              </a:rPr>
            </a:br>
            <a:r>
              <a:rPr lang="uk-UA" b="1" dirty="0">
                <a:latin typeface="Times New Roman" pitchFamily="18" charset="0"/>
                <a:cs typeface="Times New Roman" pitchFamily="18" charset="0"/>
              </a:rPr>
              <a:t>за 2022-2023 навчальний рік</a:t>
            </a:r>
            <a:r>
              <a:rPr lang="uk-UA" dirty="0"/>
              <a:t/>
            </a:r>
            <a:br>
              <a:rPr lang="uk-UA" dirty="0"/>
            </a:br>
            <a:endParaRPr lang="uk-UA" dirty="0"/>
          </a:p>
        </p:txBody>
      </p:sp>
    </p:spTree>
    <p:extLst>
      <p:ext uri="{BB962C8B-B14F-4D97-AF65-F5344CB8AC3E}">
        <p14:creationId xmlns:p14="http://schemas.microsoft.com/office/powerpoint/2010/main" val="34382948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395536" y="476672"/>
            <a:ext cx="8352928" cy="4536504"/>
          </a:xfrm>
        </p:spPr>
        <p:txBody>
          <a:bodyPr>
            <a:normAutofit fontScale="92500" lnSpcReduction="10000"/>
          </a:bodyPr>
          <a:lstStyle/>
          <a:p>
            <a:r>
              <a:rPr lang="uk-UA" sz="3900" u="sng" dirty="0">
                <a:latin typeface="Times New Roman" pitchFamily="18" charset="0"/>
                <a:cs typeface="Times New Roman" pitchFamily="18" charset="0"/>
              </a:rPr>
              <a:t>Використовувалось таке програмове забезпечення: </a:t>
            </a:r>
            <a:endParaRPr lang="uk-UA" sz="3900" u="sng" dirty="0" smtClean="0">
              <a:latin typeface="Times New Roman" pitchFamily="18" charset="0"/>
              <a:cs typeface="Times New Roman" pitchFamily="18" charset="0"/>
            </a:endParaRPr>
          </a:p>
          <a:p>
            <a:pPr marL="457200" indent="-457200">
              <a:buFont typeface="Wingdings" pitchFamily="2" charset="2"/>
              <a:buChar char="Ø"/>
            </a:pPr>
            <a:r>
              <a:rPr lang="uk-UA" dirty="0" smtClean="0">
                <a:latin typeface="Times New Roman" pitchFamily="18" charset="0"/>
                <a:cs typeface="Times New Roman" pitchFamily="18" charset="0"/>
              </a:rPr>
              <a:t>Базовий </a:t>
            </a:r>
            <a:r>
              <a:rPr lang="uk-UA" dirty="0">
                <a:latin typeface="Times New Roman" pitchFamily="18" charset="0"/>
                <a:cs typeface="Times New Roman" pitchFamily="18" charset="0"/>
              </a:rPr>
              <a:t>компонент дошкільної освіти (нова редакція</a:t>
            </a:r>
            <a:r>
              <a:rPr lang="uk-UA" dirty="0" smtClean="0">
                <a:latin typeface="Times New Roman" pitchFamily="18" charset="0"/>
                <a:cs typeface="Times New Roman" pitchFamily="18" charset="0"/>
              </a:rPr>
              <a:t>);</a:t>
            </a:r>
            <a:endParaRPr lang="uk-UA" dirty="0">
              <a:latin typeface="Times New Roman" pitchFamily="18" charset="0"/>
              <a:cs typeface="Times New Roman" pitchFamily="18" charset="0"/>
            </a:endParaRPr>
          </a:p>
          <a:p>
            <a:pPr marL="457200" indent="-457200">
              <a:buFont typeface="Wingdings" pitchFamily="2" charset="2"/>
              <a:buChar char="Ø"/>
            </a:pPr>
            <a:r>
              <a:rPr lang="uk-UA" dirty="0">
                <a:latin typeface="Times New Roman" pitchFamily="18" charset="0"/>
                <a:cs typeface="Times New Roman" pitchFamily="18" charset="0"/>
              </a:rPr>
              <a:t>О</a:t>
            </a:r>
            <a:r>
              <a:rPr lang="uk-UA" dirty="0" smtClean="0">
                <a:latin typeface="Times New Roman" pitchFamily="18" charset="0"/>
                <a:cs typeface="Times New Roman" pitchFamily="18" charset="0"/>
              </a:rPr>
              <a:t>світня </a:t>
            </a:r>
            <a:r>
              <a:rPr lang="uk-UA" dirty="0">
                <a:latin typeface="Times New Roman" pitchFamily="18" charset="0"/>
                <a:cs typeface="Times New Roman" pitchFamily="18" charset="0"/>
              </a:rPr>
              <a:t>програма для дітей </a:t>
            </a:r>
            <a:r>
              <a:rPr lang="uk-UA" dirty="0" smtClean="0">
                <a:latin typeface="Times New Roman" pitchFamily="18" charset="0"/>
                <a:cs typeface="Times New Roman" pitchFamily="18" charset="0"/>
              </a:rPr>
              <a:t>«Українське </a:t>
            </a:r>
            <a:r>
              <a:rPr lang="uk-UA" dirty="0" err="1" smtClean="0">
                <a:latin typeface="Times New Roman" pitchFamily="18" charset="0"/>
                <a:cs typeface="Times New Roman" pitchFamily="18" charset="0"/>
              </a:rPr>
              <a:t>дошкілля</a:t>
            </a:r>
            <a:r>
              <a:rPr lang="uk-UA" dirty="0" smtClean="0">
                <a:latin typeface="Times New Roman" pitchFamily="18" charset="0"/>
                <a:cs typeface="Times New Roman" pitchFamily="18" charset="0"/>
              </a:rPr>
              <a:t>» (молодший вік</a:t>
            </a:r>
            <a:r>
              <a:rPr lang="uk-UA" dirty="0">
                <a:latin typeface="Times New Roman" pitchFamily="18" charset="0"/>
                <a:cs typeface="Times New Roman" pitchFamily="18" charset="0"/>
              </a:rPr>
              <a:t>); </a:t>
            </a:r>
            <a:endParaRPr lang="uk-UA" dirty="0" smtClean="0">
              <a:latin typeface="Times New Roman" pitchFamily="18" charset="0"/>
              <a:cs typeface="Times New Roman" pitchFamily="18" charset="0"/>
            </a:endParaRPr>
          </a:p>
          <a:p>
            <a:pPr marL="457200" indent="-457200">
              <a:buFont typeface="Wingdings" pitchFamily="2" charset="2"/>
              <a:buChar char="Ø"/>
            </a:pPr>
            <a:r>
              <a:rPr lang="uk-UA" dirty="0">
                <a:latin typeface="Times New Roman" pitchFamily="18" charset="0"/>
                <a:cs typeface="Times New Roman" pitchFamily="18" charset="0"/>
              </a:rPr>
              <a:t>Освітня програма для дітей </a:t>
            </a:r>
            <a:r>
              <a:rPr lang="uk-UA" dirty="0" smtClean="0">
                <a:latin typeface="Times New Roman" pitchFamily="18" charset="0"/>
                <a:cs typeface="Times New Roman" pitchFamily="18" charset="0"/>
              </a:rPr>
              <a:t>«Впевнений старт» (середній </a:t>
            </a:r>
            <a:r>
              <a:rPr lang="uk-UA" dirty="0">
                <a:latin typeface="Times New Roman" pitchFamily="18" charset="0"/>
                <a:cs typeface="Times New Roman" pitchFamily="18" charset="0"/>
              </a:rPr>
              <a:t>вік); </a:t>
            </a:r>
          </a:p>
          <a:p>
            <a:pPr marL="457200" indent="-457200">
              <a:buFont typeface="Wingdings" pitchFamily="2" charset="2"/>
              <a:buChar char="Ø"/>
            </a:pPr>
            <a:r>
              <a:rPr lang="uk-UA" dirty="0">
                <a:latin typeface="Times New Roman" pitchFamily="18" charset="0"/>
                <a:cs typeface="Times New Roman" pitchFamily="18" charset="0"/>
              </a:rPr>
              <a:t>Освітня програма для дітей </a:t>
            </a:r>
            <a:r>
              <a:rPr lang="uk-UA" dirty="0" smtClean="0">
                <a:latin typeface="Times New Roman" pitchFamily="18" charset="0"/>
                <a:cs typeface="Times New Roman" pitchFamily="18" charset="0"/>
              </a:rPr>
              <a:t>«</a:t>
            </a:r>
            <a:r>
              <a:rPr lang="uk-UA" dirty="0">
                <a:latin typeface="Times New Roman" pitchFamily="18" charset="0"/>
                <a:cs typeface="Times New Roman" pitchFamily="18" charset="0"/>
              </a:rPr>
              <a:t>Впевнений старт</a:t>
            </a:r>
            <a:r>
              <a:rPr lang="uk-UA" dirty="0" smtClean="0">
                <a:latin typeface="Times New Roman" pitchFamily="18" charset="0"/>
                <a:cs typeface="Times New Roman" pitchFamily="18" charset="0"/>
              </a:rPr>
              <a:t>» (старший </a:t>
            </a:r>
            <a:r>
              <a:rPr lang="uk-UA" dirty="0">
                <a:latin typeface="Times New Roman" pitchFamily="18" charset="0"/>
                <a:cs typeface="Times New Roman" pitchFamily="18" charset="0"/>
              </a:rPr>
              <a:t>вік</a:t>
            </a:r>
            <a:r>
              <a:rPr lang="uk-UA" dirty="0" smtClean="0">
                <a:latin typeface="Times New Roman" pitchFamily="18" charset="0"/>
                <a:cs typeface="Times New Roman" pitchFamily="18" charset="0"/>
              </a:rPr>
              <a:t>).</a:t>
            </a:r>
            <a:endParaRPr lang="uk-UA" dirty="0">
              <a:latin typeface="Times New Roman" pitchFamily="18" charset="0"/>
              <a:cs typeface="Times New Roman" pitchFamily="18" charset="0"/>
            </a:endParaRPr>
          </a:p>
        </p:txBody>
      </p:sp>
    </p:spTree>
    <p:extLst>
      <p:ext uri="{BB962C8B-B14F-4D97-AF65-F5344CB8AC3E}">
        <p14:creationId xmlns:p14="http://schemas.microsoft.com/office/powerpoint/2010/main" val="1531247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536" y="188640"/>
            <a:ext cx="6192688" cy="605264"/>
          </a:xfrm>
        </p:spPr>
        <p:txBody>
          <a:bodyPr/>
          <a:lstStyle/>
          <a:p>
            <a:r>
              <a:rPr lang="uk-UA" sz="3600" b="1" dirty="0" smtClean="0"/>
              <a:t>Кадрове забезпечення</a:t>
            </a:r>
            <a:endParaRPr lang="uk-UA" sz="3600" b="1"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980728"/>
            <a:ext cx="7668344" cy="5760640"/>
          </a:xfrm>
          <a:prstGeom prst="rect">
            <a:avLst/>
          </a:prstGeom>
        </p:spPr>
      </p:pic>
    </p:spTree>
    <p:extLst>
      <p:ext uri="{BB962C8B-B14F-4D97-AF65-F5344CB8AC3E}">
        <p14:creationId xmlns:p14="http://schemas.microsoft.com/office/powerpoint/2010/main" val="38716057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323528" y="2852936"/>
            <a:ext cx="4320480" cy="2088232"/>
          </a:xfrm>
          <a:ln w="19050">
            <a:solidFill>
              <a:srgbClr val="FFC000"/>
            </a:solidFill>
            <a:prstDash val="sysDash"/>
          </a:ln>
        </p:spPr>
        <p:txBody>
          <a:bodyPr>
            <a:normAutofit lnSpcReduction="10000"/>
          </a:bodyPr>
          <a:lstStyle/>
          <a:p>
            <a:r>
              <a:rPr lang="uk-UA" dirty="0" smtClean="0">
                <a:latin typeface="Times New Roman" pitchFamily="18" charset="0"/>
                <a:cs typeface="Times New Roman" pitchFamily="18" charset="0"/>
              </a:rPr>
              <a:t>Всього працівників 19:</a:t>
            </a:r>
          </a:p>
          <a:p>
            <a:r>
              <a:rPr lang="uk-UA" i="1" dirty="0" smtClean="0">
                <a:solidFill>
                  <a:schemeClr val="accent2"/>
                </a:solidFill>
                <a:latin typeface="Times New Roman" pitchFamily="18" charset="0"/>
                <a:cs typeface="Times New Roman" pitchFamily="18" charset="0"/>
              </a:rPr>
              <a:t>Педагоги - 8</a:t>
            </a:r>
          </a:p>
          <a:p>
            <a:r>
              <a:rPr lang="uk-UA" i="1" dirty="0" smtClean="0">
                <a:solidFill>
                  <a:schemeClr val="accent1"/>
                </a:solidFill>
                <a:latin typeface="Times New Roman" pitchFamily="18" charset="0"/>
                <a:cs typeface="Times New Roman" pitchFamily="18" charset="0"/>
              </a:rPr>
              <a:t>Технічні працівники - 10</a:t>
            </a:r>
          </a:p>
          <a:p>
            <a:r>
              <a:rPr lang="uk-UA" i="1" dirty="0" smtClean="0">
                <a:solidFill>
                  <a:schemeClr val="accent3"/>
                </a:solidFill>
                <a:latin typeface="Times New Roman" pitchFamily="18" charset="0"/>
                <a:cs typeface="Times New Roman" pitchFamily="18" charset="0"/>
              </a:rPr>
              <a:t>Медичний працівник - 1</a:t>
            </a:r>
            <a:endParaRPr lang="uk-UA" i="1" dirty="0">
              <a:solidFill>
                <a:schemeClr val="accent3"/>
              </a:solidFill>
              <a:latin typeface="Times New Roman" pitchFamily="18" charset="0"/>
              <a:cs typeface="Times New Roman" pitchFamily="18" charset="0"/>
            </a:endParaRPr>
          </a:p>
        </p:txBody>
      </p:sp>
      <p:sp>
        <p:nvSpPr>
          <p:cNvPr id="3" name="Объект 2"/>
          <p:cNvSpPr>
            <a:spLocks noGrp="1"/>
          </p:cNvSpPr>
          <p:nvPr>
            <p:ph sz="half" idx="2"/>
          </p:nvPr>
        </p:nvSpPr>
        <p:spPr>
          <a:xfrm>
            <a:off x="4139952" y="22527"/>
            <a:ext cx="4896544" cy="2326353"/>
          </a:xfrm>
          <a:ln w="19050">
            <a:solidFill>
              <a:schemeClr val="accent2"/>
            </a:solidFill>
            <a:prstDash val="sysDash"/>
          </a:ln>
        </p:spPr>
        <p:txBody>
          <a:bodyPr>
            <a:normAutofit lnSpcReduction="10000"/>
          </a:bodyPr>
          <a:lstStyle/>
          <a:p>
            <a:r>
              <a:rPr lang="uk-UA" dirty="0" smtClean="0">
                <a:latin typeface="Times New Roman" pitchFamily="18" charset="0"/>
                <a:cs typeface="Times New Roman" pitchFamily="18" charset="0"/>
              </a:rPr>
              <a:t>Кількісний склад педагогічних працівників: </a:t>
            </a:r>
          </a:p>
          <a:p>
            <a:r>
              <a:rPr lang="uk-UA" i="1" dirty="0">
                <a:solidFill>
                  <a:schemeClr val="accent1"/>
                </a:solidFill>
                <a:latin typeface="Times New Roman" pitchFamily="18" charset="0"/>
                <a:cs typeface="Times New Roman" pitchFamily="18" charset="0"/>
              </a:rPr>
              <a:t>Директор – 1 </a:t>
            </a:r>
            <a:r>
              <a:rPr lang="uk-UA" i="1" dirty="0" smtClean="0">
                <a:solidFill>
                  <a:schemeClr val="accent1"/>
                </a:solidFill>
                <a:latin typeface="Times New Roman" pitchFamily="18" charset="0"/>
                <a:cs typeface="Times New Roman" pitchFamily="18" charset="0"/>
              </a:rPr>
              <a:t> </a:t>
            </a:r>
            <a:r>
              <a:rPr lang="uk-UA" i="1" dirty="0" smtClean="0">
                <a:solidFill>
                  <a:schemeClr val="accent2"/>
                </a:solidFill>
                <a:latin typeface="Times New Roman" pitchFamily="18" charset="0"/>
                <a:cs typeface="Times New Roman" pitchFamily="18" charset="0"/>
              </a:rPr>
              <a:t>Вихователі – 5</a:t>
            </a:r>
          </a:p>
          <a:p>
            <a:r>
              <a:rPr lang="uk-UA" i="1" dirty="0" smtClean="0">
                <a:solidFill>
                  <a:schemeClr val="accent3"/>
                </a:solidFill>
                <a:latin typeface="Times New Roman" pitchFamily="18" charset="0"/>
                <a:cs typeface="Times New Roman" pitchFamily="18" charset="0"/>
              </a:rPr>
              <a:t>Музичний керівник – 1</a:t>
            </a:r>
          </a:p>
          <a:p>
            <a:r>
              <a:rPr lang="uk-UA" i="1" dirty="0" smtClean="0">
                <a:solidFill>
                  <a:schemeClr val="bg2">
                    <a:lumMod val="50000"/>
                  </a:schemeClr>
                </a:solidFill>
                <a:latin typeface="Times New Roman" pitchFamily="18" charset="0"/>
                <a:cs typeface="Times New Roman" pitchFamily="18" charset="0"/>
              </a:rPr>
              <a:t>Практичний психолог – 1</a:t>
            </a:r>
          </a:p>
        </p:txBody>
      </p:sp>
      <p:graphicFrame>
        <p:nvGraphicFramePr>
          <p:cNvPr id="5" name="Диаграмма 4"/>
          <p:cNvGraphicFramePr/>
          <p:nvPr>
            <p:extLst>
              <p:ext uri="{D42A27DB-BD31-4B8C-83A1-F6EECF244321}">
                <p14:modId xmlns:p14="http://schemas.microsoft.com/office/powerpoint/2010/main" val="4110504659"/>
              </p:ext>
            </p:extLst>
          </p:nvPr>
        </p:nvGraphicFramePr>
        <p:xfrm>
          <a:off x="611560" y="332656"/>
          <a:ext cx="3240360" cy="24640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Диаграмма 5"/>
          <p:cNvGraphicFramePr/>
          <p:nvPr>
            <p:extLst>
              <p:ext uri="{D42A27DB-BD31-4B8C-83A1-F6EECF244321}">
                <p14:modId xmlns:p14="http://schemas.microsoft.com/office/powerpoint/2010/main" val="1971555866"/>
              </p:ext>
            </p:extLst>
          </p:nvPr>
        </p:nvGraphicFramePr>
        <p:xfrm>
          <a:off x="4932040" y="2204864"/>
          <a:ext cx="3912096" cy="3112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21096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65760"/>
            <a:ext cx="8496944" cy="548640"/>
          </a:xfrm>
        </p:spPr>
        <p:txBody>
          <a:bodyPr/>
          <a:lstStyle/>
          <a:p>
            <a:r>
              <a:rPr lang="uk-UA" dirty="0" smtClean="0"/>
              <a:t>Освітньо-кваліфікаційний рівень педагогів:</a:t>
            </a:r>
            <a:endParaRPr lang="uk-UA"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619065508"/>
              </p:ext>
            </p:extLst>
          </p:nvPr>
        </p:nvGraphicFramePr>
        <p:xfrm>
          <a:off x="341784" y="1003350"/>
          <a:ext cx="3888432" cy="3579812"/>
        </p:xfrm>
        <a:graphic>
          <a:graphicData uri="http://schemas.openxmlformats.org/drawingml/2006/chart">
            <c:chart xmlns:c="http://schemas.openxmlformats.org/drawingml/2006/chart" xmlns:r="http://schemas.openxmlformats.org/officeDocument/2006/relationships" r:id="rId2"/>
          </a:graphicData>
        </a:graphic>
      </p:graphicFrame>
      <p:sp>
        <p:nvSpPr>
          <p:cNvPr id="5" name="Прямоугольник 4"/>
          <p:cNvSpPr/>
          <p:nvPr/>
        </p:nvSpPr>
        <p:spPr>
          <a:xfrm>
            <a:off x="3851920" y="836712"/>
            <a:ext cx="5040560" cy="4278094"/>
          </a:xfrm>
          <a:prstGeom prst="rect">
            <a:avLst/>
          </a:prstGeom>
        </p:spPr>
        <p:txBody>
          <a:bodyPr wrap="square">
            <a:spAutoFit/>
          </a:bodyPr>
          <a:lstStyle/>
          <a:p>
            <a:r>
              <a:rPr lang="uk-UA" sz="3200" b="1" dirty="0" smtClean="0">
                <a:latin typeface="Times New Roman" pitchFamily="18" charset="0"/>
                <a:cs typeface="Times New Roman" pitchFamily="18" charset="0"/>
              </a:rPr>
              <a:t>За рівнем освіти:</a:t>
            </a:r>
          </a:p>
          <a:p>
            <a:pPr marL="285750" indent="-285750">
              <a:buFont typeface="Wingdings" pitchFamily="2" charset="2"/>
              <a:buChar char="§"/>
            </a:pPr>
            <a:r>
              <a:rPr lang="uk-UA" sz="2400" b="1" dirty="0" smtClean="0">
                <a:solidFill>
                  <a:schemeClr val="accent1"/>
                </a:solidFill>
                <a:latin typeface="Times New Roman" pitchFamily="18" charset="0"/>
                <a:cs typeface="Times New Roman" pitchFamily="18" charset="0"/>
              </a:rPr>
              <a:t>Вища відповідна педагогічна освіта в обсязі вищого навчального закладу </a:t>
            </a:r>
            <a:r>
              <a:rPr lang="en-US" sz="2400" b="1" dirty="0" smtClean="0">
                <a:solidFill>
                  <a:schemeClr val="accent1"/>
                </a:solidFill>
                <a:latin typeface="Times New Roman" pitchFamily="18" charset="0"/>
                <a:cs typeface="Times New Roman" pitchFamily="18" charset="0"/>
              </a:rPr>
              <a:t>III</a:t>
            </a:r>
            <a:r>
              <a:rPr lang="uk-UA" sz="2400" b="1" dirty="0" smtClean="0">
                <a:solidFill>
                  <a:schemeClr val="accent1"/>
                </a:solidFill>
                <a:latin typeface="Times New Roman" pitchFamily="18" charset="0"/>
                <a:cs typeface="Times New Roman" pitchFamily="18" charset="0"/>
              </a:rPr>
              <a:t>-</a:t>
            </a:r>
            <a:r>
              <a:rPr lang="en-US" sz="2400" b="1" dirty="0" smtClean="0">
                <a:solidFill>
                  <a:schemeClr val="accent1"/>
                </a:solidFill>
                <a:latin typeface="Times New Roman" pitchFamily="18" charset="0"/>
                <a:cs typeface="Times New Roman" pitchFamily="18" charset="0"/>
              </a:rPr>
              <a:t>IV </a:t>
            </a:r>
            <a:r>
              <a:rPr lang="uk-UA" sz="2400" b="1" dirty="0" smtClean="0">
                <a:solidFill>
                  <a:schemeClr val="accent1"/>
                </a:solidFill>
                <a:latin typeface="Times New Roman" pitchFamily="18" charset="0"/>
                <a:cs typeface="Times New Roman" pitchFamily="18" charset="0"/>
              </a:rPr>
              <a:t>рівня акредитації (бакалавр, спеціаліст, магістр) </a:t>
            </a:r>
          </a:p>
          <a:p>
            <a:pPr marL="285750" indent="-285750">
              <a:buFont typeface="Wingdings" pitchFamily="2" charset="2"/>
              <a:buChar char="§"/>
            </a:pPr>
            <a:r>
              <a:rPr lang="uk-UA" sz="2400" b="1" dirty="0" smtClean="0">
                <a:solidFill>
                  <a:schemeClr val="accent2"/>
                </a:solidFill>
                <a:latin typeface="Times New Roman" pitchFamily="18" charset="0"/>
                <a:cs typeface="Times New Roman" pitchFamily="18" charset="0"/>
              </a:rPr>
              <a:t>Вища відповідна педагогічна освіта в обсязі вищого навчального закладу </a:t>
            </a:r>
            <a:r>
              <a:rPr lang="en-US" sz="2400" b="1" dirty="0" smtClean="0">
                <a:solidFill>
                  <a:schemeClr val="accent2"/>
                </a:solidFill>
                <a:latin typeface="Times New Roman" pitchFamily="18" charset="0"/>
                <a:cs typeface="Times New Roman" pitchFamily="18" charset="0"/>
              </a:rPr>
              <a:t>I-II </a:t>
            </a:r>
            <a:r>
              <a:rPr lang="uk-UA" sz="2400" b="1" dirty="0" smtClean="0">
                <a:solidFill>
                  <a:schemeClr val="accent2"/>
                </a:solidFill>
                <a:latin typeface="Times New Roman" pitchFamily="18" charset="0"/>
                <a:cs typeface="Times New Roman" pitchFamily="18" charset="0"/>
              </a:rPr>
              <a:t>рівня акредитації (молодший бакалавр, молодший спеціаліст) </a:t>
            </a:r>
            <a:endParaRPr lang="uk-UA" sz="2400" b="1" dirty="0">
              <a:solidFill>
                <a:schemeClr val="accent2"/>
              </a:solidFill>
              <a:latin typeface="Times New Roman" pitchFamily="18" charset="0"/>
              <a:cs typeface="Times New Roman" pitchFamily="18" charset="0"/>
            </a:endParaRPr>
          </a:p>
        </p:txBody>
      </p:sp>
    </p:spTree>
    <p:extLst>
      <p:ext uri="{BB962C8B-B14F-4D97-AF65-F5344CB8AC3E}">
        <p14:creationId xmlns:p14="http://schemas.microsoft.com/office/powerpoint/2010/main" val="2569907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179512" y="1097280"/>
            <a:ext cx="4104456" cy="3712464"/>
          </a:xfrm>
          <a:ln>
            <a:solidFill>
              <a:schemeClr val="tx1"/>
            </a:solidFill>
            <a:prstDash val="sysDash"/>
          </a:ln>
        </p:spPr>
        <p:txBody>
          <a:bodyPr/>
          <a:lstStyle/>
          <a:p>
            <a:pPr algn="ctr"/>
            <a:r>
              <a:rPr lang="uk-UA" dirty="0" smtClean="0"/>
              <a:t>За кваліфікацією</a:t>
            </a:r>
            <a:endParaRPr lang="uk-UA" dirty="0"/>
          </a:p>
        </p:txBody>
      </p:sp>
      <p:sp>
        <p:nvSpPr>
          <p:cNvPr id="3" name="Объект 2"/>
          <p:cNvSpPr>
            <a:spLocks noGrp="1"/>
          </p:cNvSpPr>
          <p:nvPr>
            <p:ph sz="half" idx="2"/>
          </p:nvPr>
        </p:nvSpPr>
        <p:spPr>
          <a:xfrm>
            <a:off x="4700016" y="1097280"/>
            <a:ext cx="4336480" cy="3712464"/>
          </a:xfrm>
          <a:ln>
            <a:solidFill>
              <a:schemeClr val="tx1"/>
            </a:solidFill>
            <a:prstDash val="sysDash"/>
          </a:ln>
        </p:spPr>
        <p:txBody>
          <a:bodyPr/>
          <a:lstStyle/>
          <a:p>
            <a:pPr algn="ctr"/>
            <a:r>
              <a:rPr lang="uk-UA" dirty="0" smtClean="0"/>
              <a:t>За стажем роботи</a:t>
            </a:r>
          </a:p>
          <a:p>
            <a:pPr algn="ctr"/>
            <a:endParaRPr lang="uk-UA" dirty="0"/>
          </a:p>
        </p:txBody>
      </p:sp>
      <p:sp>
        <p:nvSpPr>
          <p:cNvPr id="4" name="Заголовок 3"/>
          <p:cNvSpPr>
            <a:spLocks noGrp="1"/>
          </p:cNvSpPr>
          <p:nvPr>
            <p:ph type="title"/>
          </p:nvPr>
        </p:nvSpPr>
        <p:spPr>
          <a:xfrm>
            <a:off x="323528" y="365760"/>
            <a:ext cx="8352928" cy="548640"/>
          </a:xfrm>
        </p:spPr>
        <p:txBody>
          <a:bodyPr/>
          <a:lstStyle/>
          <a:p>
            <a:pPr algn="ctr"/>
            <a:r>
              <a:rPr lang="uk-UA" dirty="0"/>
              <a:t>Освітньо-кваліфікаційний рівень педагогів </a:t>
            </a:r>
          </a:p>
        </p:txBody>
      </p:sp>
      <p:graphicFrame>
        <p:nvGraphicFramePr>
          <p:cNvPr id="5" name="Диаграмма 4"/>
          <p:cNvGraphicFramePr/>
          <p:nvPr>
            <p:extLst>
              <p:ext uri="{D42A27DB-BD31-4B8C-83A1-F6EECF244321}">
                <p14:modId xmlns:p14="http://schemas.microsoft.com/office/powerpoint/2010/main" val="4024337799"/>
              </p:ext>
            </p:extLst>
          </p:nvPr>
        </p:nvGraphicFramePr>
        <p:xfrm>
          <a:off x="395536" y="1628800"/>
          <a:ext cx="3744416" cy="31278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Диаграмма 5"/>
          <p:cNvGraphicFramePr/>
          <p:nvPr>
            <p:extLst>
              <p:ext uri="{D42A27DB-BD31-4B8C-83A1-F6EECF244321}">
                <p14:modId xmlns:p14="http://schemas.microsoft.com/office/powerpoint/2010/main" val="2898668724"/>
              </p:ext>
            </p:extLst>
          </p:nvPr>
        </p:nvGraphicFramePr>
        <p:xfrm>
          <a:off x="4499992" y="1124744"/>
          <a:ext cx="4560168"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75376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351" y="620688"/>
            <a:ext cx="9252520" cy="548640"/>
          </a:xfrm>
        </p:spPr>
        <p:txBody>
          <a:bodyPr/>
          <a:lstStyle/>
          <a:p>
            <a:pPr algn="ctr"/>
            <a:r>
              <a:rPr lang="uk-UA" sz="4000" b="1" dirty="0" smtClean="0">
                <a:solidFill>
                  <a:schemeClr val="accent2"/>
                </a:solidFill>
              </a:rPr>
              <a:t>Підвищення кваліфікаційного рівня педагогів </a:t>
            </a:r>
            <a:endParaRPr lang="uk-UA" sz="4000" b="1" dirty="0">
              <a:solidFill>
                <a:schemeClr val="accent2"/>
              </a:solidFill>
            </a:endParaRPr>
          </a:p>
        </p:txBody>
      </p:sp>
      <p:sp>
        <p:nvSpPr>
          <p:cNvPr id="3" name="TextBox 2"/>
          <p:cNvSpPr txBox="1"/>
          <p:nvPr/>
        </p:nvSpPr>
        <p:spPr>
          <a:xfrm>
            <a:off x="1217260" y="2060848"/>
            <a:ext cx="7272808" cy="1938992"/>
          </a:xfrm>
          <a:prstGeom prst="rect">
            <a:avLst/>
          </a:prstGeom>
          <a:noFill/>
        </p:spPr>
        <p:txBody>
          <a:bodyPr wrap="square" rtlCol="0">
            <a:spAutoFit/>
          </a:bodyPr>
          <a:lstStyle/>
          <a:p>
            <a:pPr marL="571500" indent="-571500">
              <a:buFont typeface="Wingdings" pitchFamily="2" charset="2"/>
              <a:buChar char="ü"/>
            </a:pPr>
            <a:r>
              <a:rPr lang="uk-UA" sz="4000" b="1" dirty="0" smtClean="0">
                <a:latin typeface="Times New Roman" pitchFamily="18" charset="0"/>
                <a:cs typeface="Times New Roman" pitchFamily="18" charset="0"/>
              </a:rPr>
              <a:t>3 вихователів</a:t>
            </a:r>
          </a:p>
          <a:p>
            <a:pPr marL="571500" indent="-571500">
              <a:buFont typeface="Wingdings" pitchFamily="2" charset="2"/>
              <a:buChar char="ü"/>
            </a:pPr>
            <a:r>
              <a:rPr lang="uk-UA" sz="4000" b="1" dirty="0" smtClean="0">
                <a:latin typeface="Times New Roman" pitchFamily="18" charset="0"/>
                <a:cs typeface="Times New Roman" pitchFamily="18" charset="0"/>
              </a:rPr>
              <a:t>1 практичний психолог</a:t>
            </a:r>
          </a:p>
          <a:p>
            <a:pPr marL="571500" indent="-571500">
              <a:buFont typeface="Wingdings" pitchFamily="2" charset="2"/>
              <a:buChar char="ü"/>
            </a:pPr>
            <a:r>
              <a:rPr lang="uk-UA" sz="4000" b="1" dirty="0" smtClean="0">
                <a:latin typeface="Times New Roman" pitchFamily="18" charset="0"/>
                <a:cs typeface="Times New Roman" pitchFamily="18" charset="0"/>
              </a:rPr>
              <a:t>1 директор</a:t>
            </a:r>
            <a:endParaRPr lang="uk-UA"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26180578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692696"/>
            <a:ext cx="8640960" cy="548640"/>
          </a:xfrm>
        </p:spPr>
        <p:txBody>
          <a:bodyPr/>
          <a:lstStyle/>
          <a:p>
            <a:pPr algn="ctr"/>
            <a:r>
              <a:rPr lang="uk-UA" dirty="0" smtClean="0"/>
              <a:t>науково-практичний семінар </a:t>
            </a:r>
            <a:r>
              <a:rPr lang="uk-UA" dirty="0"/>
              <a:t>на тему:</a:t>
            </a:r>
            <a:br>
              <a:rPr lang="uk-UA" dirty="0"/>
            </a:br>
            <a:r>
              <a:rPr lang="uk-UA" b="1" dirty="0">
                <a:solidFill>
                  <a:srgbClr val="C00000"/>
                </a:solidFill>
              </a:rPr>
              <a:t>«Впровадження українських традицій та звичаїв в роботі з дітьми дошкільного віку»</a:t>
            </a:r>
            <a:r>
              <a:rPr lang="uk-UA" dirty="0">
                <a:solidFill>
                  <a:srgbClr val="C00000"/>
                </a:solidFill>
              </a:rPr>
              <a:t/>
            </a:r>
            <a:br>
              <a:rPr lang="uk-UA" dirty="0">
                <a:solidFill>
                  <a:srgbClr val="C00000"/>
                </a:solidFill>
              </a:rPr>
            </a:br>
            <a:endParaRPr lang="uk-UA" dirty="0">
              <a:solidFill>
                <a:srgbClr val="C00000"/>
              </a:solidFill>
            </a:endParaRPr>
          </a:p>
        </p:txBody>
      </p:sp>
      <p:sp>
        <p:nvSpPr>
          <p:cNvPr id="3" name="Объект 2"/>
          <p:cNvSpPr>
            <a:spLocks noGrp="1"/>
          </p:cNvSpPr>
          <p:nvPr>
            <p:ph idx="1"/>
          </p:nvPr>
        </p:nvSpPr>
        <p:spPr>
          <a:xfrm>
            <a:off x="395536" y="1628800"/>
            <a:ext cx="8496944" cy="3744416"/>
          </a:xfrm>
        </p:spPr>
        <p:txBody>
          <a:bodyPr>
            <a:normAutofit fontScale="77500" lnSpcReduction="20000"/>
          </a:bodyPr>
          <a:lstStyle/>
          <a:p>
            <a:r>
              <a:rPr lang="uk-UA" sz="2800" dirty="0" smtClean="0">
                <a:latin typeface="Times New Roman" pitchFamily="18" charset="0"/>
                <a:cs typeface="Times New Roman" pitchFamily="18" charset="0"/>
              </a:rPr>
              <a:t>На базі </a:t>
            </a:r>
            <a:r>
              <a:rPr lang="uk-UA" sz="2800" dirty="0" err="1" smtClean="0">
                <a:latin typeface="Times New Roman" pitchFamily="18" charset="0"/>
                <a:cs typeface="Times New Roman" pitchFamily="18" charset="0"/>
              </a:rPr>
              <a:t>Тустанського</a:t>
            </a:r>
            <a:r>
              <a:rPr lang="uk-UA" sz="2800" dirty="0" smtClean="0">
                <a:latin typeface="Times New Roman" pitchFamily="18" charset="0"/>
                <a:cs typeface="Times New Roman" pitchFamily="18" charset="0"/>
              </a:rPr>
              <a:t> ЗДО (ясла-садок) «Веселка» було проведено науково-практичний семінар 28 </a:t>
            </a:r>
            <a:r>
              <a:rPr lang="uk-UA" sz="2800" dirty="0">
                <a:latin typeface="Times New Roman" pitchFamily="18" charset="0"/>
                <a:cs typeface="Times New Roman" pitchFamily="18" charset="0"/>
              </a:rPr>
              <a:t>г</a:t>
            </a:r>
            <a:r>
              <a:rPr lang="uk-UA" sz="2800" dirty="0" smtClean="0">
                <a:latin typeface="Times New Roman" pitchFamily="18" charset="0"/>
                <a:cs typeface="Times New Roman" pitchFamily="18" charset="0"/>
              </a:rPr>
              <a:t>рудня 2022 року.</a:t>
            </a:r>
          </a:p>
          <a:p>
            <a:r>
              <a:rPr lang="uk-UA" sz="2800" dirty="0" smtClean="0">
                <a:latin typeface="Times New Roman" pitchFamily="18" charset="0"/>
                <a:cs typeface="Times New Roman" pitchFamily="18" charset="0"/>
              </a:rPr>
              <a:t>Участь в семінар взяли всі педагогічні працівники закладу:</a:t>
            </a:r>
          </a:p>
          <a:p>
            <a:pPr>
              <a:buFont typeface="Wingdings" pitchFamily="2" charset="2"/>
              <a:buChar char="Ø"/>
            </a:pPr>
            <a:r>
              <a:rPr lang="uk-UA" sz="2800" dirty="0" smtClean="0">
                <a:latin typeface="Times New Roman" pitchFamily="18" charset="0"/>
                <a:cs typeface="Times New Roman" pitchFamily="18" charset="0"/>
              </a:rPr>
              <a:t>Вихователі </a:t>
            </a:r>
            <a:r>
              <a:rPr lang="uk-UA" sz="2800" dirty="0" err="1" smtClean="0">
                <a:latin typeface="Times New Roman" pitchFamily="18" charset="0"/>
                <a:cs typeface="Times New Roman" pitchFamily="18" charset="0"/>
              </a:rPr>
              <a:t>Дідик</a:t>
            </a:r>
            <a:r>
              <a:rPr lang="uk-UA" sz="2800" dirty="0">
                <a:latin typeface="Times New Roman" pitchFamily="18" charset="0"/>
                <a:cs typeface="Times New Roman" pitchFamily="18" charset="0"/>
              </a:rPr>
              <a:t> </a:t>
            </a:r>
            <a:r>
              <a:rPr lang="uk-UA" sz="2800" dirty="0" smtClean="0">
                <a:latin typeface="Times New Roman" pitchFamily="18" charset="0"/>
                <a:cs typeface="Times New Roman" pitchFamily="18" charset="0"/>
              </a:rPr>
              <a:t>Марія та </a:t>
            </a:r>
            <a:r>
              <a:rPr lang="uk-UA" sz="2800" dirty="0" err="1" smtClean="0">
                <a:latin typeface="Times New Roman" pitchFamily="18" charset="0"/>
                <a:cs typeface="Times New Roman" pitchFamily="18" charset="0"/>
              </a:rPr>
              <a:t>Озарко</a:t>
            </a:r>
            <a:r>
              <a:rPr lang="uk-UA" sz="2800" dirty="0" smtClean="0">
                <a:latin typeface="Times New Roman" pitchFamily="18" charset="0"/>
                <a:cs typeface="Times New Roman" pitchFamily="18" charset="0"/>
              </a:rPr>
              <a:t> Анжела провели виступ </a:t>
            </a:r>
            <a:r>
              <a:rPr lang="uk-UA" sz="2800" dirty="0">
                <a:latin typeface="Times New Roman" pitchFamily="18" charset="0"/>
                <a:cs typeface="Times New Roman" pitchFamily="18" charset="0"/>
              </a:rPr>
              <a:t>на тему: «Впровадження українських звичаїв та традицій в дошкільному закладі</a:t>
            </a:r>
            <a:r>
              <a:rPr lang="uk-UA" sz="2800" dirty="0" smtClean="0">
                <a:latin typeface="Times New Roman" pitchFamily="18" charset="0"/>
                <a:cs typeface="Times New Roman" pitchFamily="18" charset="0"/>
              </a:rPr>
              <a:t>»;</a:t>
            </a:r>
          </a:p>
          <a:p>
            <a:pPr lvl="0">
              <a:buFont typeface="Wingdings" pitchFamily="2" charset="2"/>
              <a:buChar char="Ø"/>
            </a:pPr>
            <a:r>
              <a:rPr lang="uk-UA" sz="2800" dirty="0" smtClean="0">
                <a:latin typeface="Times New Roman" pitchFamily="18" charset="0"/>
                <a:cs typeface="Times New Roman" pitchFamily="18" charset="0"/>
              </a:rPr>
              <a:t>Вихователь </a:t>
            </a:r>
            <a:r>
              <a:rPr lang="uk-UA" sz="2800" dirty="0" err="1" smtClean="0">
                <a:latin typeface="Times New Roman" pitchFamily="18" charset="0"/>
                <a:cs typeface="Times New Roman" pitchFamily="18" charset="0"/>
              </a:rPr>
              <a:t>Крищук</a:t>
            </a:r>
            <a:r>
              <a:rPr lang="uk-UA" sz="2800" dirty="0" smtClean="0">
                <a:latin typeface="Times New Roman" pitchFamily="18" charset="0"/>
                <a:cs typeface="Times New Roman" pitchFamily="18" charset="0"/>
              </a:rPr>
              <a:t> Оксана провела майстер-клас </a:t>
            </a:r>
            <a:r>
              <a:rPr lang="uk-UA" sz="2800" dirty="0">
                <a:latin typeface="Times New Roman" pitchFamily="18" charset="0"/>
                <a:cs typeface="Times New Roman" pitchFamily="18" charset="0"/>
              </a:rPr>
              <a:t>«Вдихаємо душу в символ Різдва – прикрашаємо віночок</a:t>
            </a:r>
            <a:r>
              <a:rPr lang="uk-UA" sz="2800" dirty="0" smtClean="0">
                <a:latin typeface="Times New Roman" pitchFamily="18" charset="0"/>
                <a:cs typeface="Times New Roman" pitchFamily="18" charset="0"/>
              </a:rPr>
              <a:t>»;</a:t>
            </a:r>
            <a:endParaRPr lang="uk-UA" sz="2800" dirty="0">
              <a:latin typeface="Times New Roman" pitchFamily="18" charset="0"/>
              <a:cs typeface="Times New Roman" pitchFamily="18" charset="0"/>
            </a:endParaRPr>
          </a:p>
          <a:p>
            <a:pPr lvl="0">
              <a:buFont typeface="Wingdings" pitchFamily="2" charset="2"/>
              <a:buChar char="Ø"/>
            </a:pPr>
            <a:r>
              <a:rPr lang="uk-UA" sz="2800" dirty="0" smtClean="0">
                <a:latin typeface="Times New Roman" pitchFamily="18" charset="0"/>
                <a:cs typeface="Times New Roman" pitchFamily="18" charset="0"/>
              </a:rPr>
              <a:t>Вихователі </a:t>
            </a:r>
            <a:r>
              <a:rPr lang="uk-UA" sz="2800" dirty="0" err="1" smtClean="0">
                <a:latin typeface="Times New Roman" pitchFamily="18" charset="0"/>
                <a:cs typeface="Times New Roman" pitchFamily="18" charset="0"/>
              </a:rPr>
              <a:t>Вітовська</a:t>
            </a:r>
            <a:r>
              <a:rPr lang="uk-UA" sz="2800" dirty="0" smtClean="0">
                <a:latin typeface="Times New Roman" pitchFamily="18" charset="0"/>
                <a:cs typeface="Times New Roman" pitchFamily="18" charset="0"/>
              </a:rPr>
              <a:t> Лілія та </a:t>
            </a:r>
            <a:r>
              <a:rPr lang="uk-UA" sz="2800" dirty="0" err="1" smtClean="0">
                <a:latin typeface="Times New Roman" pitchFamily="18" charset="0"/>
                <a:cs typeface="Times New Roman" pitchFamily="18" charset="0"/>
              </a:rPr>
              <a:t>Ярицька</a:t>
            </a:r>
            <a:r>
              <a:rPr lang="uk-UA" sz="2800" dirty="0" smtClean="0">
                <a:latin typeface="Times New Roman" pitchFamily="18" charset="0"/>
                <a:cs typeface="Times New Roman" pitchFamily="18" charset="0"/>
              </a:rPr>
              <a:t> Ольга провели фрагмент </a:t>
            </a:r>
            <a:r>
              <a:rPr lang="uk-UA" sz="2800" dirty="0" err="1" smtClean="0">
                <a:latin typeface="Times New Roman" pitchFamily="18" charset="0"/>
                <a:cs typeface="Times New Roman" pitchFamily="18" charset="0"/>
              </a:rPr>
              <a:t>розваги«Українські</a:t>
            </a:r>
            <a:r>
              <a:rPr lang="uk-UA" sz="2800" dirty="0" smtClean="0">
                <a:latin typeface="Times New Roman" pitchFamily="18" charset="0"/>
                <a:cs typeface="Times New Roman" pitchFamily="18" charset="0"/>
              </a:rPr>
              <a:t> </a:t>
            </a:r>
            <a:r>
              <a:rPr lang="uk-UA" sz="2800" dirty="0">
                <a:latin typeface="Times New Roman" pitchFamily="18" charset="0"/>
                <a:cs typeface="Times New Roman" pitchFamily="18" charset="0"/>
              </a:rPr>
              <a:t>вечорниці</a:t>
            </a:r>
            <a:r>
              <a:rPr lang="uk-UA" sz="2800" dirty="0" smtClean="0">
                <a:latin typeface="Times New Roman" pitchFamily="18" charset="0"/>
                <a:cs typeface="Times New Roman" pitchFamily="18" charset="0"/>
              </a:rPr>
              <a:t>».</a:t>
            </a:r>
          </a:p>
          <a:p>
            <a:pPr>
              <a:buFont typeface="Wingdings" pitchFamily="2" charset="2"/>
              <a:buChar char="Ø"/>
            </a:pPr>
            <a:endParaRPr lang="uk-UA" sz="1800" dirty="0">
              <a:latin typeface="Times New Roman" pitchFamily="18" charset="0"/>
              <a:cs typeface="Times New Roman" pitchFamily="18" charset="0"/>
            </a:endParaRPr>
          </a:p>
        </p:txBody>
      </p:sp>
    </p:spTree>
    <p:extLst>
      <p:ext uri="{BB962C8B-B14F-4D97-AF65-F5344CB8AC3E}">
        <p14:creationId xmlns:p14="http://schemas.microsoft.com/office/powerpoint/2010/main" val="395429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220072" cy="6858000"/>
          </a:xfrm>
          <a:prstGeom prst="rect">
            <a:avLst/>
          </a:prstGeom>
        </p:spPr>
      </p:pic>
      <p:sp>
        <p:nvSpPr>
          <p:cNvPr id="4" name="TextBox 3"/>
          <p:cNvSpPr txBox="1"/>
          <p:nvPr/>
        </p:nvSpPr>
        <p:spPr>
          <a:xfrm>
            <a:off x="5672002" y="2348880"/>
            <a:ext cx="3168352" cy="2031325"/>
          </a:xfrm>
          <a:prstGeom prst="rect">
            <a:avLst/>
          </a:prstGeom>
          <a:noFill/>
        </p:spPr>
        <p:txBody>
          <a:bodyPr wrap="square" rtlCol="0">
            <a:spAutoFit/>
          </a:bodyPr>
          <a:lstStyle/>
          <a:p>
            <a:r>
              <a:rPr lang="uk-UA" b="1" dirty="0" smtClean="0">
                <a:latin typeface="Times New Roman" pitchFamily="18" charset="0"/>
                <a:cs typeface="Times New Roman" pitchFamily="18" charset="0"/>
              </a:rPr>
              <a:t>Вихователі </a:t>
            </a:r>
            <a:r>
              <a:rPr lang="uk-UA" b="1" dirty="0" err="1" smtClean="0">
                <a:latin typeface="Times New Roman" pitchFamily="18" charset="0"/>
                <a:cs typeface="Times New Roman" pitchFamily="18" charset="0"/>
              </a:rPr>
              <a:t>Дідик</a:t>
            </a:r>
            <a:r>
              <a:rPr lang="uk-UA" b="1" dirty="0" smtClean="0">
                <a:latin typeface="Times New Roman" pitchFamily="18" charset="0"/>
                <a:cs typeface="Times New Roman" pitchFamily="18" charset="0"/>
              </a:rPr>
              <a:t> Марія та </a:t>
            </a:r>
            <a:r>
              <a:rPr lang="uk-UA" b="1" dirty="0" err="1" smtClean="0">
                <a:latin typeface="Times New Roman" pitchFamily="18" charset="0"/>
                <a:cs typeface="Times New Roman" pitchFamily="18" charset="0"/>
              </a:rPr>
              <a:t>Озарко</a:t>
            </a:r>
            <a:r>
              <a:rPr lang="uk-UA" b="1" dirty="0" smtClean="0">
                <a:latin typeface="Times New Roman" pitchFamily="18" charset="0"/>
                <a:cs typeface="Times New Roman" pitchFamily="18" charset="0"/>
              </a:rPr>
              <a:t> Анжела провели виступ на тему: «Впровадження українських звичаїв та традицій в дошкільному закладі»</a:t>
            </a:r>
          </a:p>
          <a:p>
            <a:endParaRPr lang="uk-UA" dirty="0"/>
          </a:p>
        </p:txBody>
      </p:sp>
    </p:spTree>
    <p:extLst>
      <p:ext uri="{BB962C8B-B14F-4D97-AF65-F5344CB8AC3E}">
        <p14:creationId xmlns:p14="http://schemas.microsoft.com/office/powerpoint/2010/main" val="26459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7885" y="15631"/>
            <a:ext cx="5143500" cy="6858000"/>
          </a:xfrm>
          <a:prstGeom prst="rect">
            <a:avLst/>
          </a:prstGeom>
        </p:spPr>
      </p:pic>
      <p:sp>
        <p:nvSpPr>
          <p:cNvPr id="4" name="TextBox 3"/>
          <p:cNvSpPr txBox="1"/>
          <p:nvPr/>
        </p:nvSpPr>
        <p:spPr>
          <a:xfrm>
            <a:off x="486659" y="1700808"/>
            <a:ext cx="3096344" cy="1477328"/>
          </a:xfrm>
          <a:prstGeom prst="rect">
            <a:avLst/>
          </a:prstGeom>
          <a:noFill/>
        </p:spPr>
        <p:txBody>
          <a:bodyPr wrap="square" rtlCol="0">
            <a:spAutoFit/>
          </a:bodyPr>
          <a:lstStyle/>
          <a:p>
            <a:r>
              <a:rPr lang="uk-UA" b="1" dirty="0" smtClean="0">
                <a:latin typeface="Times New Roman" pitchFamily="18" charset="0"/>
                <a:cs typeface="Times New Roman" pitchFamily="18" charset="0"/>
              </a:rPr>
              <a:t>Вихователь </a:t>
            </a:r>
            <a:r>
              <a:rPr lang="uk-UA" b="1" dirty="0" err="1" smtClean="0">
                <a:latin typeface="Times New Roman" pitchFamily="18" charset="0"/>
                <a:cs typeface="Times New Roman" pitchFamily="18" charset="0"/>
              </a:rPr>
              <a:t>Крищук</a:t>
            </a:r>
            <a:r>
              <a:rPr lang="uk-UA" b="1" dirty="0" smtClean="0">
                <a:latin typeface="Times New Roman" pitchFamily="18" charset="0"/>
                <a:cs typeface="Times New Roman" pitchFamily="18" charset="0"/>
              </a:rPr>
              <a:t> Оксана провела майстер-клас «Вдихаємо душу в символ Різдва – прикрашаємо віночок»</a:t>
            </a:r>
            <a:endParaRPr lang="uk-UA" b="1" dirty="0"/>
          </a:p>
        </p:txBody>
      </p:sp>
    </p:spTree>
    <p:extLst>
      <p:ext uri="{BB962C8B-B14F-4D97-AF65-F5344CB8AC3E}">
        <p14:creationId xmlns:p14="http://schemas.microsoft.com/office/powerpoint/2010/main" val="38572088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580112" cy="3717032"/>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780928"/>
            <a:ext cx="5436096" cy="4077072"/>
          </a:xfrm>
          <a:prstGeom prst="rect">
            <a:avLst/>
          </a:prstGeom>
        </p:spPr>
      </p:pic>
    </p:spTree>
    <p:extLst>
      <p:ext uri="{BB962C8B-B14F-4D97-AF65-F5344CB8AC3E}">
        <p14:creationId xmlns:p14="http://schemas.microsoft.com/office/powerpoint/2010/main" val="1966336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89585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98"/>
            <a:ext cx="6444208" cy="6860697"/>
          </a:xfrm>
          <a:prstGeom prst="rect">
            <a:avLst/>
          </a:prstGeom>
        </p:spPr>
      </p:pic>
      <p:sp>
        <p:nvSpPr>
          <p:cNvPr id="4" name="TextBox 3"/>
          <p:cNvSpPr txBox="1"/>
          <p:nvPr/>
        </p:nvSpPr>
        <p:spPr>
          <a:xfrm>
            <a:off x="6588224" y="1673324"/>
            <a:ext cx="2376264" cy="1754326"/>
          </a:xfrm>
          <a:prstGeom prst="rect">
            <a:avLst/>
          </a:prstGeom>
          <a:noFill/>
        </p:spPr>
        <p:txBody>
          <a:bodyPr wrap="square" rtlCol="0">
            <a:spAutoFit/>
          </a:bodyPr>
          <a:lstStyle/>
          <a:p>
            <a:r>
              <a:rPr lang="uk-UA" b="1" dirty="0" smtClean="0">
                <a:latin typeface="Times New Roman" pitchFamily="18" charset="0"/>
                <a:cs typeface="Times New Roman" pitchFamily="18" charset="0"/>
              </a:rPr>
              <a:t>Вихователі </a:t>
            </a:r>
            <a:r>
              <a:rPr lang="uk-UA" b="1" dirty="0" err="1" smtClean="0">
                <a:latin typeface="Times New Roman" pitchFamily="18" charset="0"/>
                <a:cs typeface="Times New Roman" pitchFamily="18" charset="0"/>
              </a:rPr>
              <a:t>Вітовська</a:t>
            </a:r>
            <a:r>
              <a:rPr lang="uk-UA" b="1" dirty="0" smtClean="0">
                <a:latin typeface="Times New Roman" pitchFamily="18" charset="0"/>
                <a:cs typeface="Times New Roman" pitchFamily="18" charset="0"/>
              </a:rPr>
              <a:t> Лілія та </a:t>
            </a:r>
            <a:r>
              <a:rPr lang="uk-UA" b="1" dirty="0" err="1" smtClean="0">
                <a:latin typeface="Times New Roman" pitchFamily="18" charset="0"/>
                <a:cs typeface="Times New Roman" pitchFamily="18" charset="0"/>
              </a:rPr>
              <a:t>Ярицька</a:t>
            </a:r>
            <a:r>
              <a:rPr lang="uk-UA" b="1" dirty="0" smtClean="0">
                <a:latin typeface="Times New Roman" pitchFamily="18" charset="0"/>
                <a:cs typeface="Times New Roman" pitchFamily="18" charset="0"/>
              </a:rPr>
              <a:t> Ольга провели фрагмент </a:t>
            </a:r>
            <a:r>
              <a:rPr lang="uk-UA" b="1" dirty="0" err="1" smtClean="0">
                <a:latin typeface="Times New Roman" pitchFamily="18" charset="0"/>
                <a:cs typeface="Times New Roman" pitchFamily="18" charset="0"/>
              </a:rPr>
              <a:t>розваги«Українські</a:t>
            </a:r>
            <a:r>
              <a:rPr lang="uk-UA" b="1" dirty="0" smtClean="0">
                <a:latin typeface="Times New Roman" pitchFamily="18" charset="0"/>
                <a:cs typeface="Times New Roman" pitchFamily="18" charset="0"/>
              </a:rPr>
              <a:t> вечорниці»</a:t>
            </a:r>
            <a:endParaRPr lang="uk-UA" b="1" dirty="0"/>
          </a:p>
        </p:txBody>
      </p:sp>
    </p:spTree>
    <p:extLst>
      <p:ext uri="{BB962C8B-B14F-4D97-AF65-F5344CB8AC3E}">
        <p14:creationId xmlns:p14="http://schemas.microsoft.com/office/powerpoint/2010/main" val="38350642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26967" y="1118446"/>
            <a:ext cx="6858000" cy="4621107"/>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16423" y="1030424"/>
            <a:ext cx="6858001" cy="4797152"/>
          </a:xfrm>
          <a:prstGeom prst="rect">
            <a:avLst/>
          </a:prstGeom>
        </p:spPr>
      </p:pic>
    </p:spTree>
    <p:extLst>
      <p:ext uri="{BB962C8B-B14F-4D97-AF65-F5344CB8AC3E}">
        <p14:creationId xmlns:p14="http://schemas.microsoft.com/office/powerpoint/2010/main" val="41331664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p:txBody>
          <a:bodyPr>
            <a:normAutofit fontScale="77500" lnSpcReduction="20000"/>
          </a:bodyPr>
          <a:lstStyle/>
          <a:p>
            <a:r>
              <a:rPr lang="uk-UA" sz="3600" u="sng" dirty="0" smtClean="0">
                <a:solidFill>
                  <a:schemeClr val="accent3">
                    <a:lumMod val="50000"/>
                  </a:schemeClr>
                </a:solidFill>
              </a:rPr>
              <a:t>Кількісний склад медичного персоналу:</a:t>
            </a:r>
          </a:p>
          <a:p>
            <a:r>
              <a:rPr lang="uk-UA" dirty="0" smtClean="0"/>
              <a:t>1 –  медична сестра старша</a:t>
            </a:r>
            <a:endParaRPr lang="uk-UA" dirty="0"/>
          </a:p>
        </p:txBody>
      </p:sp>
      <p:sp>
        <p:nvSpPr>
          <p:cNvPr id="3" name="Объект 2"/>
          <p:cNvSpPr>
            <a:spLocks noGrp="1"/>
          </p:cNvSpPr>
          <p:nvPr>
            <p:ph sz="half" idx="2"/>
          </p:nvPr>
        </p:nvSpPr>
        <p:spPr/>
        <p:txBody>
          <a:bodyPr>
            <a:normAutofit fontScale="77500" lnSpcReduction="20000"/>
          </a:bodyPr>
          <a:lstStyle/>
          <a:p>
            <a:r>
              <a:rPr lang="uk-UA" sz="3600" u="sng" dirty="0" smtClean="0">
                <a:solidFill>
                  <a:schemeClr val="accent3">
                    <a:lumMod val="50000"/>
                  </a:schemeClr>
                </a:solidFill>
              </a:rPr>
              <a:t>Кількісний склад технічних працівників:</a:t>
            </a:r>
          </a:p>
          <a:p>
            <a:r>
              <a:rPr lang="uk-UA" dirty="0" smtClean="0"/>
              <a:t>4 – помічник вихователя</a:t>
            </a:r>
          </a:p>
          <a:p>
            <a:r>
              <a:rPr lang="uk-UA" dirty="0" smtClean="0"/>
              <a:t>2 – кухар</a:t>
            </a:r>
          </a:p>
          <a:p>
            <a:r>
              <a:rPr lang="uk-UA" dirty="0" smtClean="0"/>
              <a:t>1 – завгосп</a:t>
            </a:r>
          </a:p>
          <a:p>
            <a:r>
              <a:rPr lang="uk-UA" dirty="0" smtClean="0"/>
              <a:t>1 – машиніст з прання та ремонту одягу</a:t>
            </a:r>
          </a:p>
          <a:p>
            <a:r>
              <a:rPr lang="uk-UA" dirty="0" smtClean="0"/>
              <a:t>1 – двірник</a:t>
            </a:r>
          </a:p>
          <a:p>
            <a:r>
              <a:rPr lang="uk-UA" dirty="0" smtClean="0"/>
              <a:t>1 – сторож </a:t>
            </a:r>
            <a:endParaRPr lang="uk-UA" dirty="0"/>
          </a:p>
        </p:txBody>
      </p:sp>
    </p:spTree>
    <p:extLst>
      <p:ext uri="{BB962C8B-B14F-4D97-AF65-F5344CB8AC3E}">
        <p14:creationId xmlns:p14="http://schemas.microsoft.com/office/powerpoint/2010/main" val="2868887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683568" y="1097280"/>
            <a:ext cx="7992888" cy="5644088"/>
          </a:xfrm>
        </p:spPr>
        <p:txBody>
          <a:bodyPr>
            <a:normAutofit fontScale="62500" lnSpcReduction="20000"/>
          </a:bodyPr>
          <a:lstStyle/>
          <a:p>
            <a:pPr marL="457200" indent="-457200">
              <a:buFont typeface="Wingdings" pitchFamily="2" charset="2"/>
              <a:buChar char="Ø"/>
            </a:pPr>
            <a:r>
              <a:rPr lang="uk-UA" dirty="0" smtClean="0">
                <a:latin typeface="Times New Roman" pitchFamily="18" charset="0"/>
                <a:cs typeface="Times New Roman" pitchFamily="18" charset="0"/>
              </a:rPr>
              <a:t>Продовжувати </a:t>
            </a:r>
            <a:r>
              <a:rPr lang="uk-UA" dirty="0">
                <a:latin typeface="Times New Roman" pitchFamily="18" charset="0"/>
                <a:cs typeface="Times New Roman" pitchFamily="18" charset="0"/>
              </a:rPr>
              <a:t>роботу по впровадженню в освітній процес ідей сталого розвитку. Сприяти формуванню у дошкільників мотивації до дій і моделей поведінки , орієнтованих на сталий стиль життя: ресурсозбереження, ефективне спілкування та побудову гармонійних стосунків з оточенням.</a:t>
            </a:r>
          </a:p>
          <a:p>
            <a:pPr marL="457200" indent="-457200">
              <a:buFont typeface="Wingdings" pitchFamily="2" charset="2"/>
              <a:buChar char="Ø"/>
            </a:pPr>
            <a:r>
              <a:rPr lang="uk-UA" dirty="0">
                <a:latin typeface="Times New Roman" pitchFamily="18" charset="0"/>
                <a:cs typeface="Times New Roman" pitchFamily="18" charset="0"/>
              </a:rPr>
              <a:t> </a:t>
            </a:r>
            <a:r>
              <a:rPr lang="uk-UA" dirty="0" smtClean="0">
                <a:latin typeface="Times New Roman" pitchFamily="18" charset="0"/>
                <a:cs typeface="Times New Roman" pitchFamily="18" charset="0"/>
              </a:rPr>
              <a:t>Забезпечити </a:t>
            </a:r>
            <a:r>
              <a:rPr lang="uk-UA" dirty="0">
                <a:latin typeface="Times New Roman" pitchFamily="18" charset="0"/>
                <a:cs typeface="Times New Roman" pitchFamily="18" charset="0"/>
              </a:rPr>
              <a:t>системний підхід до охорони життя і збереження здоров’я дітей шляхом створення безпечного розвивального середовища. Оптимізувати ефективну організацію фізкультурно-оздоровчої роботи на формування ціннісного ставлення та зміцнення фізичного і психічного здоров’я у дошкільників. </a:t>
            </a:r>
          </a:p>
          <a:p>
            <a:pPr marL="457200" indent="-457200">
              <a:buFont typeface="Wingdings" pitchFamily="2" charset="2"/>
              <a:buChar char="Ø"/>
            </a:pPr>
            <a:r>
              <a:rPr lang="uk-UA" dirty="0" smtClean="0">
                <a:latin typeface="Times New Roman" pitchFamily="18" charset="0"/>
                <a:cs typeface="Times New Roman" pitchFamily="18" charset="0"/>
              </a:rPr>
              <a:t>Формувати </a:t>
            </a:r>
            <a:r>
              <a:rPr lang="uk-UA" dirty="0">
                <a:latin typeface="Times New Roman" pitchFamily="18" charset="0"/>
                <a:cs typeface="Times New Roman" pitchFamily="18" charset="0"/>
              </a:rPr>
              <a:t>мовленнєву та пізнавальну компетентність дошкільників на основі створення якісного освітнього середовища, відповідно до принципів наступності закладу дошкільної ланки – початкової освіти «Нової української школи» в умовах реформування освіти; Продовжити роботу з формування у дітей навичок спілкування і ефективної взаємодії з однолітками та дорослими шляхом використання методів інтерактивної взаємодії. </a:t>
            </a:r>
          </a:p>
          <a:p>
            <a:pPr marL="457200" indent="-457200">
              <a:buFont typeface="Wingdings" pitchFamily="2" charset="2"/>
              <a:buChar char="Ø"/>
            </a:pPr>
            <a:r>
              <a:rPr lang="uk-UA" dirty="0" smtClean="0">
                <a:latin typeface="Times New Roman" pitchFamily="18" charset="0"/>
                <a:cs typeface="Times New Roman" pitchFamily="18" charset="0"/>
              </a:rPr>
              <a:t>Формувати </a:t>
            </a:r>
            <a:r>
              <a:rPr lang="uk-UA" dirty="0">
                <a:latin typeface="Times New Roman" pitchFamily="18" charset="0"/>
                <a:cs typeface="Times New Roman" pitchFamily="18" charset="0"/>
              </a:rPr>
              <a:t>риси громадянина української держави, розвивати духовність, моральність , правову та екологічну культуру, ціннісне ставлення до Батьківщини, українського народу, рідної мови, родини, толерантного поводження в соціумі.</a:t>
            </a:r>
          </a:p>
          <a:p>
            <a:endParaRPr lang="uk-UA" dirty="0"/>
          </a:p>
        </p:txBody>
      </p:sp>
      <p:sp>
        <p:nvSpPr>
          <p:cNvPr id="4" name="Заголовок 3"/>
          <p:cNvSpPr>
            <a:spLocks noGrp="1"/>
          </p:cNvSpPr>
          <p:nvPr>
            <p:ph type="title"/>
          </p:nvPr>
        </p:nvSpPr>
        <p:spPr/>
        <p:txBody>
          <a:bodyPr/>
          <a:lstStyle/>
          <a:p>
            <a:r>
              <a:rPr lang="uk-UA" b="1" dirty="0">
                <a:solidFill>
                  <a:schemeClr val="bg2">
                    <a:lumMod val="50000"/>
                  </a:schemeClr>
                </a:solidFill>
              </a:rPr>
              <a:t>Пріоритетні напрямки діяльності ЗДО </a:t>
            </a:r>
            <a:r>
              <a:rPr lang="uk-UA" b="1" dirty="0" smtClean="0">
                <a:solidFill>
                  <a:schemeClr val="bg2">
                    <a:lumMod val="50000"/>
                  </a:schemeClr>
                </a:solidFill>
              </a:rPr>
              <a:t>:</a:t>
            </a:r>
            <a:endParaRPr lang="uk-UA" b="1" dirty="0">
              <a:solidFill>
                <a:schemeClr val="bg2">
                  <a:lumMod val="50000"/>
                </a:schemeClr>
              </a:solidFill>
            </a:endParaRPr>
          </a:p>
        </p:txBody>
      </p:sp>
    </p:spTree>
    <p:extLst>
      <p:ext uri="{BB962C8B-B14F-4D97-AF65-F5344CB8AC3E}">
        <p14:creationId xmlns:p14="http://schemas.microsoft.com/office/powerpoint/2010/main" val="31444850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836712"/>
            <a:ext cx="4386329" cy="5381289"/>
          </a:xfrm>
        </p:spPr>
        <p:txBody>
          <a:bodyPr/>
          <a:lstStyle/>
          <a:p>
            <a:r>
              <a:rPr lang="uk-UA" sz="2400" b="1" dirty="0" smtClean="0">
                <a:solidFill>
                  <a:srgbClr val="00B050"/>
                </a:solidFill>
              </a:rPr>
              <a:t>В </a:t>
            </a:r>
            <a:r>
              <a:rPr lang="uk-UA" sz="2400" b="1" dirty="0" err="1" smtClean="0">
                <a:solidFill>
                  <a:srgbClr val="00B050"/>
                </a:solidFill>
              </a:rPr>
              <a:t>Тустанському</a:t>
            </a:r>
            <a:r>
              <a:rPr lang="uk-UA" sz="2400" b="1" dirty="0" smtClean="0">
                <a:solidFill>
                  <a:srgbClr val="00B050"/>
                </a:solidFill>
              </a:rPr>
              <a:t> </a:t>
            </a:r>
            <a:r>
              <a:rPr lang="uk-UA" sz="2400" b="1" dirty="0">
                <a:solidFill>
                  <a:srgbClr val="00B050"/>
                </a:solidFill>
              </a:rPr>
              <a:t>закладі дошкільної освіти </a:t>
            </a:r>
            <a:r>
              <a:rPr lang="uk-UA" sz="2400" b="1" dirty="0" smtClean="0">
                <a:solidFill>
                  <a:srgbClr val="00B050"/>
                </a:solidFill>
              </a:rPr>
              <a:t>(ясла-садок)«</a:t>
            </a:r>
            <a:r>
              <a:rPr lang="uk-UA" sz="2400" b="1" dirty="0">
                <a:solidFill>
                  <a:srgbClr val="00B050"/>
                </a:solidFill>
              </a:rPr>
              <a:t>Веселка» </a:t>
            </a:r>
            <a:r>
              <a:rPr lang="uk-UA" sz="2400" b="1" dirty="0" err="1" smtClean="0">
                <a:solidFill>
                  <a:srgbClr val="00B050"/>
                </a:solidFill>
              </a:rPr>
              <a:t>дубовецької</a:t>
            </a:r>
            <a:r>
              <a:rPr lang="uk-UA" sz="2400" b="1" dirty="0" smtClean="0">
                <a:solidFill>
                  <a:srgbClr val="00B050"/>
                </a:solidFill>
              </a:rPr>
              <a:t> сільської ради івано-франківської </a:t>
            </a:r>
            <a:r>
              <a:rPr lang="uk-UA" sz="2400" b="1" dirty="0">
                <a:solidFill>
                  <a:srgbClr val="00B050"/>
                </a:solidFill>
              </a:rPr>
              <a:t>області визначено політику забезпечення якості освітньої діяльності, розроблено Положення про внутрішню систему забезпечення якості освіти, яке схвалено педагогічною </a:t>
            </a:r>
            <a:r>
              <a:rPr lang="uk-UA" sz="2400" b="1" dirty="0" smtClean="0">
                <a:solidFill>
                  <a:srgbClr val="00B050"/>
                </a:solidFill>
              </a:rPr>
              <a:t>радою (</a:t>
            </a:r>
            <a:r>
              <a:rPr lang="uk-UA" sz="2400" b="1" dirty="0">
                <a:solidFill>
                  <a:srgbClr val="00B050"/>
                </a:solidFill>
              </a:rPr>
              <a:t>протокол </a:t>
            </a:r>
            <a:r>
              <a:rPr lang="uk-UA" sz="2400" b="1" dirty="0" smtClean="0">
                <a:solidFill>
                  <a:srgbClr val="00B050"/>
                </a:solidFill>
              </a:rPr>
              <a:t>№3 </a:t>
            </a:r>
            <a:r>
              <a:rPr lang="uk-UA" sz="2400" b="1" dirty="0">
                <a:solidFill>
                  <a:srgbClr val="00B050"/>
                </a:solidFill>
              </a:rPr>
              <a:t>від </a:t>
            </a:r>
            <a:r>
              <a:rPr lang="uk-UA" sz="2400" b="1" dirty="0" smtClean="0">
                <a:solidFill>
                  <a:srgbClr val="00B050"/>
                </a:solidFill>
              </a:rPr>
              <a:t>15.02.2022).</a:t>
            </a:r>
            <a:endParaRPr lang="uk-UA" sz="2400" b="1" dirty="0">
              <a:solidFill>
                <a:srgbClr val="00B050"/>
              </a:solidFill>
            </a:endParaRPr>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44008" y="260648"/>
            <a:ext cx="4248472" cy="6264695"/>
          </a:xfrm>
        </p:spPr>
      </p:pic>
    </p:spTree>
    <p:extLst>
      <p:ext uri="{BB962C8B-B14F-4D97-AF65-F5344CB8AC3E}">
        <p14:creationId xmlns:p14="http://schemas.microsoft.com/office/powerpoint/2010/main" val="27318159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068960"/>
            <a:ext cx="8784976" cy="548640"/>
          </a:xfrm>
        </p:spPr>
        <p:txBody>
          <a:bodyPr/>
          <a:lstStyle/>
          <a:p>
            <a:pPr algn="ctr"/>
            <a:r>
              <a:rPr lang="uk-UA" b="1" dirty="0">
                <a:solidFill>
                  <a:srgbClr val="00B050"/>
                </a:solidFill>
              </a:rPr>
              <a:t>Адміністрацією закладу реалізація впровадження внутрішньої системи забезпечення якості освіти </a:t>
            </a:r>
            <a:r>
              <a:rPr lang="uk-UA" b="1" dirty="0" err="1">
                <a:solidFill>
                  <a:srgbClr val="00B050"/>
                </a:solidFill>
              </a:rPr>
              <a:t>грунтується</a:t>
            </a:r>
            <a:r>
              <a:rPr lang="uk-UA" b="1" dirty="0">
                <a:solidFill>
                  <a:srgbClr val="00B050"/>
                </a:solidFill>
              </a:rPr>
              <a:t> на таких засадах</a:t>
            </a:r>
            <a:r>
              <a:rPr lang="uk-UA" b="1" dirty="0" smtClean="0">
                <a:solidFill>
                  <a:srgbClr val="00B050"/>
                </a:solidFill>
              </a:rPr>
              <a:t>:</a:t>
            </a:r>
            <a:r>
              <a:rPr lang="uk-UA" b="1" dirty="0" smtClean="0"/>
              <a:t/>
            </a:r>
            <a:br>
              <a:rPr lang="uk-UA" b="1" dirty="0" smtClean="0"/>
            </a:br>
            <a:r>
              <a:rPr lang="uk-UA" sz="2000" b="1" dirty="0">
                <a:latin typeface="Times New Roman" pitchFamily="18" charset="0"/>
                <a:cs typeface="Times New Roman" pitchFamily="18" charset="0"/>
              </a:rPr>
              <a:t>• орієнтація на замовника послуг (дітей та їхніх батьків), завоювання його довіри</a:t>
            </a:r>
            <a:r>
              <a:rPr lang="uk-UA" sz="2000" b="1" dirty="0" smtClean="0">
                <a:latin typeface="Times New Roman" pitchFamily="18" charset="0"/>
                <a:cs typeface="Times New Roman" pitchFamily="18" charset="0"/>
              </a:rPr>
              <a:t>;</a:t>
            </a:r>
            <a:br>
              <a:rPr lang="uk-UA" sz="2000" b="1" dirty="0" smtClean="0">
                <a:latin typeface="Times New Roman" pitchFamily="18" charset="0"/>
                <a:cs typeface="Times New Roman" pitchFamily="18" charset="0"/>
              </a:rPr>
            </a:br>
            <a:r>
              <a:rPr lang="uk-UA" sz="2000" b="1" dirty="0" smtClean="0">
                <a:latin typeface="Times New Roman" pitchFamily="18" charset="0"/>
                <a:cs typeface="Times New Roman" pitchFamily="18" charset="0"/>
              </a:rPr>
              <a:t>• </a:t>
            </a:r>
            <a:r>
              <a:rPr lang="uk-UA" sz="2000" b="1" dirty="0" err="1">
                <a:latin typeface="Times New Roman" pitchFamily="18" charset="0"/>
                <a:cs typeface="Times New Roman" pitchFamily="18" charset="0"/>
              </a:rPr>
              <a:t>цілепокладання</a:t>
            </a:r>
            <a:r>
              <a:rPr lang="uk-UA" sz="2000" b="1" dirty="0">
                <a:latin typeface="Times New Roman" pitchFamily="18" charset="0"/>
                <a:cs typeface="Times New Roman" pitchFamily="18" charset="0"/>
              </a:rPr>
              <a:t> відповідно до визначених напрямів розвитку закладу та створення умов для </a:t>
            </a:r>
            <a:r>
              <a:rPr lang="uk-UA" sz="2000" b="1" dirty="0" err="1">
                <a:latin typeface="Times New Roman" pitchFamily="18" charset="0"/>
                <a:cs typeface="Times New Roman" pitchFamily="18" charset="0"/>
              </a:rPr>
              <a:t>задіяння</a:t>
            </a:r>
            <a:r>
              <a:rPr lang="uk-UA" sz="2000" b="1" dirty="0">
                <a:latin typeface="Times New Roman" pitchFamily="18" charset="0"/>
                <a:cs typeface="Times New Roman" pitchFamily="18" charset="0"/>
              </a:rPr>
              <a:t> всіх працівників до забезпечення якості дошкільної освіти; </a:t>
            </a:r>
            <a:r>
              <a:rPr lang="uk-UA" sz="2000" b="1" dirty="0" smtClean="0">
                <a:latin typeface="Times New Roman" pitchFamily="18" charset="0"/>
                <a:cs typeface="Times New Roman" pitchFamily="18" charset="0"/>
              </a:rPr>
              <a:t/>
            </a:r>
            <a:br>
              <a:rPr lang="uk-UA" sz="2000" b="1" dirty="0" smtClean="0">
                <a:latin typeface="Times New Roman" pitchFamily="18" charset="0"/>
                <a:cs typeface="Times New Roman" pitchFamily="18" charset="0"/>
              </a:rPr>
            </a:br>
            <a:r>
              <a:rPr lang="uk-UA" sz="2000" b="1" dirty="0" smtClean="0">
                <a:latin typeface="Times New Roman" pitchFamily="18" charset="0"/>
                <a:cs typeface="Times New Roman" pitchFamily="18" charset="0"/>
              </a:rPr>
              <a:t>• </a:t>
            </a:r>
            <a:r>
              <a:rPr lang="uk-UA" sz="2000" b="1" dirty="0">
                <a:latin typeface="Times New Roman" pitchFamily="18" charset="0"/>
                <a:cs typeface="Times New Roman" pitchFamily="18" charset="0"/>
              </a:rPr>
              <a:t>взаємопов’язаність процесів діяльності закладу; </a:t>
            </a:r>
            <a:r>
              <a:rPr lang="uk-UA" sz="2000" b="1" dirty="0" smtClean="0">
                <a:latin typeface="Times New Roman" pitchFamily="18" charset="0"/>
                <a:cs typeface="Times New Roman" pitchFamily="18" charset="0"/>
              </a:rPr>
              <a:t/>
            </a:r>
            <a:br>
              <a:rPr lang="uk-UA" sz="2000" b="1" dirty="0" smtClean="0">
                <a:latin typeface="Times New Roman" pitchFamily="18" charset="0"/>
                <a:cs typeface="Times New Roman" pitchFamily="18" charset="0"/>
              </a:rPr>
            </a:br>
            <a:r>
              <a:rPr lang="uk-UA" sz="2000" b="1" dirty="0" smtClean="0">
                <a:latin typeface="Times New Roman" pitchFamily="18" charset="0"/>
                <a:cs typeface="Times New Roman" pitchFamily="18" charset="0"/>
              </a:rPr>
              <a:t>• </a:t>
            </a:r>
            <a:r>
              <a:rPr lang="uk-UA" sz="2000" b="1" dirty="0">
                <a:latin typeface="Times New Roman" pitchFamily="18" charset="0"/>
                <a:cs typeface="Times New Roman" pitchFamily="18" charset="0"/>
              </a:rPr>
              <a:t>зорієнтованість на поліпшення показників освітнього процесу, підвищення задоволеності батьків, здатність прогнозувати внутрішні й зовнішні ризики та реагувати на них; </a:t>
            </a:r>
            <a:r>
              <a:rPr lang="uk-UA" sz="2000" b="1" dirty="0" smtClean="0">
                <a:latin typeface="Times New Roman" pitchFamily="18" charset="0"/>
                <a:cs typeface="Times New Roman" pitchFamily="18" charset="0"/>
              </a:rPr>
              <a:t/>
            </a:r>
            <a:br>
              <a:rPr lang="uk-UA" sz="2000" b="1" dirty="0" smtClean="0">
                <a:latin typeface="Times New Roman" pitchFamily="18" charset="0"/>
                <a:cs typeface="Times New Roman" pitchFamily="18" charset="0"/>
              </a:rPr>
            </a:br>
            <a:r>
              <a:rPr lang="uk-UA" sz="2000" b="1" dirty="0" smtClean="0">
                <a:latin typeface="Times New Roman" pitchFamily="18" charset="0"/>
                <a:cs typeface="Times New Roman" pitchFamily="18" charset="0"/>
              </a:rPr>
              <a:t>• </a:t>
            </a:r>
            <a:r>
              <a:rPr lang="uk-UA" sz="2000" b="1" dirty="0">
                <a:latin typeface="Times New Roman" pitchFamily="18" charset="0"/>
                <a:cs typeface="Times New Roman" pitchFamily="18" charset="0"/>
              </a:rPr>
              <a:t>прийняття управлінських рішень на основі фактичних даних та розуміння </a:t>
            </a:r>
            <a:r>
              <a:rPr lang="uk-UA" sz="2000" b="1" dirty="0" err="1">
                <a:latin typeface="Times New Roman" pitchFamily="18" charset="0"/>
                <a:cs typeface="Times New Roman" pitchFamily="18" charset="0"/>
              </a:rPr>
              <a:t>причиннонаслідкових</a:t>
            </a:r>
            <a:r>
              <a:rPr lang="uk-UA" sz="2000" b="1" dirty="0">
                <a:latin typeface="Times New Roman" pitchFamily="18" charset="0"/>
                <a:cs typeface="Times New Roman" pitchFamily="18" charset="0"/>
              </a:rPr>
              <a:t> зв’язків і ймовірності непередбачуваних наслідків; </a:t>
            </a:r>
            <a:r>
              <a:rPr lang="uk-UA" sz="2000" b="1" dirty="0" smtClean="0">
                <a:latin typeface="Times New Roman" pitchFamily="18" charset="0"/>
                <a:cs typeface="Times New Roman" pitchFamily="18" charset="0"/>
              </a:rPr>
              <a:t/>
            </a:r>
            <a:br>
              <a:rPr lang="uk-UA" sz="2000" b="1" dirty="0" smtClean="0">
                <a:latin typeface="Times New Roman" pitchFamily="18" charset="0"/>
                <a:cs typeface="Times New Roman" pitchFamily="18" charset="0"/>
              </a:rPr>
            </a:br>
            <a:r>
              <a:rPr lang="uk-UA" sz="2000" b="1" dirty="0" smtClean="0">
                <a:latin typeface="Times New Roman" pitchFamily="18" charset="0"/>
                <a:cs typeface="Times New Roman" pitchFamily="18" charset="0"/>
              </a:rPr>
              <a:t>• </a:t>
            </a:r>
            <a:r>
              <a:rPr lang="uk-UA" sz="2000" b="1" dirty="0">
                <a:latin typeface="Times New Roman" pitchFamily="18" charset="0"/>
                <a:cs typeface="Times New Roman" pitchFamily="18" charset="0"/>
              </a:rPr>
              <a:t>управління всіма зацікавленими сторонами, щоб оптимізувати їхній вплив на діяльність закладу. </a:t>
            </a:r>
          </a:p>
        </p:txBody>
      </p:sp>
    </p:spTree>
    <p:extLst>
      <p:ext uri="{BB962C8B-B14F-4D97-AF65-F5344CB8AC3E}">
        <p14:creationId xmlns:p14="http://schemas.microsoft.com/office/powerpoint/2010/main" val="17597123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65760"/>
            <a:ext cx="8280920" cy="548640"/>
          </a:xfrm>
        </p:spPr>
        <p:txBody>
          <a:bodyPr/>
          <a:lstStyle/>
          <a:p>
            <a:pPr algn="ctr"/>
            <a:r>
              <a:rPr lang="ru-RU" dirty="0" err="1"/>
              <a:t>Організаційно-педагогічна</a:t>
            </a:r>
            <a:r>
              <a:rPr lang="ru-RU" dirty="0"/>
              <a:t> робота </a:t>
            </a:r>
            <a:r>
              <a:rPr lang="ru-RU" dirty="0" err="1"/>
              <a:t>забезпечена</a:t>
            </a:r>
            <a:r>
              <a:rPr lang="ru-RU" dirty="0"/>
              <a:t> </a:t>
            </a:r>
            <a:r>
              <a:rPr lang="ru-RU" dirty="0" err="1"/>
              <a:t>організацією</a:t>
            </a:r>
            <a:r>
              <a:rPr lang="ru-RU" dirty="0"/>
              <a:t> та </a:t>
            </a:r>
            <a:r>
              <a:rPr lang="ru-RU" dirty="0" err="1"/>
              <a:t>проведенням</a:t>
            </a:r>
            <a:r>
              <a:rPr lang="ru-RU" dirty="0"/>
              <a:t> </a:t>
            </a:r>
            <a:r>
              <a:rPr lang="ru-RU" dirty="0" err="1"/>
              <a:t>заходів</a:t>
            </a:r>
            <a:r>
              <a:rPr lang="ru-RU" dirty="0"/>
              <a:t>:</a:t>
            </a:r>
            <a:endParaRPr lang="uk-UA" dirty="0"/>
          </a:p>
        </p:txBody>
      </p:sp>
      <p:sp>
        <p:nvSpPr>
          <p:cNvPr id="3" name="Объект 2"/>
          <p:cNvSpPr>
            <a:spLocks noGrp="1"/>
          </p:cNvSpPr>
          <p:nvPr>
            <p:ph idx="1"/>
          </p:nvPr>
        </p:nvSpPr>
        <p:spPr>
          <a:xfrm>
            <a:off x="827584" y="1340768"/>
            <a:ext cx="7520940" cy="3579849"/>
          </a:xfrm>
        </p:spPr>
        <p:txBody>
          <a:bodyPr/>
          <a:lstStyle/>
          <a:p>
            <a:pPr>
              <a:buFont typeface="Wingdings" pitchFamily="2" charset="2"/>
              <a:buChar char="ü"/>
            </a:pPr>
            <a:r>
              <a:rPr lang="uk-UA" sz="2000" dirty="0" smtClean="0">
                <a:latin typeface="Times New Roman" pitchFamily="18" charset="0"/>
                <a:cs typeface="Times New Roman" pitchFamily="18" charset="0"/>
              </a:rPr>
              <a:t>День </a:t>
            </a:r>
            <a:r>
              <a:rPr lang="uk-UA" sz="2000" dirty="0" err="1" smtClean="0">
                <a:latin typeface="Times New Roman" pitchFamily="18" charset="0"/>
                <a:cs typeface="Times New Roman" pitchFamily="18" charset="0"/>
              </a:rPr>
              <a:t>Дошкілля</a:t>
            </a:r>
            <a:r>
              <a:rPr lang="uk-UA" sz="2000" dirty="0" smtClean="0">
                <a:latin typeface="Times New Roman" pitchFamily="18" charset="0"/>
                <a:cs typeface="Times New Roman" pitchFamily="18" charset="0"/>
              </a:rPr>
              <a:t>;</a:t>
            </a:r>
          </a:p>
          <a:p>
            <a:pPr>
              <a:buFont typeface="Wingdings" pitchFamily="2" charset="2"/>
              <a:buChar char="ü"/>
            </a:pPr>
            <a:r>
              <a:rPr lang="uk-UA" sz="2000" dirty="0" smtClean="0">
                <a:latin typeface="Times New Roman" pitchFamily="18" charset="0"/>
                <a:cs typeface="Times New Roman" pitchFamily="18" charset="0"/>
              </a:rPr>
              <a:t>Свято Осені;</a:t>
            </a:r>
          </a:p>
          <a:p>
            <a:pPr>
              <a:buFont typeface="Wingdings" pitchFamily="2" charset="2"/>
              <a:buChar char="ü"/>
            </a:pPr>
            <a:r>
              <a:rPr lang="uk-UA" sz="2000" dirty="0" smtClean="0">
                <a:latin typeface="Times New Roman" pitchFamily="18" charset="0"/>
                <a:cs typeface="Times New Roman" pitchFamily="18" charset="0"/>
              </a:rPr>
              <a:t>Фізкультурна розвага «Козацькому роду – нема переводу»;</a:t>
            </a:r>
          </a:p>
          <a:p>
            <a:pPr>
              <a:buFont typeface="Wingdings" pitchFamily="2" charset="2"/>
              <a:buChar char="ü"/>
            </a:pPr>
            <a:r>
              <a:rPr lang="uk-UA" sz="2000" dirty="0" smtClean="0">
                <a:latin typeface="Times New Roman" pitchFamily="18" charset="0"/>
                <a:cs typeface="Times New Roman" pitchFamily="18" charset="0"/>
              </a:rPr>
              <a:t>Всесвітній Тиждень грошей;</a:t>
            </a:r>
          </a:p>
          <a:p>
            <a:pPr>
              <a:buFont typeface="Wingdings" pitchFamily="2" charset="2"/>
              <a:buChar char="ü"/>
            </a:pPr>
            <a:r>
              <a:rPr lang="uk-UA" sz="2000" dirty="0" smtClean="0">
                <a:latin typeface="Times New Roman" pitchFamily="18" charset="0"/>
                <a:cs typeface="Times New Roman" pitchFamily="18" charset="0"/>
              </a:rPr>
              <a:t>Шевченківські дні в ЗДО;</a:t>
            </a:r>
          </a:p>
          <a:p>
            <a:pPr>
              <a:buFont typeface="Wingdings" pitchFamily="2" charset="2"/>
              <a:buChar char="ü"/>
            </a:pPr>
            <a:r>
              <a:rPr lang="uk-UA" sz="2000" dirty="0" smtClean="0">
                <a:latin typeface="Times New Roman" pitchFamily="18" charset="0"/>
                <a:cs typeface="Times New Roman" pitchFamily="18" charset="0"/>
              </a:rPr>
              <a:t>Тиждень безпеки життєдіяльності;</a:t>
            </a:r>
          </a:p>
          <a:p>
            <a:pPr>
              <a:buFont typeface="Wingdings" pitchFamily="2" charset="2"/>
              <a:buChar char="ü"/>
            </a:pPr>
            <a:r>
              <a:rPr lang="uk-UA" sz="2000" dirty="0" smtClean="0">
                <a:latin typeface="Times New Roman" pitchFamily="18" charset="0"/>
                <a:cs typeface="Times New Roman" pitchFamily="18" charset="0"/>
              </a:rPr>
              <a:t>Свято Весни та ін.</a:t>
            </a:r>
          </a:p>
          <a:p>
            <a:pPr>
              <a:buFont typeface="Wingdings" pitchFamily="2" charset="2"/>
              <a:buChar char="ü"/>
            </a:pPr>
            <a:endParaRPr lang="uk-UA" dirty="0">
              <a:latin typeface="Times New Roman" pitchFamily="18" charset="0"/>
              <a:cs typeface="Times New Roman" pitchFamily="18" charset="0"/>
            </a:endParaRPr>
          </a:p>
        </p:txBody>
      </p:sp>
    </p:spTree>
    <p:extLst>
      <p:ext uri="{BB962C8B-B14F-4D97-AF65-F5344CB8AC3E}">
        <p14:creationId xmlns:p14="http://schemas.microsoft.com/office/powerpoint/2010/main" val="18543401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260648"/>
            <a:ext cx="7520940" cy="548640"/>
          </a:xfrm>
        </p:spPr>
        <p:txBody>
          <a:bodyPr/>
          <a:lstStyle/>
          <a:p>
            <a:r>
              <a:rPr lang="uk-UA" dirty="0" smtClean="0"/>
              <a:t>Тиждень безпеки життєдіяльності в </a:t>
            </a:r>
            <a:r>
              <a:rPr lang="uk-UA" dirty="0" err="1" smtClean="0"/>
              <a:t>здо</a:t>
            </a:r>
            <a:endParaRPr lang="uk-UA"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836712"/>
            <a:ext cx="7521575" cy="338991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4081640"/>
            <a:ext cx="7488832" cy="2776360"/>
          </a:xfrm>
          <a:prstGeom prst="rect">
            <a:avLst/>
          </a:prstGeom>
        </p:spPr>
      </p:pic>
    </p:spTree>
    <p:extLst>
      <p:ext uri="{BB962C8B-B14F-4D97-AF65-F5344CB8AC3E}">
        <p14:creationId xmlns:p14="http://schemas.microsoft.com/office/powerpoint/2010/main" val="22578292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188640"/>
            <a:ext cx="7521575" cy="338991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601956"/>
            <a:ext cx="8244408" cy="3256044"/>
          </a:xfrm>
          <a:prstGeom prst="rect">
            <a:avLst/>
          </a:prstGeom>
        </p:spPr>
      </p:pic>
    </p:spTree>
    <p:extLst>
      <p:ext uri="{BB962C8B-B14F-4D97-AF65-F5344CB8AC3E}">
        <p14:creationId xmlns:p14="http://schemas.microsoft.com/office/powerpoint/2010/main" val="38904495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6632"/>
            <a:ext cx="7521575" cy="3382865"/>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696" y="3073529"/>
            <a:ext cx="7308304" cy="3784471"/>
          </a:xfrm>
          <a:prstGeom prst="rect">
            <a:avLst/>
          </a:prstGeom>
        </p:spPr>
      </p:pic>
    </p:spTree>
    <p:extLst>
      <p:ext uri="{BB962C8B-B14F-4D97-AF65-F5344CB8AC3E}">
        <p14:creationId xmlns:p14="http://schemas.microsoft.com/office/powerpoint/2010/main" val="14879999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323528" y="1412776"/>
            <a:ext cx="3888432" cy="3398032"/>
          </a:xfrm>
        </p:spPr>
        <p:txBody>
          <a:bodyPr>
            <a:normAutofit fontScale="85000" lnSpcReduction="10000"/>
          </a:bodyPr>
          <a:lstStyle/>
          <a:p>
            <a:pPr>
              <a:buFont typeface="Wingdings" pitchFamily="2" charset="2"/>
              <a:buChar char="v"/>
            </a:pPr>
            <a:r>
              <a:rPr lang="uk-UA" dirty="0" smtClean="0">
                <a:latin typeface="Times New Roman" pitchFamily="18" charset="0"/>
                <a:cs typeface="Times New Roman" pitchFamily="18" charset="0"/>
              </a:rPr>
              <a:t>наказу </a:t>
            </a:r>
            <a:r>
              <a:rPr lang="uk-UA" dirty="0">
                <a:latin typeface="Times New Roman" pitchFamily="18" charset="0"/>
                <a:cs typeface="Times New Roman" pitchFamily="18" charset="0"/>
              </a:rPr>
              <a:t>Міністерства освіти </a:t>
            </a:r>
            <a:r>
              <a:rPr lang="uk-UA" dirty="0" smtClean="0">
                <a:latin typeface="Times New Roman" pitchFamily="18" charset="0"/>
                <a:cs typeface="Times New Roman" pitchFamily="18" charset="0"/>
              </a:rPr>
              <a:t>і науки </a:t>
            </a:r>
            <a:r>
              <a:rPr lang="uk-UA" dirty="0">
                <a:latin typeface="Times New Roman" pitchFamily="18" charset="0"/>
                <a:cs typeface="Times New Roman" pitchFamily="18" charset="0"/>
              </a:rPr>
              <a:t>України від 23 березня 2005 року № 178 «Про затвердження Примірного положення про порядок звітування керівників дошкільних, загальноосвітніх та </a:t>
            </a:r>
            <a:r>
              <a:rPr lang="uk-UA" dirty="0" err="1">
                <a:latin typeface="Times New Roman" pitchFamily="18" charset="0"/>
                <a:cs typeface="Times New Roman" pitchFamily="18" charset="0"/>
              </a:rPr>
              <a:t>професійнотехнічних</a:t>
            </a:r>
            <a:r>
              <a:rPr lang="uk-UA" dirty="0">
                <a:latin typeface="Times New Roman" pitchFamily="18" charset="0"/>
                <a:cs typeface="Times New Roman" pitchFamily="18" charset="0"/>
              </a:rPr>
              <a:t> навчальних закладів перед педагогічним колективом та громадськістю».</a:t>
            </a:r>
          </a:p>
        </p:txBody>
      </p:sp>
      <p:sp>
        <p:nvSpPr>
          <p:cNvPr id="6" name="Объект 5"/>
          <p:cNvSpPr>
            <a:spLocks noGrp="1"/>
          </p:cNvSpPr>
          <p:nvPr>
            <p:ph sz="quarter" idx="4"/>
          </p:nvPr>
        </p:nvSpPr>
        <p:spPr>
          <a:xfrm>
            <a:off x="4644008" y="1484784"/>
            <a:ext cx="4104456" cy="3326024"/>
          </a:xfrm>
        </p:spPr>
        <p:txBody>
          <a:bodyPr>
            <a:normAutofit/>
          </a:bodyPr>
          <a:lstStyle/>
          <a:p>
            <a:pPr>
              <a:buFont typeface="Wingdings" pitchFamily="2" charset="2"/>
              <a:buChar char="v"/>
            </a:pPr>
            <a:r>
              <a:rPr lang="ru-RU" sz="2200" dirty="0" smtClean="0">
                <a:latin typeface="Times New Roman" pitchFamily="18" charset="0"/>
                <a:cs typeface="Times New Roman" pitchFamily="18" charset="0"/>
              </a:rPr>
              <a:t>«</a:t>
            </a:r>
            <a:r>
              <a:rPr lang="ru-RU" sz="2200" dirty="0" err="1">
                <a:latin typeface="Times New Roman" pitchFamily="18" charset="0"/>
                <a:cs typeface="Times New Roman" pitchFamily="18" charset="0"/>
              </a:rPr>
              <a:t>Положення</a:t>
            </a:r>
            <a:r>
              <a:rPr lang="ru-RU" sz="2200" dirty="0">
                <a:latin typeface="Times New Roman" pitchFamily="18" charset="0"/>
                <a:cs typeface="Times New Roman" pitchFamily="18" charset="0"/>
              </a:rPr>
              <a:t> про порядок </a:t>
            </a:r>
            <a:r>
              <a:rPr lang="ru-RU" sz="2200" dirty="0" err="1">
                <a:latin typeface="Times New Roman" pitchFamily="18" charset="0"/>
                <a:cs typeface="Times New Roman" pitchFamily="18" charset="0"/>
              </a:rPr>
              <a:t>звітування</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керівників</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дошкільних</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загальноосвітніх</a:t>
            </a:r>
            <a:r>
              <a:rPr lang="ru-RU" sz="2200" dirty="0">
                <a:latin typeface="Times New Roman" pitchFamily="18" charset="0"/>
                <a:cs typeface="Times New Roman" pitchFamily="18" charset="0"/>
              </a:rPr>
              <a:t> та </a:t>
            </a:r>
            <a:r>
              <a:rPr lang="ru-RU" sz="2200" dirty="0" err="1">
                <a:latin typeface="Times New Roman" pitchFamily="18" charset="0"/>
                <a:cs typeface="Times New Roman" pitchFamily="18" charset="0"/>
              </a:rPr>
              <a:t>професійно-технічних</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навчальних</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закладів</a:t>
            </a:r>
            <a:r>
              <a:rPr lang="ru-RU" sz="2200" dirty="0">
                <a:latin typeface="Times New Roman" pitchFamily="18" charset="0"/>
                <a:cs typeface="Times New Roman" pitchFamily="18" charset="0"/>
              </a:rPr>
              <a:t> перед </a:t>
            </a:r>
            <a:r>
              <a:rPr lang="ru-RU" sz="2200" dirty="0" err="1">
                <a:latin typeface="Times New Roman" pitchFamily="18" charset="0"/>
                <a:cs typeface="Times New Roman" pitchFamily="18" charset="0"/>
              </a:rPr>
              <a:t>педколективом</a:t>
            </a:r>
            <a:r>
              <a:rPr lang="ru-RU" sz="2200" dirty="0">
                <a:latin typeface="Times New Roman" pitchFamily="18" charset="0"/>
                <a:cs typeface="Times New Roman" pitchFamily="18" charset="0"/>
              </a:rPr>
              <a:t> та </a:t>
            </a:r>
            <a:r>
              <a:rPr lang="ru-RU" sz="2200" dirty="0" err="1">
                <a:latin typeface="Times New Roman" pitchFamily="18" charset="0"/>
                <a:cs typeface="Times New Roman" pitchFamily="18" charset="0"/>
              </a:rPr>
              <a:t>громадськістю</a:t>
            </a:r>
            <a:r>
              <a:rPr lang="ru-RU" sz="2200" dirty="0">
                <a:latin typeface="Times New Roman" pitchFamily="18" charset="0"/>
                <a:cs typeface="Times New Roman" pitchFamily="18" charset="0"/>
              </a:rPr>
              <a:t>».</a:t>
            </a:r>
            <a:endParaRPr lang="uk-UA" sz="2200" dirty="0">
              <a:latin typeface="Times New Roman" pitchFamily="18" charset="0"/>
              <a:cs typeface="Times New Roman" pitchFamily="18" charset="0"/>
            </a:endParaRPr>
          </a:p>
        </p:txBody>
      </p:sp>
      <p:sp>
        <p:nvSpPr>
          <p:cNvPr id="7" name="Заголовок 6"/>
          <p:cNvSpPr>
            <a:spLocks noGrp="1"/>
          </p:cNvSpPr>
          <p:nvPr>
            <p:ph type="title"/>
          </p:nvPr>
        </p:nvSpPr>
        <p:spPr>
          <a:xfrm>
            <a:off x="539552" y="476672"/>
            <a:ext cx="8208912" cy="548640"/>
          </a:xfrm>
        </p:spPr>
        <p:txBody>
          <a:bodyPr/>
          <a:lstStyle/>
          <a:p>
            <a:r>
              <a:rPr lang="uk-UA" b="1" dirty="0">
                <a:latin typeface="Times New Roman" pitchFamily="18" charset="0"/>
                <a:cs typeface="Times New Roman" pitchFamily="18" charset="0"/>
              </a:rPr>
              <a:t>Даний звіт підготовлено на підставі </a:t>
            </a:r>
            <a:r>
              <a:rPr lang="uk-UA" b="1" dirty="0" smtClean="0">
                <a:latin typeface="Times New Roman" pitchFamily="18" charset="0"/>
                <a:cs typeface="Times New Roman" pitchFamily="18" charset="0"/>
              </a:rPr>
              <a:t>:</a:t>
            </a:r>
            <a:endParaRPr lang="uk-UA" b="1" dirty="0">
              <a:latin typeface="Times New Roman" pitchFamily="18" charset="0"/>
              <a:cs typeface="Times New Roman" pitchFamily="18" charset="0"/>
            </a:endParaRPr>
          </a:p>
        </p:txBody>
      </p:sp>
      <p:sp>
        <p:nvSpPr>
          <p:cNvPr id="10" name="TextBox 9"/>
          <p:cNvSpPr txBox="1"/>
          <p:nvPr/>
        </p:nvSpPr>
        <p:spPr>
          <a:xfrm>
            <a:off x="467544" y="5085184"/>
            <a:ext cx="8280920" cy="1107996"/>
          </a:xfrm>
          <a:prstGeom prst="rect">
            <a:avLst/>
          </a:prstGeom>
          <a:noFill/>
        </p:spPr>
        <p:txBody>
          <a:bodyPr wrap="square" rtlCol="0">
            <a:spAutoFit/>
          </a:bodyPr>
          <a:lstStyle/>
          <a:p>
            <a:r>
              <a:rPr lang="uk-UA" sz="2400" b="1" dirty="0">
                <a:latin typeface="Times New Roman" pitchFamily="18" charset="0"/>
                <a:cs typeface="Times New Roman" pitchFamily="18" charset="0"/>
              </a:rPr>
              <a:t>З метою забезпечення прозорості, відкритості і демократичності управління закладом дошкільної освіти. </a:t>
            </a:r>
          </a:p>
          <a:p>
            <a:endParaRPr lang="uk-UA" dirty="0"/>
          </a:p>
        </p:txBody>
      </p:sp>
    </p:spTree>
    <p:extLst>
      <p:ext uri="{BB962C8B-B14F-4D97-AF65-F5344CB8AC3E}">
        <p14:creationId xmlns:p14="http://schemas.microsoft.com/office/powerpoint/2010/main" val="38982325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2425" y="33031"/>
            <a:ext cx="7521575" cy="338991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57276"/>
            <a:ext cx="8100392" cy="3500724"/>
          </a:xfrm>
          <a:prstGeom prst="rect">
            <a:avLst/>
          </a:prstGeom>
        </p:spPr>
      </p:pic>
    </p:spTree>
    <p:extLst>
      <p:ext uri="{BB962C8B-B14F-4D97-AF65-F5344CB8AC3E}">
        <p14:creationId xmlns:p14="http://schemas.microsoft.com/office/powerpoint/2010/main" val="39851539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0684"/>
            <a:ext cx="7520940" cy="548640"/>
          </a:xfrm>
        </p:spPr>
        <p:txBody>
          <a:bodyPr/>
          <a:lstStyle/>
          <a:p>
            <a:pPr algn="ctr"/>
            <a:r>
              <a:rPr lang="uk-UA" dirty="0" smtClean="0"/>
              <a:t>Всесвітній Тиждень грошей в </a:t>
            </a:r>
            <a:r>
              <a:rPr lang="uk-UA" dirty="0" err="1" smtClean="0"/>
              <a:t>здо</a:t>
            </a:r>
            <a:endParaRPr lang="uk-UA"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74" y="476672"/>
            <a:ext cx="7521575" cy="338991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3429284"/>
            <a:ext cx="7236296" cy="3428716"/>
          </a:xfrm>
          <a:prstGeom prst="rect">
            <a:avLst/>
          </a:prstGeom>
        </p:spPr>
      </p:pic>
    </p:spTree>
    <p:extLst>
      <p:ext uri="{BB962C8B-B14F-4D97-AF65-F5344CB8AC3E}">
        <p14:creationId xmlns:p14="http://schemas.microsoft.com/office/powerpoint/2010/main" val="20091959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66" y="2736872"/>
            <a:ext cx="9144000" cy="4121128"/>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 y="116633"/>
            <a:ext cx="9144000" cy="2952328"/>
          </a:xfrm>
          <a:prstGeom prst="rect">
            <a:avLst/>
          </a:prstGeom>
        </p:spPr>
      </p:pic>
    </p:spTree>
    <p:extLst>
      <p:ext uri="{BB962C8B-B14F-4D97-AF65-F5344CB8AC3E}">
        <p14:creationId xmlns:p14="http://schemas.microsoft.com/office/powerpoint/2010/main" val="40154817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60032" cy="537321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2832" y="1412776"/>
            <a:ext cx="4941168" cy="5445224"/>
          </a:xfrm>
          <a:prstGeom prst="rect">
            <a:avLst/>
          </a:prstGeom>
        </p:spPr>
      </p:pic>
    </p:spTree>
    <p:extLst>
      <p:ext uri="{BB962C8B-B14F-4D97-AF65-F5344CB8AC3E}">
        <p14:creationId xmlns:p14="http://schemas.microsoft.com/office/powerpoint/2010/main" val="7565256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51691" y="-24637"/>
            <a:ext cx="5324655" cy="3579812"/>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65" y="-1552"/>
            <a:ext cx="3861048" cy="407707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73016"/>
            <a:ext cx="3861048" cy="3284984"/>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1048" y="3212976"/>
            <a:ext cx="5305942" cy="3645024"/>
          </a:xfrm>
          <a:prstGeom prst="rect">
            <a:avLst/>
          </a:prstGeom>
        </p:spPr>
      </p:pic>
    </p:spTree>
    <p:extLst>
      <p:ext uri="{BB962C8B-B14F-4D97-AF65-F5344CB8AC3E}">
        <p14:creationId xmlns:p14="http://schemas.microsoft.com/office/powerpoint/2010/main" val="23059745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0"/>
            <a:ext cx="7520940" cy="548640"/>
          </a:xfrm>
        </p:spPr>
        <p:txBody>
          <a:bodyPr/>
          <a:lstStyle/>
          <a:p>
            <a:pPr algn="ctr"/>
            <a:r>
              <a:rPr lang="uk-UA" dirty="0" smtClean="0"/>
              <a:t>Шевченкові дні в </a:t>
            </a:r>
            <a:r>
              <a:rPr lang="uk-UA" dirty="0" err="1" smtClean="0"/>
              <a:t>здо</a:t>
            </a:r>
            <a:endParaRPr lang="uk-UA"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76672"/>
            <a:ext cx="7521575" cy="338991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0203" y="3718830"/>
            <a:ext cx="7236296" cy="3140684"/>
          </a:xfrm>
          <a:prstGeom prst="rect">
            <a:avLst/>
          </a:prstGeom>
        </p:spPr>
      </p:pic>
    </p:spTree>
    <p:extLst>
      <p:ext uri="{BB962C8B-B14F-4D97-AF65-F5344CB8AC3E}">
        <p14:creationId xmlns:p14="http://schemas.microsoft.com/office/powerpoint/2010/main" val="16662412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0"/>
            <a:ext cx="7521575" cy="3382865"/>
          </a:xfr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6" y="3356992"/>
            <a:ext cx="9144000" cy="3501008"/>
          </a:xfrm>
          <a:prstGeom prst="rect">
            <a:avLst/>
          </a:prstGeom>
        </p:spPr>
      </p:pic>
    </p:spTree>
    <p:extLst>
      <p:ext uri="{BB962C8B-B14F-4D97-AF65-F5344CB8AC3E}">
        <p14:creationId xmlns:p14="http://schemas.microsoft.com/office/powerpoint/2010/main" val="10364673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0648"/>
            <a:ext cx="9144000" cy="470952"/>
          </a:xfrm>
        </p:spPr>
        <p:txBody>
          <a:bodyPr/>
          <a:lstStyle/>
          <a:p>
            <a:pPr algn="ctr"/>
            <a:r>
              <a:rPr lang="uk-UA" dirty="0" smtClean="0"/>
              <a:t>Фізкультурна розвага </a:t>
            </a:r>
            <a:br>
              <a:rPr lang="uk-UA" dirty="0" smtClean="0"/>
            </a:br>
            <a:r>
              <a:rPr lang="uk-UA" dirty="0" smtClean="0"/>
              <a:t>«козацькому роду – нема переводу»</a:t>
            </a:r>
            <a:endParaRPr lang="uk-UA"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8720"/>
            <a:ext cx="9144000" cy="5949280"/>
          </a:xfrm>
          <a:prstGeom prst="rect">
            <a:avLst/>
          </a:prstGeom>
        </p:spPr>
      </p:pic>
    </p:spTree>
    <p:extLst>
      <p:ext uri="{BB962C8B-B14F-4D97-AF65-F5344CB8AC3E}">
        <p14:creationId xmlns:p14="http://schemas.microsoft.com/office/powerpoint/2010/main" val="17741294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6632"/>
            <a:ext cx="4773082" cy="3579812"/>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63888" y="1124744"/>
            <a:ext cx="6588224" cy="457200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410744"/>
            <a:ext cx="4596341" cy="3447256"/>
          </a:xfrm>
          <a:prstGeom prst="rect">
            <a:avLst/>
          </a:prstGeom>
        </p:spPr>
      </p:pic>
    </p:spTree>
    <p:extLst>
      <p:ext uri="{BB962C8B-B14F-4D97-AF65-F5344CB8AC3E}">
        <p14:creationId xmlns:p14="http://schemas.microsoft.com/office/powerpoint/2010/main" val="7129513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267744" y="2852936"/>
            <a:ext cx="5486400" cy="919411"/>
          </a:xfrm>
        </p:spPr>
        <p:txBody>
          <a:bodyPr/>
          <a:lstStyle/>
          <a:p>
            <a:pPr algn="ctr"/>
            <a:r>
              <a:rPr lang="uk-UA" sz="6600" dirty="0" smtClean="0"/>
              <a:t>Організація харчування</a:t>
            </a:r>
            <a:endParaRPr lang="uk-UA" sz="6600" dirty="0"/>
          </a:p>
        </p:txBody>
      </p:sp>
    </p:spTree>
    <p:extLst>
      <p:ext uri="{BB962C8B-B14F-4D97-AF65-F5344CB8AC3E}">
        <p14:creationId xmlns:p14="http://schemas.microsoft.com/office/powerpoint/2010/main" val="6571086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323528" y="1196752"/>
            <a:ext cx="5400600" cy="3816424"/>
          </a:xfrm>
          <a:ln>
            <a:solidFill>
              <a:schemeClr val="tx1"/>
            </a:solidFill>
            <a:prstDash val="sysDot"/>
          </a:ln>
        </p:spPr>
        <p:txBody>
          <a:bodyPr>
            <a:normAutofit/>
          </a:bodyPr>
          <a:lstStyle/>
          <a:p>
            <a:r>
              <a:rPr lang="uk-UA" sz="2000" u="sng" dirty="0" smtClean="0">
                <a:solidFill>
                  <a:srgbClr val="7030A0"/>
                </a:solidFill>
                <a:latin typeface="Times New Roman" pitchFamily="18" charset="0"/>
                <a:cs typeface="Times New Roman" pitchFamily="18" charset="0"/>
              </a:rPr>
              <a:t>Юридична адреса закладу:</a:t>
            </a:r>
          </a:p>
          <a:p>
            <a:r>
              <a:rPr lang="uk-UA" sz="2000" b="0" dirty="0">
                <a:latin typeface="Times New Roman" pitchFamily="18" charset="0"/>
                <a:cs typeface="Times New Roman" pitchFamily="18" charset="0"/>
              </a:rPr>
              <a:t>вулиця </a:t>
            </a:r>
            <a:r>
              <a:rPr lang="uk-UA" sz="2000" b="0" dirty="0" smtClean="0">
                <a:latin typeface="Times New Roman" pitchFamily="18" charset="0"/>
                <a:cs typeface="Times New Roman" pitchFamily="18" charset="0"/>
              </a:rPr>
              <a:t>Незалежності, будинок 4, село </a:t>
            </a:r>
            <a:r>
              <a:rPr lang="uk-UA" sz="2000" b="0" dirty="0" err="1">
                <a:latin typeface="Times New Roman" pitchFamily="18" charset="0"/>
                <a:cs typeface="Times New Roman" pitchFamily="18" charset="0"/>
              </a:rPr>
              <a:t>Тустань</a:t>
            </a:r>
            <a:r>
              <a:rPr lang="uk-UA" sz="2000" b="0" dirty="0">
                <a:latin typeface="Times New Roman" pitchFamily="18" charset="0"/>
                <a:cs typeface="Times New Roman" pitchFamily="18" charset="0"/>
              </a:rPr>
              <a:t>, </a:t>
            </a:r>
            <a:endParaRPr lang="uk-UA" sz="2000" b="0" dirty="0" smtClean="0">
              <a:latin typeface="Times New Roman" pitchFamily="18" charset="0"/>
              <a:cs typeface="Times New Roman" pitchFamily="18" charset="0"/>
            </a:endParaRPr>
          </a:p>
          <a:p>
            <a:r>
              <a:rPr lang="uk-UA" sz="2000" b="0" dirty="0" smtClean="0">
                <a:latin typeface="Times New Roman" pitchFamily="18" charset="0"/>
                <a:cs typeface="Times New Roman" pitchFamily="18" charset="0"/>
              </a:rPr>
              <a:t>Івано-Франківський </a:t>
            </a:r>
            <a:r>
              <a:rPr lang="uk-UA" sz="2000" b="0" dirty="0">
                <a:latin typeface="Times New Roman" pitchFamily="18" charset="0"/>
                <a:cs typeface="Times New Roman" pitchFamily="18" charset="0"/>
              </a:rPr>
              <a:t>район, </a:t>
            </a:r>
            <a:endParaRPr lang="uk-UA" sz="2000" b="0" dirty="0" smtClean="0">
              <a:latin typeface="Times New Roman" pitchFamily="18" charset="0"/>
              <a:cs typeface="Times New Roman" pitchFamily="18" charset="0"/>
            </a:endParaRPr>
          </a:p>
          <a:p>
            <a:r>
              <a:rPr lang="uk-UA" sz="2000" b="0" dirty="0" smtClean="0">
                <a:latin typeface="Times New Roman" pitchFamily="18" charset="0"/>
                <a:cs typeface="Times New Roman" pitchFamily="18" charset="0"/>
              </a:rPr>
              <a:t>Івано-Франківська область, 77170</a:t>
            </a:r>
          </a:p>
          <a:p>
            <a:r>
              <a:rPr lang="uk-UA" sz="2000" u="sng" dirty="0" smtClean="0">
                <a:solidFill>
                  <a:srgbClr val="002060"/>
                </a:solidFill>
                <a:latin typeface="Times New Roman" pitchFamily="18" charset="0"/>
                <a:cs typeface="Times New Roman" pitchFamily="18" charset="0"/>
              </a:rPr>
              <a:t>Контакти:  </a:t>
            </a:r>
            <a:r>
              <a:rPr lang="en-US" sz="2000" b="0" dirty="0" smtClean="0">
                <a:latin typeface="Times New Roman" pitchFamily="18" charset="0"/>
                <a:cs typeface="Times New Roman" pitchFamily="18" charset="0"/>
                <a:hlinkClick r:id="rId2"/>
              </a:rPr>
              <a:t>inna_dubovska@ukr.net</a:t>
            </a:r>
            <a:endParaRPr lang="en-US" sz="2000" b="0" dirty="0" smtClean="0">
              <a:latin typeface="Times New Roman" pitchFamily="18" charset="0"/>
              <a:cs typeface="Times New Roman" pitchFamily="18" charset="0"/>
            </a:endParaRPr>
          </a:p>
          <a:p>
            <a:r>
              <a:rPr lang="uk-UA" sz="2000" b="0" dirty="0" smtClean="0">
                <a:latin typeface="Times New Roman" pitchFamily="18" charset="0"/>
                <a:cs typeface="Times New Roman" pitchFamily="18" charset="0"/>
              </a:rPr>
              <a:t>Сайт ЗДО </a:t>
            </a:r>
            <a:r>
              <a:rPr lang="en-US" sz="2000" b="0" dirty="0">
                <a:latin typeface="Times New Roman" pitchFamily="18" charset="0"/>
                <a:cs typeface="Times New Roman" pitchFamily="18" charset="0"/>
              </a:rPr>
              <a:t>https://dytsadok.org.ua/dytyachyj-sadok/23802914/</a:t>
            </a:r>
            <a:endParaRPr lang="uk-UA" sz="2000" b="0" dirty="0">
              <a:latin typeface="Times New Roman" pitchFamily="18" charset="0"/>
              <a:cs typeface="Times New Roman" pitchFamily="18" charset="0"/>
            </a:endParaRPr>
          </a:p>
          <a:p>
            <a:r>
              <a:rPr lang="uk-UA" sz="2000" u="sng" dirty="0" smtClean="0">
                <a:solidFill>
                  <a:srgbClr val="0070C0"/>
                </a:solidFill>
                <a:latin typeface="Times New Roman" pitchFamily="18" charset="0"/>
                <a:cs typeface="Times New Roman" pitchFamily="18" charset="0"/>
              </a:rPr>
              <a:t>Мова навчання: </a:t>
            </a:r>
            <a:r>
              <a:rPr lang="uk-UA" sz="2000" dirty="0" smtClean="0">
                <a:solidFill>
                  <a:srgbClr val="0070C0"/>
                </a:solidFill>
                <a:latin typeface="Times New Roman" pitchFamily="18" charset="0"/>
                <a:cs typeface="Times New Roman" pitchFamily="18" charset="0"/>
              </a:rPr>
              <a:t> </a:t>
            </a:r>
            <a:r>
              <a:rPr lang="uk-UA" sz="2000" b="0" dirty="0" smtClean="0">
                <a:latin typeface="Times New Roman" pitchFamily="18" charset="0"/>
                <a:cs typeface="Times New Roman" pitchFamily="18" charset="0"/>
              </a:rPr>
              <a:t>українська</a:t>
            </a:r>
            <a:endParaRPr lang="uk-UA" sz="2000" b="0" dirty="0">
              <a:latin typeface="Times New Roman" pitchFamily="18" charset="0"/>
              <a:cs typeface="Times New Roman" pitchFamily="18" charset="0"/>
            </a:endParaRPr>
          </a:p>
          <a:p>
            <a:endParaRPr lang="uk-UA" sz="2400" b="0" dirty="0">
              <a:latin typeface="Times New Roman" pitchFamily="18" charset="0"/>
              <a:cs typeface="Times New Roman" pitchFamily="18" charset="0"/>
            </a:endParaRPr>
          </a:p>
        </p:txBody>
      </p:sp>
      <p:sp>
        <p:nvSpPr>
          <p:cNvPr id="3" name="Объект 2"/>
          <p:cNvSpPr>
            <a:spLocks noGrp="1"/>
          </p:cNvSpPr>
          <p:nvPr>
            <p:ph sz="half" idx="2"/>
          </p:nvPr>
        </p:nvSpPr>
        <p:spPr>
          <a:xfrm>
            <a:off x="5724128" y="1196752"/>
            <a:ext cx="3024336" cy="3816424"/>
          </a:xfrm>
          <a:ln>
            <a:solidFill>
              <a:schemeClr val="tx1"/>
            </a:solidFill>
            <a:prstDash val="sysDot"/>
          </a:ln>
        </p:spPr>
        <p:txBody>
          <a:bodyPr>
            <a:normAutofit/>
          </a:bodyPr>
          <a:lstStyle/>
          <a:p>
            <a:r>
              <a:rPr lang="uk-UA" sz="2000" u="sng" dirty="0" smtClean="0">
                <a:solidFill>
                  <a:srgbClr val="00B050"/>
                </a:solidFill>
                <a:latin typeface="Times New Roman" pitchFamily="18" charset="0"/>
                <a:cs typeface="Times New Roman" pitchFamily="18" charset="0"/>
              </a:rPr>
              <a:t>Загальна технічна характеристика закладу:</a:t>
            </a:r>
          </a:p>
          <a:p>
            <a:pPr>
              <a:buFont typeface="Wingdings" pitchFamily="2" charset="2"/>
              <a:buChar char="§"/>
            </a:pPr>
            <a:r>
              <a:rPr lang="uk-UA" sz="2000" b="0" dirty="0" smtClean="0">
                <a:solidFill>
                  <a:schemeClr val="bg2">
                    <a:lumMod val="10000"/>
                  </a:schemeClr>
                </a:solidFill>
                <a:latin typeface="Times New Roman" pitchFamily="18" charset="0"/>
                <a:cs typeface="Times New Roman" pitchFamily="18" charset="0"/>
              </a:rPr>
              <a:t>проектна потужність закладу – 63 дитини.</a:t>
            </a:r>
            <a:endParaRPr lang="uk-UA" sz="2000" b="0" dirty="0">
              <a:solidFill>
                <a:schemeClr val="bg2">
                  <a:lumMod val="10000"/>
                </a:schemeClr>
              </a:solidFill>
              <a:latin typeface="Times New Roman" pitchFamily="18" charset="0"/>
              <a:cs typeface="Times New Roman" pitchFamily="18" charset="0"/>
            </a:endParaRPr>
          </a:p>
          <a:p>
            <a:r>
              <a:rPr lang="uk-UA" sz="2000" u="sng" dirty="0" smtClean="0">
                <a:solidFill>
                  <a:srgbClr val="FFC000"/>
                </a:solidFill>
                <a:latin typeface="Times New Roman" pitchFamily="18" charset="0"/>
                <a:cs typeface="Times New Roman" pitchFamily="18" charset="0"/>
              </a:rPr>
              <a:t>Тип закладу:</a:t>
            </a:r>
          </a:p>
          <a:p>
            <a:pPr>
              <a:buFont typeface="Wingdings" pitchFamily="2" charset="2"/>
              <a:buChar char="§"/>
            </a:pPr>
            <a:r>
              <a:rPr lang="uk-UA" sz="2000" b="0" dirty="0" smtClean="0">
                <a:solidFill>
                  <a:schemeClr val="bg2">
                    <a:lumMod val="10000"/>
                  </a:schemeClr>
                </a:solidFill>
                <a:latin typeface="Times New Roman" pitchFamily="18" charset="0"/>
                <a:cs typeface="Times New Roman" pitchFamily="18" charset="0"/>
              </a:rPr>
              <a:t>Комбінований;</a:t>
            </a:r>
          </a:p>
          <a:p>
            <a:pPr>
              <a:buFont typeface="Wingdings" pitchFamily="2" charset="2"/>
              <a:buChar char="§"/>
            </a:pPr>
            <a:r>
              <a:rPr lang="uk-UA" sz="2000" b="0" dirty="0" smtClean="0">
                <a:solidFill>
                  <a:schemeClr val="bg2">
                    <a:lumMod val="10000"/>
                  </a:schemeClr>
                </a:solidFill>
                <a:latin typeface="Times New Roman" pitchFamily="18" charset="0"/>
                <a:cs typeface="Times New Roman" pitchFamily="18" charset="0"/>
              </a:rPr>
              <a:t>Функціонує 3 групи загального розвитку.</a:t>
            </a:r>
            <a:endParaRPr lang="uk-UA" dirty="0"/>
          </a:p>
        </p:txBody>
      </p:sp>
      <p:sp>
        <p:nvSpPr>
          <p:cNvPr id="4" name="Заголовок 3"/>
          <p:cNvSpPr>
            <a:spLocks noGrp="1"/>
          </p:cNvSpPr>
          <p:nvPr>
            <p:ph type="title"/>
          </p:nvPr>
        </p:nvSpPr>
        <p:spPr/>
        <p:txBody>
          <a:bodyPr/>
          <a:lstStyle/>
          <a:p>
            <a:pPr algn="ctr"/>
            <a:r>
              <a:rPr lang="uk-UA" b="1" dirty="0" smtClean="0">
                <a:latin typeface="Times New Roman" pitchFamily="18" charset="0"/>
                <a:cs typeface="Times New Roman" pitchFamily="18" charset="0"/>
              </a:rPr>
              <a:t>Загальні відомості про ЗДО:</a:t>
            </a:r>
            <a:endParaRPr lang="uk-UA" b="1" dirty="0">
              <a:latin typeface="Times New Roman" pitchFamily="18" charset="0"/>
              <a:cs typeface="Times New Roman" pitchFamily="18" charset="0"/>
            </a:endParaRPr>
          </a:p>
        </p:txBody>
      </p:sp>
    </p:spTree>
    <p:extLst>
      <p:ext uri="{BB962C8B-B14F-4D97-AF65-F5344CB8AC3E}">
        <p14:creationId xmlns:p14="http://schemas.microsoft.com/office/powerpoint/2010/main" val="17159285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3212976"/>
            <a:ext cx="8640960" cy="548640"/>
          </a:xfrm>
        </p:spPr>
        <p:txBody>
          <a:bodyPr/>
          <a:lstStyle/>
          <a:p>
            <a:r>
              <a:rPr lang="uk-UA" sz="1800" b="1" u="sng" dirty="0">
                <a:latin typeface="Times New Roman" pitchFamily="18" charset="0"/>
                <a:cs typeface="Times New Roman" pitchFamily="18" charset="0"/>
              </a:rPr>
              <a:t>Організація харчування здійснюється відповідно до: </a:t>
            </a: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a:t>
            </a:r>
            <a:r>
              <a:rPr lang="uk-UA" sz="1800" dirty="0">
                <a:latin typeface="Times New Roman" pitchFamily="18" charset="0"/>
                <a:cs typeface="Times New Roman" pitchFamily="18" charset="0"/>
              </a:rPr>
              <a:t>Інструкції з організації харчування дітей у дошкільних навчальних закладах, затвердженої спільним наказом МОН України та МОЗ України від 17 квітня 2006 року № 298/227 (із змінами); </a:t>
            </a: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a:t>
            </a:r>
            <a:r>
              <a:rPr lang="uk-UA" sz="1800" dirty="0">
                <a:latin typeface="Times New Roman" pitchFamily="18" charset="0"/>
                <a:cs typeface="Times New Roman" pitchFamily="18" charset="0"/>
              </a:rPr>
              <a:t>Постанови Кабінету Міністрів України «Про затвердження норм та Порядку організації харчування у закладах освіти та дитячих закладах оздоровлення та відпочинку» від 24 березня 2021 року № </a:t>
            </a:r>
            <a:r>
              <a:rPr lang="uk-UA" sz="1800" dirty="0" smtClean="0">
                <a:latin typeface="Times New Roman" pitchFamily="18" charset="0"/>
                <a:cs typeface="Times New Roman" pitchFamily="18" charset="0"/>
              </a:rPr>
              <a:t>305.</a:t>
            </a:r>
            <a:br>
              <a:rPr lang="uk-UA" sz="1800" dirty="0" smtClean="0">
                <a:latin typeface="Times New Roman" pitchFamily="18" charset="0"/>
                <a:cs typeface="Times New Roman" pitchFamily="18" charset="0"/>
              </a:rPr>
            </a:br>
            <a:r>
              <a:rPr lang="uk-UA" sz="1800" dirty="0">
                <a:latin typeface="Times New Roman" pitchFamily="18" charset="0"/>
                <a:cs typeface="Times New Roman" pitchFamily="18" charset="0"/>
              </a:rPr>
              <a:t/>
            </a:r>
            <a:br>
              <a:rPr lang="uk-UA" sz="1800" dirty="0">
                <a:latin typeface="Times New Roman" pitchFamily="18" charset="0"/>
                <a:cs typeface="Times New Roman" pitchFamily="18" charset="0"/>
              </a:rPr>
            </a:br>
            <a:r>
              <a:rPr lang="uk-UA" sz="1800" dirty="0" smtClean="0">
                <a:latin typeface="Times New Roman" pitchFamily="18" charset="0"/>
                <a:cs typeface="Times New Roman" pitchFamily="18" charset="0"/>
              </a:rPr>
              <a:t>У </a:t>
            </a:r>
            <a:r>
              <a:rPr lang="uk-UA" sz="1800" dirty="0" err="1" smtClean="0">
                <a:latin typeface="Times New Roman" pitchFamily="18" charset="0"/>
                <a:cs typeface="Times New Roman" pitchFamily="18" charset="0"/>
              </a:rPr>
              <a:t>здо</a:t>
            </a:r>
            <a:r>
              <a:rPr lang="uk-UA" sz="1800" dirty="0" smtClean="0">
                <a:latin typeface="Times New Roman" pitchFamily="18" charset="0"/>
                <a:cs typeface="Times New Roman" pitchFamily="18" charset="0"/>
              </a:rPr>
              <a:t> організовано </a:t>
            </a:r>
            <a:r>
              <a:rPr lang="uk-UA" sz="1800" dirty="0">
                <a:latin typeface="Times New Roman" pitchFamily="18" charset="0"/>
                <a:cs typeface="Times New Roman" pitchFamily="18" charset="0"/>
              </a:rPr>
              <a:t>триразовий режим харчування для дітей: </a:t>
            </a: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сніданок</a:t>
            </a:r>
            <a:r>
              <a:rPr lang="uk-UA" sz="1800" dirty="0">
                <a:latin typeface="Times New Roman" pitchFamily="18" charset="0"/>
                <a:cs typeface="Times New Roman" pitchFamily="18" charset="0"/>
              </a:rPr>
              <a:t>, обід та підвечірок. </a:t>
            </a: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a:latin typeface="Times New Roman" pitchFamily="18" charset="0"/>
                <a:cs typeface="Times New Roman" pitchFamily="18" charset="0"/>
              </a:rPr>
              <a:t/>
            </a:r>
            <a:br>
              <a:rPr lang="uk-UA" sz="1800" dirty="0">
                <a:latin typeface="Times New Roman" pitchFamily="18" charset="0"/>
                <a:cs typeface="Times New Roman" pitchFamily="18" charset="0"/>
              </a:rPr>
            </a:br>
            <a:r>
              <a:rPr lang="uk-UA" sz="1800" dirty="0" smtClean="0">
                <a:latin typeface="Times New Roman" pitchFamily="18" charset="0"/>
                <a:cs typeface="Times New Roman" pitchFamily="18" charset="0"/>
              </a:rPr>
              <a:t>Формою </a:t>
            </a:r>
            <a:r>
              <a:rPr lang="uk-UA" sz="1800" dirty="0">
                <a:latin typeface="Times New Roman" pitchFamily="18" charset="0"/>
                <a:cs typeface="Times New Roman" pitchFamily="18" charset="0"/>
              </a:rPr>
              <a:t>організації харчування в ЗДО </a:t>
            </a:r>
            <a:r>
              <a:rPr lang="uk-UA" sz="1800" dirty="0" smtClean="0">
                <a:latin typeface="Times New Roman" pitchFamily="18" charset="0"/>
                <a:cs typeface="Times New Roman" pitchFamily="18" charset="0"/>
              </a:rPr>
              <a:t>є </a:t>
            </a:r>
            <a:r>
              <a:rPr lang="uk-UA" sz="1800" dirty="0" err="1">
                <a:latin typeface="Times New Roman" pitchFamily="18" charset="0"/>
                <a:cs typeface="Times New Roman" pitchFamily="18" charset="0"/>
              </a:rPr>
              <a:t>монопрофільне</a:t>
            </a:r>
            <a:r>
              <a:rPr lang="uk-UA" sz="1800" dirty="0">
                <a:latin typeface="Times New Roman" pitchFamily="18" charset="0"/>
                <a:cs typeface="Times New Roman" pitchFamily="18" charset="0"/>
              </a:rPr>
              <a:t> меню, що визначає один набір страв та не передбачає самостійного вибору споживачами його компонентів</a:t>
            </a:r>
            <a:r>
              <a:rPr lang="uk-UA" sz="1800" dirty="0" smtClean="0">
                <a:latin typeface="Times New Roman" pitchFamily="18" charset="0"/>
                <a:cs typeface="Times New Roman" pitchFamily="18" charset="0"/>
              </a:rPr>
              <a:t>.</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a:r>
            <a:br>
              <a:rPr lang="uk-UA" sz="1800" dirty="0" smtClean="0">
                <a:latin typeface="Times New Roman" pitchFamily="18" charset="0"/>
                <a:cs typeface="Times New Roman" pitchFamily="18" charset="0"/>
              </a:rPr>
            </a:br>
            <a:r>
              <a:rPr lang="uk-UA" sz="1800" dirty="0" smtClean="0">
                <a:latin typeface="Times New Roman" pitchFamily="18" charset="0"/>
                <a:cs typeface="Times New Roman" pitchFamily="18" charset="0"/>
              </a:rPr>
              <a:t> Організація </a:t>
            </a:r>
            <a:r>
              <a:rPr lang="uk-UA" sz="1800" dirty="0">
                <a:latin typeface="Times New Roman" pitchFamily="18" charset="0"/>
                <a:cs typeface="Times New Roman" pitchFamily="18" charset="0"/>
              </a:rPr>
              <a:t>харчування дітей здійснюється відповідно до складеного примірного чотиритижневого сезонного меню, погодженого </a:t>
            </a:r>
            <a:r>
              <a:rPr lang="uk-UA" sz="1800" dirty="0" smtClean="0">
                <a:latin typeface="Times New Roman" pitchFamily="18" charset="0"/>
                <a:cs typeface="Times New Roman" pitchFamily="18" charset="0"/>
              </a:rPr>
              <a:t>начальником галицького управління </a:t>
            </a:r>
            <a:r>
              <a:rPr lang="uk-UA" sz="1800" dirty="0" err="1" smtClean="0">
                <a:latin typeface="Times New Roman" pitchFamily="18" charset="0"/>
                <a:cs typeface="Times New Roman" pitchFamily="18" charset="0"/>
              </a:rPr>
              <a:t>держпродспоживслужби</a:t>
            </a:r>
            <a:r>
              <a:rPr lang="uk-UA" sz="1800" dirty="0" smtClean="0">
                <a:latin typeface="Times New Roman" pitchFamily="18" charset="0"/>
                <a:cs typeface="Times New Roman" pitchFamily="18" charset="0"/>
              </a:rPr>
              <a:t>  в івано-франківській області та </a:t>
            </a:r>
            <a:r>
              <a:rPr lang="uk-UA" sz="1800" dirty="0">
                <a:latin typeface="Times New Roman" pitchFamily="18" charset="0"/>
                <a:cs typeface="Times New Roman" pitchFamily="18" charset="0"/>
              </a:rPr>
              <a:t>затвердженого директором закладу дошкільної </a:t>
            </a:r>
            <a:r>
              <a:rPr lang="uk-UA" sz="1800" dirty="0" smtClean="0">
                <a:latin typeface="Times New Roman" pitchFamily="18" charset="0"/>
                <a:cs typeface="Times New Roman" pitchFamily="18" charset="0"/>
              </a:rPr>
              <a:t>освіти</a:t>
            </a:r>
            <a:br>
              <a:rPr lang="uk-UA" sz="1800" dirty="0" smtClean="0">
                <a:latin typeface="Times New Roman" pitchFamily="18" charset="0"/>
                <a:cs typeface="Times New Roman" pitchFamily="18" charset="0"/>
              </a:rPr>
            </a:br>
            <a:endParaRPr lang="uk-UA" sz="1800" dirty="0">
              <a:latin typeface="Times New Roman" pitchFamily="18" charset="0"/>
              <a:cs typeface="Times New Roman" pitchFamily="18" charset="0"/>
            </a:endParaRPr>
          </a:p>
        </p:txBody>
      </p:sp>
    </p:spTree>
    <p:extLst>
      <p:ext uri="{BB962C8B-B14F-4D97-AF65-F5344CB8AC3E}">
        <p14:creationId xmlns:p14="http://schemas.microsoft.com/office/powerpoint/2010/main" val="18287913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412776"/>
            <a:ext cx="8496944" cy="548640"/>
          </a:xfrm>
        </p:spPr>
        <p:txBody>
          <a:bodyPr/>
          <a:lstStyle/>
          <a:p>
            <a:pPr marL="0" indent="0" algn="ctr"/>
            <a:r>
              <a:rPr lang="uk-UA" dirty="0">
                <a:solidFill>
                  <a:schemeClr val="accent1">
                    <a:lumMod val="75000"/>
                  </a:schemeClr>
                </a:solidFill>
              </a:rPr>
              <a:t>ОПЛАТА ХАРЧУВАННЯ</a:t>
            </a:r>
            <a:br>
              <a:rPr lang="uk-UA" dirty="0">
                <a:solidFill>
                  <a:schemeClr val="accent1">
                    <a:lumMod val="75000"/>
                  </a:schemeClr>
                </a:solidFill>
              </a:rPr>
            </a:br>
            <a:r>
              <a:rPr lang="ru-RU" sz="2000" dirty="0" err="1">
                <a:latin typeface="Times New Roman" pitchFamily="18" charset="0"/>
                <a:cs typeface="Times New Roman" pitchFamily="18" charset="0"/>
              </a:rPr>
              <a:t>Вартість</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харчування</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вихованців</a:t>
            </a:r>
            <a:r>
              <a:rPr lang="ru-RU" sz="2000" dirty="0">
                <a:latin typeface="Times New Roman" pitchFamily="18" charset="0"/>
                <a:cs typeface="Times New Roman" pitchFamily="18" charset="0"/>
              </a:rPr>
              <a:t> ЗДО у </a:t>
            </a:r>
            <a:r>
              <a:rPr lang="ru-RU" sz="2000" dirty="0" err="1">
                <a:latin typeface="Times New Roman" pitchFamily="18" charset="0"/>
                <a:cs typeface="Times New Roman" pitchFamily="18" charset="0"/>
              </a:rPr>
              <a:t>розмірі</a:t>
            </a:r>
            <a:r>
              <a:rPr lang="ru-RU" sz="2000" dirty="0">
                <a:latin typeface="Times New Roman" pitchFamily="18" charset="0"/>
                <a:cs typeface="Times New Roman" pitchFamily="18" charset="0"/>
              </a:rPr>
              <a:t> 60 грн. в день та </a:t>
            </a:r>
            <a:r>
              <a:rPr lang="ru-RU" sz="2000" dirty="0" err="1" smtClean="0">
                <a:latin typeface="Times New Roman" pitchFamily="18" charset="0"/>
                <a:cs typeface="Times New Roman" pitchFamily="18" charset="0"/>
              </a:rPr>
              <a:t>визначили</a:t>
            </a:r>
            <a:r>
              <a:rPr lang="ru-RU" sz="2000" dirty="0" smtClean="0">
                <a:latin typeface="Times New Roman" pitchFamily="18" charset="0"/>
                <a:cs typeface="Times New Roman" pitchFamily="18" charset="0"/>
              </a:rPr>
              <a:t> </a:t>
            </a:r>
            <a:r>
              <a:rPr lang="ru-RU" sz="2000" dirty="0" err="1">
                <a:latin typeface="Times New Roman" pitchFamily="18" charset="0"/>
                <a:cs typeface="Times New Roman" pitchFamily="18" charset="0"/>
              </a:rPr>
              <a:t>батьківську</a:t>
            </a:r>
            <a:r>
              <a:rPr lang="ru-RU" sz="2000" dirty="0">
                <a:latin typeface="Times New Roman" pitchFamily="18" charset="0"/>
                <a:cs typeface="Times New Roman" pitchFamily="18" charset="0"/>
              </a:rPr>
              <a:t> плату за </a:t>
            </a:r>
            <a:r>
              <a:rPr lang="ru-RU" sz="2000" dirty="0" err="1">
                <a:latin typeface="Times New Roman" pitchFamily="18" charset="0"/>
                <a:cs typeface="Times New Roman" pitchFamily="18" charset="0"/>
              </a:rPr>
              <a:t>їх</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харчування</a:t>
            </a:r>
            <a:r>
              <a:rPr lang="ru-RU" sz="2000" dirty="0">
                <a:latin typeface="Times New Roman" pitchFamily="18" charset="0"/>
                <a:cs typeface="Times New Roman" pitchFamily="18" charset="0"/>
              </a:rPr>
              <a:t> в </a:t>
            </a:r>
            <a:r>
              <a:rPr lang="ru-RU" sz="2000" dirty="0" err="1">
                <a:latin typeface="Times New Roman" pitchFamily="18" charset="0"/>
                <a:cs typeface="Times New Roman" pitchFamily="18" charset="0"/>
              </a:rPr>
              <a:t>розмірі</a:t>
            </a:r>
            <a:r>
              <a:rPr lang="ru-RU" sz="2000" dirty="0">
                <a:latin typeface="Times New Roman" pitchFamily="18" charset="0"/>
                <a:cs typeface="Times New Roman" pitchFamily="18" charset="0"/>
              </a:rPr>
              <a:t> 40%, а </a:t>
            </a:r>
            <a:r>
              <a:rPr lang="ru-RU" sz="2000" dirty="0" err="1">
                <a:latin typeface="Times New Roman" pitchFamily="18" charset="0"/>
                <a:cs typeface="Times New Roman" pitchFamily="18" charset="0"/>
              </a:rPr>
              <a:t>саме</a:t>
            </a:r>
            <a:r>
              <a:rPr lang="ru-RU" sz="2000" dirty="0">
                <a:latin typeface="Times New Roman" pitchFamily="18" charset="0"/>
                <a:cs typeface="Times New Roman" pitchFamily="18" charset="0"/>
              </a:rPr>
              <a:t>:</a:t>
            </a:r>
            <a:r>
              <a:rPr lang="uk-UA" sz="2000" dirty="0">
                <a:latin typeface="Times New Roman" pitchFamily="18" charset="0"/>
                <a:cs typeface="Times New Roman" pitchFamily="18" charset="0"/>
              </a:rPr>
              <a:t/>
            </a:r>
            <a:br>
              <a:rPr lang="uk-UA" sz="2000" dirty="0">
                <a:latin typeface="Times New Roman" pitchFamily="18" charset="0"/>
                <a:cs typeface="Times New Roman" pitchFamily="18" charset="0"/>
              </a:rPr>
            </a:b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віком</a:t>
            </a:r>
            <a:r>
              <a:rPr lang="ru-RU" sz="2000" dirty="0">
                <a:latin typeface="Times New Roman" pitchFamily="18" charset="0"/>
                <a:cs typeface="Times New Roman" pitchFamily="18" charset="0"/>
              </a:rPr>
              <a:t> </a:t>
            </a:r>
            <a:r>
              <a:rPr lang="ru-RU" sz="2000" b="1" dirty="0" err="1">
                <a:latin typeface="Times New Roman" pitchFamily="18" charset="0"/>
                <a:cs typeface="Times New Roman" pitchFamily="18" charset="0"/>
              </a:rPr>
              <a:t>від</a:t>
            </a:r>
            <a:r>
              <a:rPr lang="ru-RU" sz="2000" b="1" dirty="0">
                <a:latin typeface="Times New Roman" pitchFamily="18" charset="0"/>
                <a:cs typeface="Times New Roman" pitchFamily="18" charset="0"/>
              </a:rPr>
              <a:t> 3-х </a:t>
            </a:r>
            <a:r>
              <a:rPr lang="ru-RU" sz="2000" b="1" dirty="0" err="1">
                <a:latin typeface="Times New Roman" pitchFamily="18" charset="0"/>
                <a:cs typeface="Times New Roman" pitchFamily="18" charset="0"/>
              </a:rPr>
              <a:t>років</a:t>
            </a:r>
            <a:r>
              <a:rPr lang="ru-RU" sz="2000" b="1" dirty="0">
                <a:latin typeface="Times New Roman" pitchFamily="18" charset="0"/>
                <a:cs typeface="Times New Roman" pitchFamily="18" charset="0"/>
              </a:rPr>
              <a:t> </a:t>
            </a:r>
            <a:r>
              <a:rPr lang="ru-RU" sz="2000" dirty="0">
                <a:latin typeface="Times New Roman" pitchFamily="18" charset="0"/>
                <a:cs typeface="Times New Roman" pitchFamily="18" charset="0"/>
              </a:rPr>
              <a:t>при </a:t>
            </a:r>
            <a:r>
              <a:rPr lang="ru-RU" sz="2000" dirty="0" err="1">
                <a:latin typeface="Times New Roman" pitchFamily="18" charset="0"/>
                <a:cs typeface="Times New Roman" pitchFamily="18" charset="0"/>
              </a:rPr>
              <a:t>режимі</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роботи</a:t>
            </a:r>
            <a:r>
              <a:rPr lang="ru-RU" sz="2000" dirty="0">
                <a:latin typeface="Times New Roman" pitchFamily="18" charset="0"/>
                <a:cs typeface="Times New Roman" pitchFamily="18" charset="0"/>
              </a:rPr>
              <a:t> 10,5 годин - </a:t>
            </a:r>
            <a:r>
              <a:rPr lang="uk-UA" sz="2000" dirty="0">
                <a:latin typeface="Times New Roman" pitchFamily="18" charset="0"/>
                <a:cs typeface="Times New Roman" pitchFamily="18" charset="0"/>
              </a:rPr>
              <a:t>60</a:t>
            </a:r>
            <a:r>
              <a:rPr lang="ru-RU" sz="2000" dirty="0">
                <a:latin typeface="Times New Roman" pitchFamily="18" charset="0"/>
                <a:cs typeface="Times New Roman" pitchFamily="18" charset="0"/>
              </a:rPr>
              <a:t> грн., </a:t>
            </a: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з </a:t>
            </a:r>
            <a:r>
              <a:rPr lang="ru-RU" sz="2000" dirty="0">
                <a:latin typeface="Times New Roman" pitchFamily="18" charset="0"/>
                <a:cs typeface="Times New Roman" pitchFamily="18" charset="0"/>
              </a:rPr>
              <a:t>них </a:t>
            </a:r>
            <a:r>
              <a:rPr lang="ru-RU" sz="2000" dirty="0" err="1">
                <a:latin typeface="Times New Roman" pitchFamily="18" charset="0"/>
                <a:cs typeface="Times New Roman" pitchFamily="18" charset="0"/>
              </a:rPr>
              <a:t>батьківську</a:t>
            </a:r>
            <a:r>
              <a:rPr lang="ru-RU" sz="2000" dirty="0">
                <a:latin typeface="Times New Roman" pitchFamily="18" charset="0"/>
                <a:cs typeface="Times New Roman" pitchFamily="18" charset="0"/>
              </a:rPr>
              <a:t> плату – </a:t>
            </a:r>
            <a:r>
              <a:rPr lang="ru-RU" sz="2000" b="1" dirty="0">
                <a:latin typeface="Times New Roman" pitchFamily="18" charset="0"/>
                <a:cs typeface="Times New Roman" pitchFamily="18" charset="0"/>
              </a:rPr>
              <a:t>24 грн.</a:t>
            </a:r>
            <a:r>
              <a:rPr lang="uk-UA" sz="2000" b="1" dirty="0">
                <a:latin typeface="Times New Roman" pitchFamily="18" charset="0"/>
                <a:cs typeface="Times New Roman" pitchFamily="18" charset="0"/>
              </a:rPr>
              <a:t/>
            </a:r>
            <a:br>
              <a:rPr lang="uk-UA" sz="2000" b="1" dirty="0">
                <a:latin typeface="Times New Roman" pitchFamily="18" charset="0"/>
                <a:cs typeface="Times New Roman" pitchFamily="18" charset="0"/>
              </a:rPr>
            </a:b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віком</a:t>
            </a:r>
            <a:r>
              <a:rPr lang="ru-RU" sz="2000" dirty="0">
                <a:latin typeface="Times New Roman" pitchFamily="18" charset="0"/>
                <a:cs typeface="Times New Roman" pitchFamily="18" charset="0"/>
              </a:rPr>
              <a:t> </a:t>
            </a:r>
            <a:r>
              <a:rPr lang="ru-RU" sz="2000" b="1" dirty="0">
                <a:latin typeface="Times New Roman" pitchFamily="18" charset="0"/>
                <a:cs typeface="Times New Roman" pitchFamily="18" charset="0"/>
              </a:rPr>
              <a:t>до 3-х </a:t>
            </a:r>
            <a:r>
              <a:rPr lang="ru-RU" sz="2000" b="1" dirty="0" err="1">
                <a:latin typeface="Times New Roman" pitchFamily="18" charset="0"/>
                <a:cs typeface="Times New Roman" pitchFamily="18" charset="0"/>
              </a:rPr>
              <a:t>років</a:t>
            </a:r>
            <a:r>
              <a:rPr lang="ru-RU" sz="2000" b="1" dirty="0">
                <a:latin typeface="Times New Roman" pitchFamily="18" charset="0"/>
                <a:cs typeface="Times New Roman" pitchFamily="18" charset="0"/>
              </a:rPr>
              <a:t> </a:t>
            </a:r>
            <a:r>
              <a:rPr lang="ru-RU" sz="2000" dirty="0">
                <a:latin typeface="Times New Roman" pitchFamily="18" charset="0"/>
                <a:cs typeface="Times New Roman" pitchFamily="18" charset="0"/>
              </a:rPr>
              <a:t>при </a:t>
            </a:r>
            <a:r>
              <a:rPr lang="ru-RU" sz="2000" dirty="0" err="1">
                <a:latin typeface="Times New Roman" pitchFamily="18" charset="0"/>
                <a:cs typeface="Times New Roman" pitchFamily="18" charset="0"/>
              </a:rPr>
              <a:t>режимі</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роботи</a:t>
            </a:r>
            <a:r>
              <a:rPr lang="ru-RU" sz="2000" dirty="0">
                <a:latin typeface="Times New Roman" pitchFamily="18" charset="0"/>
                <a:cs typeface="Times New Roman" pitchFamily="18" charset="0"/>
              </a:rPr>
              <a:t> 10,5 годин -</a:t>
            </a:r>
            <a:r>
              <a:rPr lang="uk-UA" sz="2000" dirty="0">
                <a:latin typeface="Times New Roman" pitchFamily="18" charset="0"/>
                <a:cs typeface="Times New Roman" pitchFamily="18" charset="0"/>
              </a:rPr>
              <a:t> 55</a:t>
            </a:r>
            <a:r>
              <a:rPr lang="ru-RU" sz="2000" dirty="0">
                <a:latin typeface="Times New Roman" pitchFamily="18" charset="0"/>
                <a:cs typeface="Times New Roman" pitchFamily="18" charset="0"/>
              </a:rPr>
              <a:t> грн., </a:t>
            </a: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з </a:t>
            </a:r>
            <a:r>
              <a:rPr lang="ru-RU" sz="2000" dirty="0">
                <a:latin typeface="Times New Roman" pitchFamily="18" charset="0"/>
                <a:cs typeface="Times New Roman" pitchFamily="18" charset="0"/>
              </a:rPr>
              <a:t>них </a:t>
            </a:r>
            <a:r>
              <a:rPr lang="ru-RU" sz="2000" dirty="0" err="1">
                <a:latin typeface="Times New Roman" pitchFamily="18" charset="0"/>
                <a:cs typeface="Times New Roman" pitchFamily="18" charset="0"/>
              </a:rPr>
              <a:t>батьківську</a:t>
            </a:r>
            <a:r>
              <a:rPr lang="ru-RU" sz="2000" dirty="0">
                <a:latin typeface="Times New Roman" pitchFamily="18" charset="0"/>
                <a:cs typeface="Times New Roman" pitchFamily="18" charset="0"/>
              </a:rPr>
              <a:t> плату -</a:t>
            </a:r>
            <a:r>
              <a:rPr lang="uk-UA" sz="2000" dirty="0">
                <a:latin typeface="Times New Roman" pitchFamily="18" charset="0"/>
                <a:cs typeface="Times New Roman" pitchFamily="18" charset="0"/>
              </a:rPr>
              <a:t> </a:t>
            </a:r>
            <a:r>
              <a:rPr lang="uk-UA" sz="2000" b="1" dirty="0">
                <a:latin typeface="Times New Roman" pitchFamily="18" charset="0"/>
                <a:cs typeface="Times New Roman" pitchFamily="18" charset="0"/>
              </a:rPr>
              <a:t>22</a:t>
            </a:r>
            <a:r>
              <a:rPr lang="ru-RU" sz="2000" b="1" dirty="0">
                <a:latin typeface="Times New Roman" pitchFamily="18" charset="0"/>
                <a:cs typeface="Times New Roman" pitchFamily="18" charset="0"/>
              </a:rPr>
              <a:t> грн.</a:t>
            </a:r>
            <a:r>
              <a:rPr lang="uk-UA" b="1" dirty="0"/>
              <a:t/>
            </a:r>
            <a:br>
              <a:rPr lang="uk-UA" b="1" dirty="0"/>
            </a:br>
            <a:r>
              <a:rPr lang="uk-UA" b="1" dirty="0" smtClean="0">
                <a:solidFill>
                  <a:schemeClr val="accent1">
                    <a:lumMod val="75000"/>
                  </a:schemeClr>
                </a:solidFill>
              </a:rPr>
              <a:t>Організація </a:t>
            </a:r>
            <a:r>
              <a:rPr lang="uk-UA" b="1" dirty="0">
                <a:solidFill>
                  <a:schemeClr val="accent1">
                    <a:lumMod val="75000"/>
                  </a:schemeClr>
                </a:solidFill>
              </a:rPr>
              <a:t>пільгового харчування дітей </a:t>
            </a:r>
          </a:p>
        </p:txBody>
      </p:sp>
      <p:sp>
        <p:nvSpPr>
          <p:cNvPr id="3" name="Объект 2"/>
          <p:cNvSpPr>
            <a:spLocks noGrp="1"/>
          </p:cNvSpPr>
          <p:nvPr>
            <p:ph idx="1"/>
          </p:nvPr>
        </p:nvSpPr>
        <p:spPr>
          <a:xfrm>
            <a:off x="971600" y="3140968"/>
            <a:ext cx="7520940" cy="3480500"/>
          </a:xfrm>
        </p:spPr>
        <p:txBody>
          <a:bodyPr>
            <a:normAutofit/>
          </a:bodyPr>
          <a:lstStyle/>
          <a:p>
            <a:r>
              <a:rPr lang="uk-UA" sz="2400" b="0" dirty="0" smtClean="0">
                <a:latin typeface="Times New Roman" pitchFamily="18" charset="0"/>
                <a:cs typeface="Times New Roman" pitchFamily="18" charset="0"/>
              </a:rPr>
              <a:t>Забезпечено </a:t>
            </a:r>
            <a:r>
              <a:rPr lang="uk-UA" sz="2400" b="0" dirty="0">
                <a:latin typeface="Times New Roman" pitchFamily="18" charset="0"/>
                <a:cs typeface="Times New Roman" pitchFamily="18" charset="0"/>
              </a:rPr>
              <a:t>безкоштовне харчування для: </a:t>
            </a:r>
            <a:endParaRPr lang="uk-UA" sz="2400" b="0" dirty="0" smtClean="0">
              <a:latin typeface="Times New Roman" pitchFamily="18" charset="0"/>
              <a:cs typeface="Times New Roman" pitchFamily="18" charset="0"/>
            </a:endParaRPr>
          </a:p>
          <a:p>
            <a:pPr>
              <a:buFontTx/>
              <a:buChar char="-"/>
            </a:pPr>
            <a:r>
              <a:rPr lang="uk-UA" sz="2400" b="0" dirty="0" smtClean="0">
                <a:latin typeface="Times New Roman" pitchFamily="18" charset="0"/>
                <a:cs typeface="Times New Roman" pitchFamily="18" charset="0"/>
              </a:rPr>
              <a:t>2  </a:t>
            </a:r>
            <a:r>
              <a:rPr lang="uk-UA" sz="2400" b="0" dirty="0">
                <a:latin typeface="Times New Roman" pitchFamily="18" charset="0"/>
                <a:cs typeface="Times New Roman" pitchFamily="18" charset="0"/>
              </a:rPr>
              <a:t>дітей з малозабезпечених сімей; </a:t>
            </a:r>
            <a:endParaRPr lang="uk-UA" sz="2400" b="0" dirty="0" smtClean="0">
              <a:latin typeface="Times New Roman" pitchFamily="18" charset="0"/>
              <a:cs typeface="Times New Roman" pitchFamily="18" charset="0"/>
            </a:endParaRPr>
          </a:p>
          <a:p>
            <a:pPr>
              <a:buFontTx/>
              <a:buChar char="-"/>
            </a:pPr>
            <a:r>
              <a:rPr lang="uk-UA" sz="2400" b="0" dirty="0" smtClean="0">
                <a:latin typeface="Times New Roman" pitchFamily="18" charset="0"/>
                <a:cs typeface="Times New Roman" pitchFamily="18" charset="0"/>
              </a:rPr>
              <a:t>2  </a:t>
            </a:r>
            <a:r>
              <a:rPr lang="uk-UA" sz="2400" b="0" dirty="0">
                <a:latin typeface="Times New Roman" pitchFamily="18" charset="0"/>
                <a:cs typeface="Times New Roman" pitchFamily="18" charset="0"/>
              </a:rPr>
              <a:t>дітей, батьки яких приймали участь в бойових діях у зоні проведення антитерористичної операції; </a:t>
            </a:r>
            <a:endParaRPr lang="uk-UA" sz="2400" b="0" dirty="0" smtClean="0">
              <a:latin typeface="Times New Roman" pitchFamily="18" charset="0"/>
              <a:cs typeface="Times New Roman" pitchFamily="18" charset="0"/>
            </a:endParaRPr>
          </a:p>
          <a:p>
            <a:pPr>
              <a:buFontTx/>
              <a:buChar char="-"/>
            </a:pPr>
            <a:r>
              <a:rPr lang="uk-UA" sz="2400" b="0" dirty="0" smtClean="0">
                <a:latin typeface="Times New Roman" pitchFamily="18" charset="0"/>
                <a:cs typeface="Times New Roman" pitchFamily="18" charset="0"/>
              </a:rPr>
              <a:t>4 дітей, батьки яких служать в Збройних Силах України.</a:t>
            </a:r>
          </a:p>
          <a:p>
            <a:pPr marL="0" indent="0"/>
            <a:r>
              <a:rPr lang="uk-UA" sz="2400" b="0" dirty="0" smtClean="0">
                <a:latin typeface="Times New Roman" pitchFamily="18" charset="0"/>
                <a:cs typeface="Times New Roman" pitchFamily="18" charset="0"/>
              </a:rPr>
              <a:t>За 8 дітей </a:t>
            </a:r>
            <a:r>
              <a:rPr lang="uk-UA" sz="2400" b="0" dirty="0">
                <a:latin typeface="Times New Roman" pitchFamily="18" charset="0"/>
                <a:cs typeface="Times New Roman" pitchFamily="18" charset="0"/>
              </a:rPr>
              <a:t>з багатодітних сімей батьки сплачують 50% вартості плати за харчування</a:t>
            </a:r>
            <a:r>
              <a:rPr lang="uk-UA" sz="2400" b="0" dirty="0" smtClean="0">
                <a:latin typeface="Times New Roman" pitchFamily="18" charset="0"/>
                <a:cs typeface="Times New Roman" pitchFamily="18" charset="0"/>
              </a:rPr>
              <a:t>.</a:t>
            </a:r>
          </a:p>
          <a:p>
            <a:pPr marL="0" indent="0"/>
            <a:endParaRPr lang="uk-UA" sz="2800" dirty="0">
              <a:solidFill>
                <a:schemeClr val="accent1">
                  <a:lumMod val="75000"/>
                </a:schemeClr>
              </a:solidFill>
            </a:endParaRPr>
          </a:p>
        </p:txBody>
      </p:sp>
    </p:spTree>
    <p:extLst>
      <p:ext uri="{BB962C8B-B14F-4D97-AF65-F5344CB8AC3E}">
        <p14:creationId xmlns:p14="http://schemas.microsoft.com/office/powerpoint/2010/main" val="17402019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116632"/>
            <a:ext cx="8712968" cy="4832092"/>
          </a:xfrm>
          <a:prstGeom prst="rect">
            <a:avLst/>
          </a:prstGeom>
          <a:noFill/>
        </p:spPr>
        <p:txBody>
          <a:bodyPr wrap="square" rtlCol="0">
            <a:spAutoFit/>
          </a:bodyPr>
          <a:lstStyle/>
          <a:p>
            <a:pPr marL="285750" indent="-285750">
              <a:buFont typeface="Wingdings" pitchFamily="2" charset="2"/>
              <a:buChar char="v"/>
            </a:pPr>
            <a:r>
              <a:rPr lang="uk-UA" sz="2800" b="1" dirty="0" smtClean="0"/>
              <a:t>Педагоги приділяють велику увагу вихованню культурно-гігієнічних навичок дітей під час вживання їжі, етикету прийому їжі (згідно програмових вимог).</a:t>
            </a:r>
          </a:p>
          <a:p>
            <a:pPr marL="285750" indent="-285750">
              <a:buFont typeface="Wingdings" pitchFamily="2" charset="2"/>
              <a:buChar char="v"/>
            </a:pPr>
            <a:endParaRPr lang="uk-UA" sz="2800" b="1" dirty="0"/>
          </a:p>
          <a:p>
            <a:pPr marL="285750" indent="-285750">
              <a:buFont typeface="Wingdings" pitchFamily="2" charset="2"/>
              <a:buChar char="v"/>
            </a:pPr>
            <a:r>
              <a:rPr lang="uk-UA" sz="2800" b="1" dirty="0" smtClean="0"/>
              <a:t>Питання раціонального харчування дошкільнят висвітлюють під час проведення батьківських зборів, індивідуальних консультацій.</a:t>
            </a:r>
          </a:p>
          <a:p>
            <a:pPr marL="285750" indent="-285750">
              <a:buFont typeface="Wingdings" pitchFamily="2" charset="2"/>
              <a:buChar char="v"/>
            </a:pPr>
            <a:endParaRPr lang="uk-UA" sz="2800" b="1" dirty="0" smtClean="0"/>
          </a:p>
          <a:p>
            <a:pPr marL="285750" indent="-285750">
              <a:buFont typeface="Wingdings" pitchFamily="2" charset="2"/>
              <a:buChar char="v"/>
            </a:pPr>
            <a:r>
              <a:rPr lang="uk-UA" sz="2800" b="1" dirty="0" smtClean="0"/>
              <a:t>Батьки щоденно отримують конкретні відомості про склад харчування, яке діти споживали протягом дня через засоби комунікації: </a:t>
            </a:r>
            <a:r>
              <a:rPr lang="en-US" sz="2800" b="1" dirty="0" err="1" smtClean="0"/>
              <a:t>Viber</a:t>
            </a:r>
            <a:r>
              <a:rPr lang="en-US" sz="2800" b="1" dirty="0" smtClean="0"/>
              <a:t>.</a:t>
            </a:r>
            <a:endParaRPr lang="uk-UA" sz="2800" b="1" dirty="0"/>
          </a:p>
        </p:txBody>
      </p:sp>
    </p:spTree>
    <p:extLst>
      <p:ext uri="{BB962C8B-B14F-4D97-AF65-F5344CB8AC3E}">
        <p14:creationId xmlns:p14="http://schemas.microsoft.com/office/powerpoint/2010/main" val="26856842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t>Наш харчоблок:</a:t>
            </a:r>
            <a:endParaRPr lang="uk-U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96" y="980728"/>
            <a:ext cx="3718272" cy="549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980728"/>
            <a:ext cx="4032448" cy="549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61113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44371"/>
            <a:ext cx="7776864" cy="2496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573016"/>
            <a:ext cx="7776864"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4790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4365104"/>
            <a:ext cx="6470391" cy="1207509"/>
          </a:xfrm>
        </p:spPr>
        <p:txBody>
          <a:bodyPr/>
          <a:lstStyle/>
          <a:p>
            <a:pPr algn="ctr"/>
            <a:r>
              <a:rPr lang="ru-RU" sz="4400" b="1" dirty="0"/>
              <a:t>ЗАХОДИ ЩОДО ЗДІЙСНЕННЯ ТА МОДЕРНІЗАЦІЇ МАТЕРІАЛЬНО-ТЕХНІЧНОЇ БАЗИ ОСВІТНЬОГО ПРОЦЕСУ</a:t>
            </a:r>
            <a:endParaRPr lang="uk-UA" sz="4400" b="1" dirty="0"/>
          </a:p>
        </p:txBody>
      </p:sp>
    </p:spTree>
    <p:extLst>
      <p:ext uri="{BB962C8B-B14F-4D97-AF65-F5344CB8AC3E}">
        <p14:creationId xmlns:p14="http://schemas.microsoft.com/office/powerpoint/2010/main" val="40888531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8640"/>
            <a:ext cx="9144000" cy="6370975"/>
          </a:xfrm>
          <a:prstGeom prst="rect">
            <a:avLst/>
          </a:prstGeom>
          <a:noFill/>
        </p:spPr>
        <p:txBody>
          <a:bodyPr wrap="square" rtlCol="0">
            <a:spAutoFit/>
          </a:bodyPr>
          <a:lstStyle/>
          <a:p>
            <a:r>
              <a:rPr lang="uk-UA" sz="2400" b="1" dirty="0" smtClean="0">
                <a:latin typeface="Times New Roman" pitchFamily="18" charset="0"/>
                <a:cs typeface="Times New Roman" pitchFamily="18" charset="0"/>
              </a:rPr>
              <a:t>Фінансова діяльність закладу дошкільної освіти впродовж 2022-2023 </a:t>
            </a:r>
            <a:r>
              <a:rPr lang="uk-UA" sz="2400" b="1" dirty="0" err="1" smtClean="0">
                <a:latin typeface="Times New Roman" pitchFamily="18" charset="0"/>
                <a:cs typeface="Times New Roman" pitchFamily="18" charset="0"/>
              </a:rPr>
              <a:t>н.р</a:t>
            </a:r>
            <a:r>
              <a:rPr lang="uk-UA" sz="2400" b="1" dirty="0" smtClean="0">
                <a:latin typeface="Times New Roman" pitchFamily="18" charset="0"/>
                <a:cs typeface="Times New Roman" pitchFamily="18" charset="0"/>
              </a:rPr>
              <a:t>. була спрямована на покращення, удосконалення і модернізацію матеріальної бази ЗДО, створення належних умов для здійснення освітнього процесу, підтримку життєдіяльності закладу. </a:t>
            </a:r>
          </a:p>
          <a:p>
            <a:r>
              <a:rPr lang="uk-UA" sz="2400" b="1" dirty="0" smtClean="0">
                <a:latin typeface="Times New Roman" pitchFamily="18" charset="0"/>
                <a:cs typeface="Times New Roman" pitchFamily="18" charset="0"/>
              </a:rPr>
              <a:t>В рамках підготовки до 2022-2023 навчального року спільними зусиллями керівництва </a:t>
            </a:r>
            <a:r>
              <a:rPr lang="uk-UA" sz="2400" b="1" dirty="0" err="1" smtClean="0">
                <a:latin typeface="Times New Roman" pitchFamily="18" charset="0"/>
                <a:cs typeface="Times New Roman" pitchFamily="18" charset="0"/>
              </a:rPr>
              <a:t>Дубовецької</a:t>
            </a:r>
            <a:r>
              <a:rPr lang="uk-UA" sz="2400" b="1" dirty="0" smtClean="0">
                <a:latin typeface="Times New Roman" pitchFamily="18" charset="0"/>
                <a:cs typeface="Times New Roman" pitchFamily="18" charset="0"/>
              </a:rPr>
              <a:t> сільської ради, відділу освіти, батьків та працівників закладу дошкільної освіти виконано такі заходи: </a:t>
            </a:r>
          </a:p>
          <a:p>
            <a:pPr marL="285750" indent="-285750">
              <a:buFont typeface="Wingdings" pitchFamily="2" charset="2"/>
              <a:buChar char="ü"/>
            </a:pPr>
            <a:r>
              <a:rPr lang="uk-UA" sz="2400" b="1" dirty="0" err="1" smtClean="0">
                <a:latin typeface="Times New Roman" pitchFamily="18" charset="0"/>
                <a:cs typeface="Times New Roman" pitchFamily="18" charset="0"/>
              </a:rPr>
              <a:t>Облаштовано</a:t>
            </a:r>
            <a:r>
              <a:rPr lang="uk-UA" sz="2400" b="1" dirty="0" smtClean="0">
                <a:latin typeface="Times New Roman" pitchFamily="18" charset="0"/>
                <a:cs typeface="Times New Roman" pitchFamily="18" charset="0"/>
              </a:rPr>
              <a:t> укриття в підвальному приміщенні закладу;</a:t>
            </a:r>
          </a:p>
          <a:p>
            <a:pPr marL="285750" indent="-285750">
              <a:buFont typeface="Wingdings" pitchFamily="2" charset="2"/>
              <a:buChar char="ü"/>
            </a:pPr>
            <a:r>
              <a:rPr lang="uk-UA" sz="2400" b="1" dirty="0">
                <a:latin typeface="Times New Roman" pitchFamily="18" charset="0"/>
                <a:cs typeface="Times New Roman" pitchFamily="18" charset="0"/>
              </a:rPr>
              <a:t>П</a:t>
            </a:r>
            <a:r>
              <a:rPr lang="uk-UA" sz="2400" b="1" dirty="0" smtClean="0">
                <a:latin typeface="Times New Roman" pitchFamily="18" charset="0"/>
                <a:cs typeface="Times New Roman" pitchFamily="18" charset="0"/>
              </a:rPr>
              <a:t>роведено капітальний ремонт музичної зали; </a:t>
            </a:r>
          </a:p>
          <a:p>
            <a:pPr marL="285750" indent="-285750">
              <a:buFont typeface="Wingdings" pitchFamily="2" charset="2"/>
              <a:buChar char="ü"/>
            </a:pPr>
            <a:r>
              <a:rPr lang="uk-UA" sz="2400" b="1" dirty="0">
                <a:latin typeface="Times New Roman" pitchFamily="18" charset="0"/>
                <a:cs typeface="Times New Roman" pitchFamily="18" charset="0"/>
              </a:rPr>
              <a:t>П</a:t>
            </a:r>
            <a:r>
              <a:rPr lang="uk-UA" sz="2400" b="1" dirty="0" smtClean="0">
                <a:latin typeface="Times New Roman" pitchFamily="18" charset="0"/>
                <a:cs typeface="Times New Roman" pitchFamily="18" charset="0"/>
              </a:rPr>
              <a:t>роведено закупівлю </a:t>
            </a:r>
            <a:r>
              <a:rPr lang="uk-UA" sz="2400" b="1" dirty="0" err="1" smtClean="0">
                <a:latin typeface="Times New Roman" pitchFamily="18" charset="0"/>
                <a:cs typeface="Times New Roman" pitchFamily="18" charset="0"/>
              </a:rPr>
              <a:t>жалюзів</a:t>
            </a:r>
            <a:r>
              <a:rPr lang="uk-UA" sz="2400" b="1" dirty="0" smtClean="0">
                <a:latin typeface="Times New Roman" pitchFamily="18" charset="0"/>
                <a:cs typeface="Times New Roman" pitchFamily="18" charset="0"/>
              </a:rPr>
              <a:t> в музичний зал (батьківська допомога);</a:t>
            </a:r>
          </a:p>
          <a:p>
            <a:pPr marL="285750" indent="-285750">
              <a:buFont typeface="Wingdings" pitchFamily="2" charset="2"/>
              <a:buChar char="ü"/>
            </a:pPr>
            <a:r>
              <a:rPr lang="uk-UA" sz="2400" b="1" dirty="0" smtClean="0">
                <a:latin typeface="Times New Roman" pitchFamily="18" charset="0"/>
                <a:cs typeface="Times New Roman" pitchFamily="18" charset="0"/>
              </a:rPr>
              <a:t>Проведено закупівлю </a:t>
            </a:r>
            <a:r>
              <a:rPr lang="uk-UA" sz="2400" b="1" dirty="0" err="1" smtClean="0">
                <a:latin typeface="Times New Roman" pitchFamily="18" charset="0"/>
                <a:cs typeface="Times New Roman" pitchFamily="18" charset="0"/>
              </a:rPr>
              <a:t>фотоштори</a:t>
            </a:r>
            <a:r>
              <a:rPr lang="uk-UA" sz="2400" b="1" dirty="0" smtClean="0">
                <a:latin typeface="Times New Roman" pitchFamily="18" charset="0"/>
                <a:cs typeface="Times New Roman" pitchFamily="18" charset="0"/>
              </a:rPr>
              <a:t> в музичний зал (батьківська допомога);</a:t>
            </a:r>
          </a:p>
          <a:p>
            <a:pPr marL="285750" indent="-285750">
              <a:buFont typeface="Wingdings" pitchFamily="2" charset="2"/>
              <a:buChar char="ü"/>
            </a:pPr>
            <a:r>
              <a:rPr lang="uk-UA" sz="2400" b="1" dirty="0">
                <a:latin typeface="Times New Roman" pitchFamily="18" charset="0"/>
                <a:cs typeface="Times New Roman" pitchFamily="18" charset="0"/>
              </a:rPr>
              <a:t>З</a:t>
            </a:r>
            <a:r>
              <a:rPr lang="uk-UA" sz="2400" b="1" dirty="0" smtClean="0">
                <a:latin typeface="Times New Roman" pitchFamily="18" charset="0"/>
                <a:cs typeface="Times New Roman" pitchFamily="18" charset="0"/>
              </a:rPr>
              <a:t>акуплено миючі та господарські товари для прибирання приміщень ЗДО та ін.</a:t>
            </a:r>
          </a:p>
        </p:txBody>
      </p:sp>
    </p:spTree>
    <p:extLst>
      <p:ext uri="{BB962C8B-B14F-4D97-AF65-F5344CB8AC3E}">
        <p14:creationId xmlns:p14="http://schemas.microsoft.com/office/powerpoint/2010/main" val="38196361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48610"/>
            <a:ext cx="8856984" cy="400110"/>
          </a:xfrm>
          <a:prstGeom prst="rect">
            <a:avLst/>
          </a:prstGeom>
          <a:noFill/>
        </p:spPr>
        <p:txBody>
          <a:bodyPr wrap="square" rtlCol="0">
            <a:spAutoFit/>
          </a:bodyPr>
          <a:lstStyle/>
          <a:p>
            <a:pPr algn="ctr"/>
            <a:r>
              <a:rPr lang="uk-UA" sz="2000" b="1" i="1" dirty="0" smtClean="0"/>
              <a:t>Укриття найпростішого типу в </a:t>
            </a:r>
            <a:r>
              <a:rPr lang="uk-UA" sz="2000" b="1" i="1" dirty="0" err="1" smtClean="0"/>
              <a:t>Тустанському</a:t>
            </a:r>
            <a:r>
              <a:rPr lang="uk-UA" sz="2000" b="1" i="1" dirty="0" smtClean="0"/>
              <a:t> ЗДО (ясла-садок) «Веселка»</a:t>
            </a:r>
            <a:endParaRPr lang="uk-UA" sz="2000" b="1" i="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08" y="785813"/>
            <a:ext cx="5905644" cy="3075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3717032"/>
            <a:ext cx="5940152" cy="314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9046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8752"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600400"/>
            <a:ext cx="7092280" cy="325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2690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940" y="15588"/>
            <a:ext cx="9036496" cy="677108"/>
          </a:xfrm>
          <a:prstGeom prst="rect">
            <a:avLst/>
          </a:prstGeom>
          <a:noFill/>
        </p:spPr>
        <p:txBody>
          <a:bodyPr wrap="square" rtlCol="0">
            <a:spAutoFit/>
          </a:bodyPr>
          <a:lstStyle/>
          <a:p>
            <a:pPr algn="ctr"/>
            <a:r>
              <a:rPr lang="uk-UA" sz="2000" b="1" i="1" dirty="0" smtClean="0"/>
              <a:t>Капітальний ремонт музичної зали в </a:t>
            </a:r>
            <a:r>
              <a:rPr lang="uk-UA" sz="2000" b="1" i="1" dirty="0" err="1" smtClean="0"/>
              <a:t>Тустанському</a:t>
            </a:r>
            <a:r>
              <a:rPr lang="uk-UA" sz="2000" b="1" i="1" dirty="0" smtClean="0"/>
              <a:t> ЗДО (ясла-садок) «Веселка»</a:t>
            </a:r>
          </a:p>
          <a:p>
            <a:endParaRPr lang="uk-U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65" y="682468"/>
            <a:ext cx="3641609" cy="553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682468"/>
            <a:ext cx="3908152" cy="553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3044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19140000">
            <a:off x="939373" y="1681881"/>
            <a:ext cx="5650992" cy="1573250"/>
          </a:xfrm>
        </p:spPr>
        <p:txBody>
          <a:bodyPr/>
          <a:lstStyle/>
          <a:p>
            <a:r>
              <a:rPr lang="uk-UA" dirty="0" smtClean="0"/>
              <a:t>Організаційно-правові засади діяльності </a:t>
            </a:r>
            <a:r>
              <a:rPr lang="uk-UA" dirty="0" err="1" smtClean="0"/>
              <a:t>Тустанського</a:t>
            </a:r>
            <a:r>
              <a:rPr lang="uk-UA" dirty="0" smtClean="0"/>
              <a:t> ЗДО (ясла-садок) «Веселка»</a:t>
            </a:r>
            <a:endParaRPr lang="uk-UA" dirty="0"/>
          </a:p>
        </p:txBody>
      </p:sp>
    </p:spTree>
    <p:extLst>
      <p:ext uri="{BB962C8B-B14F-4D97-AF65-F5344CB8AC3E}">
        <p14:creationId xmlns:p14="http://schemas.microsoft.com/office/powerpoint/2010/main" val="32672913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4" y="15588"/>
            <a:ext cx="8928992" cy="984885"/>
          </a:xfrm>
          <a:prstGeom prst="rect">
            <a:avLst/>
          </a:prstGeom>
          <a:noFill/>
        </p:spPr>
        <p:txBody>
          <a:bodyPr wrap="square" rtlCol="0">
            <a:spAutoFit/>
          </a:bodyPr>
          <a:lstStyle/>
          <a:p>
            <a:pPr algn="ctr"/>
            <a:r>
              <a:rPr lang="uk-UA" sz="2000" b="1" i="1" dirty="0" smtClean="0"/>
              <a:t>Закуплені жалюзі в музичний зал в </a:t>
            </a:r>
            <a:r>
              <a:rPr lang="uk-UA" sz="2000" b="1" i="1" dirty="0" err="1" smtClean="0"/>
              <a:t>Тустанському</a:t>
            </a:r>
            <a:r>
              <a:rPr lang="uk-UA" sz="2000" b="1" i="1" dirty="0" smtClean="0"/>
              <a:t> ЗДО (ясла-садок) «Веселка»</a:t>
            </a:r>
          </a:p>
          <a:p>
            <a:pPr algn="ctr"/>
            <a:r>
              <a:rPr lang="uk-UA" sz="2000" b="1" i="1" dirty="0" smtClean="0"/>
              <a:t>(батьківська допомога)</a:t>
            </a:r>
          </a:p>
          <a:p>
            <a:r>
              <a:rPr lang="uk-UA" dirty="0" smtClean="0"/>
              <a:t> </a:t>
            </a:r>
            <a:endParaRPr lang="uk-UA"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96752"/>
            <a:ext cx="7920880" cy="485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43936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784976" cy="923330"/>
          </a:xfrm>
          <a:prstGeom prst="rect">
            <a:avLst/>
          </a:prstGeom>
          <a:noFill/>
        </p:spPr>
        <p:txBody>
          <a:bodyPr wrap="square" rtlCol="0">
            <a:spAutoFit/>
          </a:bodyPr>
          <a:lstStyle/>
          <a:p>
            <a:pPr algn="ctr"/>
            <a:r>
              <a:rPr lang="uk-UA" b="1" i="1" dirty="0" smtClean="0"/>
              <a:t>Закуплені </a:t>
            </a:r>
            <a:r>
              <a:rPr lang="uk-UA" b="1" i="1" dirty="0" err="1" smtClean="0"/>
              <a:t>фотоштора</a:t>
            </a:r>
            <a:r>
              <a:rPr lang="uk-UA" b="1" i="1" dirty="0" smtClean="0"/>
              <a:t> в музичний зал в </a:t>
            </a:r>
            <a:r>
              <a:rPr lang="uk-UA" b="1" i="1" dirty="0" err="1" smtClean="0"/>
              <a:t>Тустанському</a:t>
            </a:r>
            <a:r>
              <a:rPr lang="uk-UA" b="1" i="1" dirty="0" smtClean="0"/>
              <a:t> ЗДО (ясла-садок) «Веселка»</a:t>
            </a:r>
          </a:p>
          <a:p>
            <a:pPr algn="ctr"/>
            <a:r>
              <a:rPr lang="uk-UA" b="1" i="1" dirty="0" smtClean="0"/>
              <a:t>(батьківська допомога)</a:t>
            </a:r>
          </a:p>
          <a:p>
            <a:endParaRPr lang="uk-UA"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836712"/>
            <a:ext cx="7992888"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4232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5896" y="0"/>
            <a:ext cx="5508104" cy="6858000"/>
          </a:xfrm>
          <a:prstGeom prst="rect">
            <a:avLst/>
          </a:prstGeom>
        </p:spPr>
      </p:pic>
      <p:sp>
        <p:nvSpPr>
          <p:cNvPr id="7" name="TextBox 6"/>
          <p:cNvSpPr txBox="1"/>
          <p:nvPr/>
        </p:nvSpPr>
        <p:spPr>
          <a:xfrm>
            <a:off x="395536" y="1547037"/>
            <a:ext cx="2808312" cy="1938992"/>
          </a:xfrm>
          <a:prstGeom prst="rect">
            <a:avLst/>
          </a:prstGeom>
          <a:noFill/>
        </p:spPr>
        <p:txBody>
          <a:bodyPr wrap="square" rtlCol="0">
            <a:spAutoFit/>
          </a:bodyPr>
          <a:lstStyle/>
          <a:p>
            <a:pPr algn="ctr"/>
            <a:r>
              <a:rPr lang="uk-UA" sz="4000" b="1" dirty="0" smtClean="0">
                <a:latin typeface="Times New Roman" pitchFamily="18" charset="0"/>
                <a:cs typeface="Times New Roman" pitchFamily="18" charset="0"/>
              </a:rPr>
              <a:t>Фактичні </a:t>
            </a:r>
          </a:p>
          <a:p>
            <a:pPr algn="ctr"/>
            <a:r>
              <a:rPr lang="uk-UA" sz="4000" b="1" dirty="0" smtClean="0">
                <a:latin typeface="Times New Roman" pitchFamily="18" charset="0"/>
                <a:cs typeface="Times New Roman" pitchFamily="18" charset="0"/>
              </a:rPr>
              <a:t>видатки </a:t>
            </a:r>
          </a:p>
          <a:p>
            <a:pPr algn="ctr"/>
            <a:r>
              <a:rPr lang="uk-UA" sz="4000" b="1" dirty="0" smtClean="0">
                <a:latin typeface="Times New Roman" pitchFamily="18" charset="0"/>
                <a:cs typeface="Times New Roman" pitchFamily="18" charset="0"/>
              </a:rPr>
              <a:t>за 2022 рік</a:t>
            </a:r>
            <a:endParaRPr lang="uk-UA"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39147830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2492896"/>
            <a:ext cx="7520940" cy="548640"/>
          </a:xfrm>
        </p:spPr>
        <p:txBody>
          <a:bodyPr/>
          <a:lstStyle/>
          <a:p>
            <a:r>
              <a:rPr lang="uk-UA" sz="7200" dirty="0" smtClean="0"/>
              <a:t>Дякую за увагу!</a:t>
            </a:r>
            <a:endParaRPr lang="uk-UA" sz="7200" dirty="0"/>
          </a:p>
        </p:txBody>
      </p:sp>
    </p:spTree>
    <p:extLst>
      <p:ext uri="{BB962C8B-B14F-4D97-AF65-F5344CB8AC3E}">
        <p14:creationId xmlns:p14="http://schemas.microsoft.com/office/powerpoint/2010/main" val="6489719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48680"/>
            <a:ext cx="8424936" cy="548640"/>
          </a:xfrm>
        </p:spPr>
        <p:txBody>
          <a:bodyPr/>
          <a:lstStyle/>
          <a:p>
            <a:pPr algn="ctr"/>
            <a:r>
              <a:rPr lang="uk-UA" sz="2000" b="1" dirty="0" err="1" smtClean="0">
                <a:latin typeface="Times New Roman" pitchFamily="18" charset="0"/>
                <a:cs typeface="Times New Roman" pitchFamily="18" charset="0"/>
              </a:rPr>
              <a:t>Тустанський</a:t>
            </a:r>
            <a:r>
              <a:rPr lang="uk-UA" sz="2000" b="1" dirty="0" smtClean="0">
                <a:latin typeface="Times New Roman" pitchFamily="18" charset="0"/>
                <a:cs typeface="Times New Roman" pitchFamily="18" charset="0"/>
              </a:rPr>
              <a:t> Заклад </a:t>
            </a:r>
            <a:r>
              <a:rPr lang="uk-UA" sz="2000" b="1" dirty="0">
                <a:latin typeface="Times New Roman" pitchFamily="18" charset="0"/>
                <a:cs typeface="Times New Roman" pitchFamily="18" charset="0"/>
              </a:rPr>
              <a:t>дошкільної освіти </a:t>
            </a:r>
            <a:r>
              <a:rPr lang="uk-UA" sz="2000" b="1" dirty="0" smtClean="0">
                <a:latin typeface="Times New Roman" pitchFamily="18" charset="0"/>
                <a:cs typeface="Times New Roman" pitchFamily="18" charset="0"/>
              </a:rPr>
              <a:t>(ясла-садок) </a:t>
            </a:r>
            <a:r>
              <a:rPr lang="uk-UA" sz="2000" b="1" dirty="0">
                <a:latin typeface="Times New Roman" pitchFamily="18" charset="0"/>
                <a:cs typeface="Times New Roman" pitchFamily="18" charset="0"/>
              </a:rPr>
              <a:t>«Веселка» </a:t>
            </a:r>
            <a:r>
              <a:rPr lang="uk-UA" sz="2000" b="1" dirty="0" err="1" smtClean="0">
                <a:latin typeface="Times New Roman" pitchFamily="18" charset="0"/>
                <a:cs typeface="Times New Roman" pitchFamily="18" charset="0"/>
              </a:rPr>
              <a:t>дубовецької</a:t>
            </a:r>
            <a:r>
              <a:rPr lang="uk-UA" sz="2000" b="1" dirty="0" smtClean="0">
                <a:latin typeface="Times New Roman" pitchFamily="18" charset="0"/>
                <a:cs typeface="Times New Roman" pitchFamily="18" charset="0"/>
              </a:rPr>
              <a:t> сільської </a:t>
            </a:r>
            <a:r>
              <a:rPr lang="uk-UA" sz="2000" b="1" dirty="0">
                <a:latin typeface="Times New Roman" pitchFamily="18" charset="0"/>
                <a:cs typeface="Times New Roman" pitchFamily="18" charset="0"/>
              </a:rPr>
              <a:t>ради </a:t>
            </a:r>
            <a:r>
              <a:rPr lang="uk-UA" sz="2000" b="1" dirty="0" err="1" smtClean="0">
                <a:latin typeface="Times New Roman" pitchFamily="18" charset="0"/>
                <a:cs typeface="Times New Roman" pitchFamily="18" charset="0"/>
              </a:rPr>
              <a:t>івано-франківськоїобласті</a:t>
            </a:r>
            <a:r>
              <a:rPr lang="uk-UA" sz="2000" b="1" dirty="0" smtClean="0">
                <a:latin typeface="Times New Roman" pitchFamily="18" charset="0"/>
                <a:cs typeface="Times New Roman" pitchFamily="18" charset="0"/>
              </a:rPr>
              <a:t> </a:t>
            </a:r>
            <a:r>
              <a:rPr lang="uk-UA" sz="2000" b="1" dirty="0">
                <a:latin typeface="Times New Roman" pitchFamily="18" charset="0"/>
                <a:cs typeface="Times New Roman" pitchFamily="18" charset="0"/>
              </a:rPr>
              <a:t>здійснює свою діяльність відповідно до нормативних документів та законодавчих актів України: </a:t>
            </a:r>
          </a:p>
        </p:txBody>
      </p:sp>
      <p:sp>
        <p:nvSpPr>
          <p:cNvPr id="3" name="Объект 2"/>
          <p:cNvSpPr>
            <a:spLocks noGrp="1"/>
          </p:cNvSpPr>
          <p:nvPr>
            <p:ph idx="1"/>
          </p:nvPr>
        </p:nvSpPr>
        <p:spPr>
          <a:xfrm>
            <a:off x="827584" y="1700808"/>
            <a:ext cx="7520940" cy="3435833"/>
          </a:xfrm>
        </p:spPr>
        <p:txBody>
          <a:bodyPr>
            <a:noAutofit/>
          </a:bodyPr>
          <a:lstStyle/>
          <a:p>
            <a:pPr>
              <a:buFont typeface="Wingdings" pitchFamily="2" charset="2"/>
              <a:buChar char="Ø"/>
            </a:pPr>
            <a:r>
              <a:rPr lang="uk-UA" sz="2400" b="0" dirty="0">
                <a:latin typeface="Times New Roman" pitchFamily="18" charset="0"/>
                <a:cs typeface="Times New Roman" pitchFamily="18" charset="0"/>
              </a:rPr>
              <a:t>Конституції України </a:t>
            </a:r>
          </a:p>
          <a:p>
            <a:pPr>
              <a:buFont typeface="Wingdings" pitchFamily="2" charset="2"/>
              <a:buChar char="Ø"/>
            </a:pPr>
            <a:r>
              <a:rPr lang="uk-UA" sz="2400" b="0" dirty="0" smtClean="0">
                <a:latin typeface="Times New Roman" pitchFamily="18" charset="0"/>
                <a:cs typeface="Times New Roman" pitchFamily="18" charset="0"/>
              </a:rPr>
              <a:t>Закону </a:t>
            </a:r>
            <a:r>
              <a:rPr lang="uk-UA" sz="2400" b="0" dirty="0">
                <a:latin typeface="Times New Roman" pitchFamily="18" charset="0"/>
                <a:cs typeface="Times New Roman" pitchFamily="18" charset="0"/>
              </a:rPr>
              <a:t>України «Про освіту» </a:t>
            </a:r>
          </a:p>
          <a:p>
            <a:pPr>
              <a:buFont typeface="Wingdings" pitchFamily="2" charset="2"/>
              <a:buChar char="Ø"/>
            </a:pPr>
            <a:r>
              <a:rPr lang="uk-UA" sz="2400" b="0" dirty="0" smtClean="0">
                <a:latin typeface="Times New Roman" pitchFamily="18" charset="0"/>
                <a:cs typeface="Times New Roman" pitchFamily="18" charset="0"/>
              </a:rPr>
              <a:t>Закону </a:t>
            </a:r>
            <a:r>
              <a:rPr lang="uk-UA" sz="2400" b="0" dirty="0">
                <a:latin typeface="Times New Roman" pitchFamily="18" charset="0"/>
                <a:cs typeface="Times New Roman" pitchFamily="18" charset="0"/>
              </a:rPr>
              <a:t>України «Про дошкільну освіту» </a:t>
            </a:r>
          </a:p>
          <a:p>
            <a:pPr>
              <a:buFont typeface="Wingdings" pitchFamily="2" charset="2"/>
              <a:buChar char="Ø"/>
            </a:pPr>
            <a:r>
              <a:rPr lang="uk-UA" sz="2400" b="0" dirty="0" smtClean="0">
                <a:latin typeface="Times New Roman" pitchFamily="18" charset="0"/>
                <a:cs typeface="Times New Roman" pitchFamily="18" charset="0"/>
              </a:rPr>
              <a:t>Закону </a:t>
            </a:r>
            <a:r>
              <a:rPr lang="uk-UA" sz="2400" b="0" dirty="0">
                <a:latin typeface="Times New Roman" pitchFamily="18" charset="0"/>
                <a:cs typeface="Times New Roman" pitchFamily="18" charset="0"/>
              </a:rPr>
              <a:t>України «Про охорону дитинства» </a:t>
            </a:r>
          </a:p>
          <a:p>
            <a:pPr>
              <a:buFont typeface="Wingdings" pitchFamily="2" charset="2"/>
              <a:buChar char="Ø"/>
            </a:pPr>
            <a:r>
              <a:rPr lang="uk-UA" sz="2400" b="0" dirty="0" smtClean="0">
                <a:latin typeface="Times New Roman" pitchFamily="18" charset="0"/>
                <a:cs typeface="Times New Roman" pitchFamily="18" charset="0"/>
              </a:rPr>
              <a:t>Конвенції </a:t>
            </a:r>
            <a:r>
              <a:rPr lang="uk-UA" sz="2400" b="0" dirty="0">
                <a:latin typeface="Times New Roman" pitchFamily="18" charset="0"/>
                <a:cs typeface="Times New Roman" pitchFamily="18" charset="0"/>
              </a:rPr>
              <a:t>про права дитини </a:t>
            </a:r>
          </a:p>
          <a:p>
            <a:pPr>
              <a:buFont typeface="Wingdings" pitchFamily="2" charset="2"/>
              <a:buChar char="Ø"/>
            </a:pPr>
            <a:r>
              <a:rPr lang="uk-UA" sz="2400" b="0" dirty="0" smtClean="0">
                <a:latin typeface="Times New Roman" pitchFamily="18" charset="0"/>
                <a:cs typeface="Times New Roman" pitchFamily="18" charset="0"/>
              </a:rPr>
              <a:t>Положення </a:t>
            </a:r>
            <a:r>
              <a:rPr lang="uk-UA" sz="2400" b="0" dirty="0">
                <a:latin typeface="Times New Roman" pitchFamily="18" charset="0"/>
                <a:cs typeface="Times New Roman" pitchFamily="18" charset="0"/>
              </a:rPr>
              <a:t>про заклад дошкільної освіти </a:t>
            </a:r>
            <a:endParaRPr lang="uk-UA" sz="2400" b="0" dirty="0" smtClean="0">
              <a:latin typeface="Times New Roman" pitchFamily="18" charset="0"/>
              <a:cs typeface="Times New Roman" pitchFamily="18" charset="0"/>
            </a:endParaRPr>
          </a:p>
          <a:p>
            <a:pPr>
              <a:buFont typeface="Wingdings" pitchFamily="2" charset="2"/>
              <a:buChar char="Ø"/>
            </a:pPr>
            <a:r>
              <a:rPr lang="uk-UA" sz="2400" b="0" dirty="0" smtClean="0">
                <a:latin typeface="Times New Roman" pitchFamily="18" charset="0"/>
                <a:cs typeface="Times New Roman" pitchFamily="18" charset="0"/>
              </a:rPr>
              <a:t>Інструктивно-методичних </a:t>
            </a:r>
            <a:r>
              <a:rPr lang="uk-UA" sz="2400" b="0" dirty="0">
                <a:latin typeface="Times New Roman" pitchFamily="18" charset="0"/>
                <a:cs typeface="Times New Roman" pitchFamily="18" charset="0"/>
              </a:rPr>
              <a:t>рекомендацій Міністерства освіти і науки України «Щодо окремих питань діяльності закладів дошкільної освіти у </a:t>
            </a:r>
            <a:r>
              <a:rPr lang="uk-UA" sz="2400" b="0" dirty="0" smtClean="0">
                <a:latin typeface="Times New Roman" pitchFamily="18" charset="0"/>
                <a:cs typeface="Times New Roman" pitchFamily="18" charset="0"/>
              </a:rPr>
              <a:t>2022/2023 навчальному </a:t>
            </a:r>
            <a:r>
              <a:rPr lang="uk-UA" sz="2400" b="0" dirty="0">
                <a:latin typeface="Times New Roman" pitchFamily="18" charset="0"/>
                <a:cs typeface="Times New Roman" pitchFamily="18" charset="0"/>
              </a:rPr>
              <a:t>році» </a:t>
            </a:r>
          </a:p>
          <a:p>
            <a:pPr>
              <a:buFont typeface="Wingdings" pitchFamily="2" charset="2"/>
              <a:buChar char="Ø"/>
            </a:pPr>
            <a:r>
              <a:rPr lang="uk-UA" sz="2400" b="0" dirty="0" smtClean="0">
                <a:latin typeface="Times New Roman" pitchFamily="18" charset="0"/>
                <a:cs typeface="Times New Roman" pitchFamily="18" charset="0"/>
              </a:rPr>
              <a:t>Статуту </a:t>
            </a:r>
            <a:r>
              <a:rPr lang="uk-UA" sz="2400" b="0" dirty="0">
                <a:latin typeface="Times New Roman" pitchFamily="18" charset="0"/>
                <a:cs typeface="Times New Roman" pitchFamily="18" charset="0"/>
              </a:rPr>
              <a:t>та інших розпорядчих документів.</a:t>
            </a:r>
          </a:p>
        </p:txBody>
      </p:sp>
    </p:spTree>
    <p:extLst>
      <p:ext uri="{BB962C8B-B14F-4D97-AF65-F5344CB8AC3E}">
        <p14:creationId xmlns:p14="http://schemas.microsoft.com/office/powerpoint/2010/main" val="12350355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sz="4400" b="1" cap="none" dirty="0" smtClean="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Режим роботи закладу:</a:t>
            </a:r>
            <a:endParaRPr lang="uk-UA" sz="4400" b="1" cap="none"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endParaRPr>
          </a:p>
        </p:txBody>
      </p:sp>
      <p:sp>
        <p:nvSpPr>
          <p:cNvPr id="4" name="Объект 3"/>
          <p:cNvSpPr>
            <a:spLocks noGrp="1"/>
          </p:cNvSpPr>
          <p:nvPr>
            <p:ph sz="half" idx="2"/>
          </p:nvPr>
        </p:nvSpPr>
        <p:spPr>
          <a:xfrm>
            <a:off x="827584" y="1628800"/>
            <a:ext cx="7569274" cy="2880320"/>
          </a:xfrm>
        </p:spPr>
        <p:style>
          <a:lnRef idx="2">
            <a:schemeClr val="accent2"/>
          </a:lnRef>
          <a:fillRef idx="1">
            <a:schemeClr val="lt1"/>
          </a:fillRef>
          <a:effectRef idx="0">
            <a:schemeClr val="accent2"/>
          </a:effectRef>
          <a:fontRef idx="minor">
            <a:schemeClr val="dk1"/>
          </a:fontRef>
        </p:style>
        <p:txBody>
          <a:bodyPr>
            <a:normAutofit lnSpcReduction="10000"/>
          </a:bodyPr>
          <a:lstStyle/>
          <a:p>
            <a:r>
              <a:rPr lang="uk-UA" dirty="0" smtClean="0"/>
              <a:t>•ЗДО працює </a:t>
            </a:r>
            <a:r>
              <a:rPr lang="uk-UA" dirty="0"/>
              <a:t>за п’ятиденним робочим тижнем </a:t>
            </a:r>
            <a:endParaRPr lang="uk-UA" dirty="0" smtClean="0"/>
          </a:p>
          <a:p>
            <a:r>
              <a:rPr lang="uk-UA" dirty="0"/>
              <a:t> </a:t>
            </a:r>
            <a:r>
              <a:rPr lang="uk-UA" dirty="0" smtClean="0"/>
              <a:t>   з </a:t>
            </a:r>
            <a:r>
              <a:rPr lang="uk-UA" dirty="0"/>
              <a:t>8 </a:t>
            </a:r>
            <a:r>
              <a:rPr lang="uk-UA" dirty="0" smtClean="0"/>
              <a:t>год. </a:t>
            </a:r>
            <a:r>
              <a:rPr lang="uk-UA" dirty="0"/>
              <a:t>00 </a:t>
            </a:r>
            <a:r>
              <a:rPr lang="uk-UA" dirty="0" smtClean="0"/>
              <a:t>хв. </a:t>
            </a:r>
            <a:r>
              <a:rPr lang="uk-UA" dirty="0"/>
              <a:t>до </a:t>
            </a:r>
            <a:r>
              <a:rPr lang="uk-UA" dirty="0" smtClean="0"/>
              <a:t>18 </a:t>
            </a:r>
            <a:r>
              <a:rPr lang="uk-UA" dirty="0" err="1"/>
              <a:t>год</a:t>
            </a:r>
            <a:r>
              <a:rPr lang="uk-UA" dirty="0"/>
              <a:t> </a:t>
            </a:r>
            <a:r>
              <a:rPr lang="uk-UA" dirty="0" smtClean="0"/>
              <a:t>. 30 </a:t>
            </a:r>
            <a:r>
              <a:rPr lang="uk-UA" dirty="0"/>
              <a:t>хв. </a:t>
            </a:r>
            <a:endParaRPr lang="uk-UA" dirty="0" smtClean="0"/>
          </a:p>
          <a:p>
            <a:r>
              <a:rPr lang="uk-UA" dirty="0" smtClean="0"/>
              <a:t>• </a:t>
            </a:r>
            <a:r>
              <a:rPr lang="uk-UA" dirty="0"/>
              <a:t>Навчальний рік у закладі дошкільної освіти починається з 01 вересня і закінчується 31 травня наступного року. </a:t>
            </a:r>
            <a:endParaRPr lang="uk-UA" dirty="0" smtClean="0"/>
          </a:p>
          <a:p>
            <a:r>
              <a:rPr lang="uk-UA" dirty="0" smtClean="0"/>
              <a:t>• </a:t>
            </a:r>
            <a:r>
              <a:rPr lang="uk-UA" dirty="0"/>
              <a:t>З 01 червня по 31 серпня триває </a:t>
            </a:r>
            <a:r>
              <a:rPr lang="uk-UA" dirty="0" smtClean="0"/>
              <a:t>літній оздоровчий </a:t>
            </a:r>
            <a:r>
              <a:rPr lang="uk-UA" dirty="0"/>
              <a:t>період.</a:t>
            </a:r>
          </a:p>
        </p:txBody>
      </p:sp>
    </p:spTree>
    <p:extLst>
      <p:ext uri="{BB962C8B-B14F-4D97-AF65-F5344CB8AC3E}">
        <p14:creationId xmlns:p14="http://schemas.microsoft.com/office/powerpoint/2010/main" val="29357995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half" idx="1"/>
          </p:nvPr>
        </p:nvSpPr>
        <p:spPr>
          <a:xfrm>
            <a:off x="395536" y="1132414"/>
            <a:ext cx="4608512" cy="2619752"/>
          </a:xfrm>
        </p:spPr>
        <p:txBody>
          <a:bodyPr/>
          <a:lstStyle/>
          <a:p>
            <a:r>
              <a:rPr lang="uk-UA" sz="2400" dirty="0" smtClean="0">
                <a:latin typeface="Times New Roman" pitchFamily="18" charset="0"/>
                <a:cs typeface="Times New Roman" pitchFamily="18" charset="0"/>
              </a:rPr>
              <a:t>Кількість дітей на початку навчального року: 50 дітей</a:t>
            </a:r>
          </a:p>
          <a:p>
            <a:r>
              <a:rPr lang="uk-UA" sz="2400" dirty="0">
                <a:latin typeface="Times New Roman" pitchFamily="18" charset="0"/>
                <a:cs typeface="Times New Roman" pitchFamily="18" charset="0"/>
              </a:rPr>
              <a:t>Кількість дітей на </a:t>
            </a:r>
            <a:r>
              <a:rPr lang="uk-UA" sz="2400" dirty="0" smtClean="0">
                <a:latin typeface="Times New Roman" pitchFamily="18" charset="0"/>
                <a:cs typeface="Times New Roman" pitchFamily="18" charset="0"/>
              </a:rPr>
              <a:t>кінець навчального </a:t>
            </a:r>
            <a:r>
              <a:rPr lang="uk-UA" sz="2400" dirty="0">
                <a:latin typeface="Times New Roman" pitchFamily="18" charset="0"/>
                <a:cs typeface="Times New Roman" pitchFamily="18" charset="0"/>
              </a:rPr>
              <a:t>року</a:t>
            </a:r>
            <a:r>
              <a:rPr lang="uk-UA" sz="2400" dirty="0" smtClean="0">
                <a:latin typeface="Times New Roman" pitchFamily="18" charset="0"/>
                <a:cs typeface="Times New Roman" pitchFamily="18" charset="0"/>
              </a:rPr>
              <a:t>: 51 дитина</a:t>
            </a:r>
            <a:endParaRPr lang="uk-UA" sz="2400" dirty="0">
              <a:latin typeface="Times New Roman" pitchFamily="18" charset="0"/>
              <a:cs typeface="Times New Roman" pitchFamily="18" charset="0"/>
            </a:endParaRPr>
          </a:p>
          <a:p>
            <a:r>
              <a:rPr lang="uk-UA" sz="2400" dirty="0">
                <a:solidFill>
                  <a:schemeClr val="accent2"/>
                </a:solidFill>
                <a:latin typeface="Times New Roman" pitchFamily="18" charset="0"/>
                <a:cs typeface="Times New Roman" pitchFamily="18" charset="0"/>
              </a:rPr>
              <a:t>Дівчаток:</a:t>
            </a:r>
            <a:r>
              <a:rPr lang="uk-UA" sz="2400" dirty="0">
                <a:latin typeface="Times New Roman" pitchFamily="18" charset="0"/>
                <a:cs typeface="Times New Roman" pitchFamily="18" charset="0"/>
              </a:rPr>
              <a:t> 25</a:t>
            </a:r>
          </a:p>
          <a:p>
            <a:r>
              <a:rPr lang="uk-UA" sz="2400" dirty="0" smtClean="0">
                <a:solidFill>
                  <a:srgbClr val="00B0F0"/>
                </a:solidFill>
                <a:latin typeface="Times New Roman" pitchFamily="18" charset="0"/>
                <a:cs typeface="Times New Roman" pitchFamily="18" charset="0"/>
              </a:rPr>
              <a:t>Хлопчиків:</a:t>
            </a:r>
            <a:r>
              <a:rPr lang="uk-UA" sz="2400" dirty="0" smtClean="0">
                <a:latin typeface="Times New Roman" pitchFamily="18" charset="0"/>
                <a:cs typeface="Times New Roman" pitchFamily="18" charset="0"/>
              </a:rPr>
              <a:t> </a:t>
            </a:r>
            <a:r>
              <a:rPr lang="uk-UA" sz="2400" dirty="0">
                <a:latin typeface="Times New Roman" pitchFamily="18" charset="0"/>
                <a:cs typeface="Times New Roman" pitchFamily="18" charset="0"/>
              </a:rPr>
              <a:t>26</a:t>
            </a:r>
          </a:p>
          <a:p>
            <a:endParaRPr lang="uk-UA" dirty="0"/>
          </a:p>
        </p:txBody>
      </p:sp>
      <p:sp>
        <p:nvSpPr>
          <p:cNvPr id="3" name="Объект 2"/>
          <p:cNvSpPr>
            <a:spLocks noGrp="1"/>
          </p:cNvSpPr>
          <p:nvPr>
            <p:ph sz="half" idx="2"/>
          </p:nvPr>
        </p:nvSpPr>
        <p:spPr>
          <a:xfrm>
            <a:off x="4716016" y="3068960"/>
            <a:ext cx="3672408" cy="1971680"/>
          </a:xfrm>
        </p:spPr>
        <p:txBody>
          <a:bodyPr/>
          <a:lstStyle/>
          <a:p>
            <a:r>
              <a:rPr lang="uk-UA" sz="2400" dirty="0" smtClean="0">
                <a:latin typeface="Times New Roman" pitchFamily="18" charset="0"/>
                <a:cs typeface="Times New Roman" pitchFamily="18" charset="0"/>
              </a:rPr>
              <a:t>Ясельний вік: </a:t>
            </a:r>
            <a:r>
              <a:rPr lang="uk-UA" sz="2400" dirty="0" smtClean="0">
                <a:solidFill>
                  <a:srgbClr val="92D050"/>
                </a:solidFill>
                <a:latin typeface="Times New Roman" pitchFamily="18" charset="0"/>
                <a:cs typeface="Times New Roman" pitchFamily="18" charset="0"/>
              </a:rPr>
              <a:t>6 дітей</a:t>
            </a:r>
          </a:p>
          <a:p>
            <a:r>
              <a:rPr lang="uk-UA" sz="2400" dirty="0" smtClean="0">
                <a:latin typeface="Times New Roman" pitchFamily="18" charset="0"/>
                <a:cs typeface="Times New Roman" pitchFamily="18" charset="0"/>
              </a:rPr>
              <a:t>Молодший вік: </a:t>
            </a:r>
            <a:r>
              <a:rPr lang="uk-UA" sz="2400" dirty="0" smtClean="0">
                <a:solidFill>
                  <a:srgbClr val="FFC000"/>
                </a:solidFill>
                <a:latin typeface="Times New Roman" pitchFamily="18" charset="0"/>
                <a:cs typeface="Times New Roman" pitchFamily="18" charset="0"/>
              </a:rPr>
              <a:t>11 дітей</a:t>
            </a:r>
          </a:p>
          <a:p>
            <a:r>
              <a:rPr lang="uk-UA" sz="2400" dirty="0" smtClean="0">
                <a:latin typeface="Times New Roman" pitchFamily="18" charset="0"/>
                <a:cs typeface="Times New Roman" pitchFamily="18" charset="0"/>
              </a:rPr>
              <a:t>Середній вік: </a:t>
            </a:r>
            <a:r>
              <a:rPr lang="uk-UA" sz="2400" dirty="0" smtClean="0">
                <a:solidFill>
                  <a:srgbClr val="FF0000"/>
                </a:solidFill>
                <a:latin typeface="Times New Roman" pitchFamily="18" charset="0"/>
                <a:cs typeface="Times New Roman" pitchFamily="18" charset="0"/>
              </a:rPr>
              <a:t>16 дітей</a:t>
            </a:r>
          </a:p>
          <a:p>
            <a:r>
              <a:rPr lang="uk-UA" sz="2400" dirty="0" smtClean="0">
                <a:latin typeface="Times New Roman" pitchFamily="18" charset="0"/>
                <a:cs typeface="Times New Roman" pitchFamily="18" charset="0"/>
              </a:rPr>
              <a:t>Старший вік: </a:t>
            </a:r>
            <a:r>
              <a:rPr lang="uk-UA" sz="2400" dirty="0" smtClean="0">
                <a:solidFill>
                  <a:srgbClr val="00B0F0"/>
                </a:solidFill>
                <a:latin typeface="Times New Roman" pitchFamily="18" charset="0"/>
                <a:cs typeface="Times New Roman" pitchFamily="18" charset="0"/>
              </a:rPr>
              <a:t>18 дітей</a:t>
            </a:r>
            <a:endParaRPr lang="uk-UA" sz="2400" dirty="0">
              <a:solidFill>
                <a:srgbClr val="00B0F0"/>
              </a:solidFill>
              <a:latin typeface="Times New Roman" pitchFamily="18" charset="0"/>
              <a:cs typeface="Times New Roman" pitchFamily="18" charset="0"/>
            </a:endParaRPr>
          </a:p>
          <a:p>
            <a:endParaRPr lang="uk-UA" dirty="0"/>
          </a:p>
        </p:txBody>
      </p:sp>
      <p:sp>
        <p:nvSpPr>
          <p:cNvPr id="4" name="Заголовок 3"/>
          <p:cNvSpPr>
            <a:spLocks noGrp="1"/>
          </p:cNvSpPr>
          <p:nvPr>
            <p:ph type="title"/>
          </p:nvPr>
        </p:nvSpPr>
        <p:spPr>
          <a:xfrm>
            <a:off x="467544" y="332656"/>
            <a:ext cx="8352928" cy="548640"/>
          </a:xfrm>
        </p:spPr>
        <p:txBody>
          <a:bodyPr/>
          <a:lstStyle/>
          <a:p>
            <a:pPr algn="ctr"/>
            <a:r>
              <a:rPr lang="uk-UA" b="1" dirty="0" smtClean="0">
                <a:solidFill>
                  <a:srgbClr val="FF0000"/>
                </a:solidFill>
              </a:rPr>
              <a:t>Вихованці</a:t>
            </a:r>
            <a:r>
              <a:rPr lang="uk-UA" b="1" dirty="0" smtClean="0"/>
              <a:t> </a:t>
            </a:r>
            <a:r>
              <a:rPr lang="uk-UA" b="1" dirty="0" err="1" smtClean="0">
                <a:solidFill>
                  <a:srgbClr val="FFC000"/>
                </a:solidFill>
              </a:rPr>
              <a:t>Тустанського</a:t>
            </a:r>
            <a:r>
              <a:rPr lang="uk-UA" b="1" dirty="0" smtClean="0"/>
              <a:t> </a:t>
            </a:r>
            <a:r>
              <a:rPr lang="uk-UA" b="1" dirty="0" smtClean="0">
                <a:solidFill>
                  <a:srgbClr val="FFFF00"/>
                </a:solidFill>
              </a:rPr>
              <a:t>ЗДО</a:t>
            </a:r>
            <a:r>
              <a:rPr lang="uk-UA" b="1" dirty="0" smtClean="0"/>
              <a:t> </a:t>
            </a:r>
            <a:r>
              <a:rPr lang="uk-UA" b="1" dirty="0" smtClean="0">
                <a:solidFill>
                  <a:srgbClr val="92D050"/>
                </a:solidFill>
              </a:rPr>
              <a:t>(ясла</a:t>
            </a:r>
            <a:r>
              <a:rPr lang="uk-UA" b="1" dirty="0" smtClean="0">
                <a:solidFill>
                  <a:srgbClr val="00B050"/>
                </a:solidFill>
              </a:rPr>
              <a:t>-садок) </a:t>
            </a:r>
            <a:r>
              <a:rPr lang="uk-UA" b="1" dirty="0" smtClean="0">
                <a:solidFill>
                  <a:srgbClr val="00B0F0"/>
                </a:solidFill>
              </a:rPr>
              <a:t>«В</a:t>
            </a:r>
            <a:r>
              <a:rPr lang="uk-UA" b="1" dirty="0" smtClean="0">
                <a:solidFill>
                  <a:srgbClr val="0070C0"/>
                </a:solidFill>
              </a:rPr>
              <a:t>ес</a:t>
            </a:r>
            <a:r>
              <a:rPr lang="uk-UA" b="1" dirty="0" smtClean="0">
                <a:solidFill>
                  <a:srgbClr val="002060"/>
                </a:solidFill>
              </a:rPr>
              <a:t>ел</a:t>
            </a:r>
            <a:r>
              <a:rPr lang="uk-UA" b="1" dirty="0" smtClean="0">
                <a:solidFill>
                  <a:srgbClr val="7030A0"/>
                </a:solidFill>
              </a:rPr>
              <a:t>ка»</a:t>
            </a:r>
            <a:endParaRPr lang="uk-UA" b="1" dirty="0">
              <a:solidFill>
                <a:srgbClr val="7030A0"/>
              </a:solidFill>
            </a:endParaRPr>
          </a:p>
        </p:txBody>
      </p:sp>
      <p:graphicFrame>
        <p:nvGraphicFramePr>
          <p:cNvPr id="7" name="Диаграмма 6"/>
          <p:cNvGraphicFramePr/>
          <p:nvPr>
            <p:extLst>
              <p:ext uri="{D42A27DB-BD31-4B8C-83A1-F6EECF244321}">
                <p14:modId xmlns:p14="http://schemas.microsoft.com/office/powerpoint/2010/main" val="1544908355"/>
              </p:ext>
            </p:extLst>
          </p:nvPr>
        </p:nvGraphicFramePr>
        <p:xfrm>
          <a:off x="1979712" y="2708920"/>
          <a:ext cx="2903984" cy="2392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Диаграмма 8"/>
          <p:cNvGraphicFramePr/>
          <p:nvPr>
            <p:extLst>
              <p:ext uri="{D42A27DB-BD31-4B8C-83A1-F6EECF244321}">
                <p14:modId xmlns:p14="http://schemas.microsoft.com/office/powerpoint/2010/main" val="538924028"/>
              </p:ext>
            </p:extLst>
          </p:nvPr>
        </p:nvGraphicFramePr>
        <p:xfrm>
          <a:off x="5076056" y="548680"/>
          <a:ext cx="3312368" cy="25202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6265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19140000">
            <a:off x="871084" y="1851144"/>
            <a:ext cx="6397690" cy="1207509"/>
          </a:xfrm>
        </p:spPr>
        <p:txBody>
          <a:bodyPr/>
          <a:lstStyle/>
          <a:p>
            <a:r>
              <a:rPr lang="uk-UA" sz="4000" b="1" dirty="0" smtClean="0"/>
              <a:t>Освітня діяльність ЗДО</a:t>
            </a:r>
            <a:endParaRPr lang="uk-UA" sz="4000" b="1" dirty="0"/>
          </a:p>
        </p:txBody>
      </p:sp>
    </p:spTree>
    <p:extLst>
      <p:ext uri="{BB962C8B-B14F-4D97-AF65-F5344CB8AC3E}">
        <p14:creationId xmlns:p14="http://schemas.microsoft.com/office/powerpoint/2010/main" val="312789519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Углы">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Углы">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Углы">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8314</TotalTime>
  <Words>1244</Words>
  <Application>Microsoft Office PowerPoint</Application>
  <PresentationFormat>Экран (4:3)</PresentationFormat>
  <Paragraphs>138</Paragraphs>
  <Slides>53</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53</vt:i4>
      </vt:variant>
    </vt:vector>
  </HeadingPairs>
  <TitlesOfParts>
    <vt:vector size="60" baseType="lpstr">
      <vt:lpstr>Arial</vt:lpstr>
      <vt:lpstr>Franklin Gothic Book</vt:lpstr>
      <vt:lpstr>Franklin Gothic Medium</vt:lpstr>
      <vt:lpstr>Times New Roman</vt:lpstr>
      <vt:lpstr>Tunga</vt:lpstr>
      <vt:lpstr>Wingdings</vt:lpstr>
      <vt:lpstr>Углы</vt:lpstr>
      <vt:lpstr>ЗВІТ про роботу  Тустанського ЗДО  (ясла-садок) «Веселка» Дубовецької сільської ради Івано-Франківської області за 2022-2023 навчальний рік </vt:lpstr>
      <vt:lpstr>Презентация PowerPoint</vt:lpstr>
      <vt:lpstr>Даний звіт підготовлено на підставі :</vt:lpstr>
      <vt:lpstr>Загальні відомості про ЗДО:</vt:lpstr>
      <vt:lpstr>Організаційно-правові засади діяльності Тустанського ЗДО (ясла-садок) «Веселка»</vt:lpstr>
      <vt:lpstr>Тустанський Заклад дошкільної освіти (ясла-садок) «Веселка» дубовецької сільської ради івано-франківськоїобласті здійснює свою діяльність відповідно до нормативних документів та законодавчих актів України: </vt:lpstr>
      <vt:lpstr>Режим роботи закладу:</vt:lpstr>
      <vt:lpstr>Вихованці Тустанського ЗДО (ясла-садок) «Веселка»</vt:lpstr>
      <vt:lpstr>Освітня діяльність ЗДО</vt:lpstr>
      <vt:lpstr>Презентация PowerPoint</vt:lpstr>
      <vt:lpstr>Кадрове забезпечення</vt:lpstr>
      <vt:lpstr>Презентация PowerPoint</vt:lpstr>
      <vt:lpstr>Освітньо-кваліфікаційний рівень педагогів:</vt:lpstr>
      <vt:lpstr>Освітньо-кваліфікаційний рівень педагогів </vt:lpstr>
      <vt:lpstr>Підвищення кваліфікаційного рівня педагогів </vt:lpstr>
      <vt:lpstr>науково-практичний семінар на тему: «Впровадження українських традицій та звичаїв в роботі з дітьми дошкільного віку»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Пріоритетні напрямки діяльності ЗДО :</vt:lpstr>
      <vt:lpstr>В Тустанському закладі дошкільної освіти (ясла-садок)«Веселка» дубовецької сільської ради івано-франківської області визначено політику забезпечення якості освітньої діяльності, розроблено Положення про внутрішню систему забезпечення якості освіти, яке схвалено педагогічною радою (протокол №3 від 15.02.2022).</vt:lpstr>
      <vt:lpstr>Адміністрацією закладу реалізація впровадження внутрішньої системи забезпечення якості освіти грунтується на таких засадах: • орієнтація на замовника послуг (дітей та їхніх батьків), завоювання його довіри; • цілепокладання відповідно до визначених напрямів розвитку закладу та створення умов для задіяння всіх працівників до забезпечення якості дошкільної освіти;  • взаємопов’язаність процесів діяльності закладу;  • зорієнтованість на поліпшення показників освітнього процесу, підвищення задоволеності батьків, здатність прогнозувати внутрішні й зовнішні ризики та реагувати на них;  • прийняття управлінських рішень на основі фактичних даних та розуміння причиннонаслідкових зв’язків і ймовірності непередбачуваних наслідків;  • управління всіма зацікавленими сторонами, щоб оптимізувати їхній вплив на діяльність закладу. </vt:lpstr>
      <vt:lpstr>Організаційно-педагогічна робота забезпечена організацією та проведенням заходів:</vt:lpstr>
      <vt:lpstr>Тиждень безпеки життєдіяльності в здо</vt:lpstr>
      <vt:lpstr>Презентация PowerPoint</vt:lpstr>
      <vt:lpstr>Презентация PowerPoint</vt:lpstr>
      <vt:lpstr>Презентация PowerPoint</vt:lpstr>
      <vt:lpstr>Всесвітній Тиждень грошей в здо</vt:lpstr>
      <vt:lpstr>Презентация PowerPoint</vt:lpstr>
      <vt:lpstr>Презентация PowerPoint</vt:lpstr>
      <vt:lpstr>Презентация PowerPoint</vt:lpstr>
      <vt:lpstr>Шевченкові дні в здо</vt:lpstr>
      <vt:lpstr>Презентация PowerPoint</vt:lpstr>
      <vt:lpstr>Фізкультурна розвага  «козацькому роду – нема переводу»</vt:lpstr>
      <vt:lpstr>Презентация PowerPoint</vt:lpstr>
      <vt:lpstr>Організація харчування</vt:lpstr>
      <vt:lpstr>Організація харчування здійснюється відповідно до:  • Інструкції з організації харчування дітей у дошкільних навчальних закладах, затвердженої спільним наказом МОН України та МОЗ України від 17 квітня 2006 року № 298/227 (із змінами);  • Постанови Кабінету Міністрів України «Про затвердження норм та Порядку організації харчування у закладах освіти та дитячих закладах оздоровлення та відпочинку» від 24 березня 2021 року № 305.  У здо організовано триразовий режим харчування для дітей:  сніданок, обід та підвечірок.   Формою організації харчування в ЗДО є монопрофільне меню, що визначає один набір страв та не передбачає самостійного вибору споживачами його компонентів.   Організація харчування дітей здійснюється відповідно до складеного примірного чотиритижневого сезонного меню, погодженого начальником галицького управління держпродспоживслужби  в івано-франківській області та затвердженого директором закладу дошкільної освіти </vt:lpstr>
      <vt:lpstr>ОПЛАТА ХАРЧУВАННЯ Вартість харчування вихованців ЗДО у розмірі 60 грн. в день та визначили батьківську плату за їх харчування в розмірі 40%, а саме: - віком від 3-х років при режимі роботи 10,5 годин - 60 грн.,  з них батьківську плату – 24 грн. - віком до 3-х років при режимі роботи 10,5 годин - 55 грн.,  з них батьківську плату - 22 грн. Організація пільгового харчування дітей </vt:lpstr>
      <vt:lpstr>Презентация PowerPoint</vt:lpstr>
      <vt:lpstr>Наш харчоблок:</vt:lpstr>
      <vt:lpstr>Презентация PowerPoint</vt:lpstr>
      <vt:lpstr>ЗАХОДИ ЩОДО ЗДІЙСНЕННЯ ТА МОДЕРНІЗАЦІЇ МАТЕРІАЛЬНО-ТЕХНІЧНОЇ БАЗИ ОСВІТНЬОГО ПРОЦЕСУ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Дякую за увагу!</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1</cp:lastModifiedBy>
  <cp:revision>51</cp:revision>
  <dcterms:created xsi:type="dcterms:W3CDTF">2023-05-09T11:29:21Z</dcterms:created>
  <dcterms:modified xsi:type="dcterms:W3CDTF">2024-08-19T07:32:47Z</dcterms:modified>
</cp:coreProperties>
</file>