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65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-701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Вересень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0729345398989302E-2"/>
          <c:y val="0.1024281249341277"/>
          <c:w val="0.94131042175127833"/>
          <c:h val="0.66998656417947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початковий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Лист1!$B$3:$B$9</c:f>
              <c:numCache>
                <c:formatCode>General</c:formatCode>
                <c:ptCount val="7"/>
                <c:pt idx="0">
                  <c:v>0</c:v>
                </c:pt>
                <c:pt idx="1">
                  <c:v>14.77</c:v>
                </c:pt>
                <c:pt idx="2">
                  <c:v>5.95</c:v>
                </c:pt>
                <c:pt idx="3">
                  <c:v>6.34</c:v>
                </c:pt>
                <c:pt idx="4">
                  <c:v>16.350000000000001</c:v>
                </c:pt>
                <c:pt idx="5">
                  <c:v>22.65</c:v>
                </c:pt>
                <c:pt idx="6">
                  <c:v>8.7899999999999991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середній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Лист1!$C$3:$C$9</c:f>
              <c:numCache>
                <c:formatCode>General</c:formatCode>
                <c:ptCount val="7"/>
                <c:pt idx="0">
                  <c:v>39.15</c:v>
                </c:pt>
                <c:pt idx="1">
                  <c:v>35.729999999999997</c:v>
                </c:pt>
                <c:pt idx="2">
                  <c:v>35.729999999999997</c:v>
                </c:pt>
                <c:pt idx="3">
                  <c:v>32.04</c:v>
                </c:pt>
                <c:pt idx="4">
                  <c:v>26.18</c:v>
                </c:pt>
                <c:pt idx="5">
                  <c:v>34.15</c:v>
                </c:pt>
                <c:pt idx="6">
                  <c:v>63.75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достатній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Лист1!$D$3:$D$9</c:f>
              <c:numCache>
                <c:formatCode>General</c:formatCode>
                <c:ptCount val="7"/>
                <c:pt idx="0">
                  <c:v>34.25</c:v>
                </c:pt>
                <c:pt idx="1">
                  <c:v>35.67</c:v>
                </c:pt>
                <c:pt idx="2">
                  <c:v>38.409999999999997</c:v>
                </c:pt>
                <c:pt idx="3">
                  <c:v>35.159999999999997</c:v>
                </c:pt>
                <c:pt idx="4">
                  <c:v>42.84</c:v>
                </c:pt>
                <c:pt idx="5">
                  <c:v>28.15</c:v>
                </c:pt>
                <c:pt idx="6">
                  <c:v>22.72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високий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Лист1!$E$3:$E$9</c:f>
              <c:numCache>
                <c:formatCode>General</c:formatCode>
                <c:ptCount val="7"/>
                <c:pt idx="0">
                  <c:v>12.82</c:v>
                </c:pt>
                <c:pt idx="1">
                  <c:v>15.13</c:v>
                </c:pt>
                <c:pt idx="2">
                  <c:v>26.5</c:v>
                </c:pt>
                <c:pt idx="3">
                  <c:v>24.83</c:v>
                </c:pt>
                <c:pt idx="4">
                  <c:v>13.66</c:v>
                </c:pt>
                <c:pt idx="5">
                  <c:v>14.45</c:v>
                </c:pt>
                <c:pt idx="6">
                  <c:v>4.5199999999999996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23092352"/>
        <c:axId val="123102336"/>
      </c:barChart>
      <c:catAx>
        <c:axId val="123092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23102336"/>
        <c:crosses val="autoZero"/>
        <c:auto val="1"/>
        <c:lblAlgn val="ctr"/>
        <c:lblOffset val="100"/>
        <c:noMultiLvlLbl val="0"/>
      </c:catAx>
      <c:valAx>
        <c:axId val="1231023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092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травень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0729345398989302E-2"/>
          <c:y val="0.1024281249341277"/>
          <c:w val="0.94131042175127833"/>
          <c:h val="0.66998656417947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початковий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Лист1!$B$3:$B$9</c:f>
              <c:numCache>
                <c:formatCode>General</c:formatCode>
                <c:ptCount val="7"/>
                <c:pt idx="0">
                  <c:v>0</c:v>
                </c:pt>
                <c:pt idx="1">
                  <c:v>14.77</c:v>
                </c:pt>
                <c:pt idx="2">
                  <c:v>5.95</c:v>
                </c:pt>
                <c:pt idx="3">
                  <c:v>6.34</c:v>
                </c:pt>
                <c:pt idx="4">
                  <c:v>16.350000000000001</c:v>
                </c:pt>
                <c:pt idx="5">
                  <c:v>22.65</c:v>
                </c:pt>
                <c:pt idx="6">
                  <c:v>8.7899999999999991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середній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Лист1!$C$3:$C$9</c:f>
              <c:numCache>
                <c:formatCode>General</c:formatCode>
                <c:ptCount val="7"/>
                <c:pt idx="0">
                  <c:v>39.15</c:v>
                </c:pt>
                <c:pt idx="1">
                  <c:v>35.729999999999997</c:v>
                </c:pt>
                <c:pt idx="2">
                  <c:v>35.729999999999997</c:v>
                </c:pt>
                <c:pt idx="3">
                  <c:v>32.04</c:v>
                </c:pt>
                <c:pt idx="4">
                  <c:v>26.18</c:v>
                </c:pt>
                <c:pt idx="5">
                  <c:v>34.15</c:v>
                </c:pt>
                <c:pt idx="6">
                  <c:v>63.75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достатній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Лист1!$D$3:$D$9</c:f>
              <c:numCache>
                <c:formatCode>General</c:formatCode>
                <c:ptCount val="7"/>
                <c:pt idx="0">
                  <c:v>34.25</c:v>
                </c:pt>
                <c:pt idx="1">
                  <c:v>35.67</c:v>
                </c:pt>
                <c:pt idx="2">
                  <c:v>38.409999999999997</c:v>
                </c:pt>
                <c:pt idx="3">
                  <c:v>35.159999999999997</c:v>
                </c:pt>
                <c:pt idx="4">
                  <c:v>42.84</c:v>
                </c:pt>
                <c:pt idx="5">
                  <c:v>28.15</c:v>
                </c:pt>
                <c:pt idx="6">
                  <c:v>22.72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високий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Лист1!$A$3:$A$9</c:f>
              <c:strCache>
                <c:ptCount val="7"/>
                <c:pt idx="0">
                  <c:v>Дитина в соціумі</c:v>
                </c:pt>
                <c:pt idx="1">
                  <c:v>Дитина у природному довкіллі</c:v>
                </c:pt>
                <c:pt idx="2">
                  <c:v>Дитина у світі мистецтва</c:v>
                </c:pt>
                <c:pt idx="3">
                  <c:v>Гра дитини</c:v>
                </c:pt>
                <c:pt idx="4">
                  <c:v>Сенсорно-пізнавальний розвиток</c:v>
                </c:pt>
                <c:pt idx="5">
                  <c:v>Мовлення дитини</c:v>
                </c:pt>
                <c:pt idx="6">
                  <c:v>Фізичнний розвиток</c:v>
                </c:pt>
              </c:strCache>
            </c:strRef>
          </c:cat>
          <c:val>
            <c:numRef>
              <c:f>Лист1!$E$3:$E$9</c:f>
              <c:numCache>
                <c:formatCode>General</c:formatCode>
                <c:ptCount val="7"/>
                <c:pt idx="0">
                  <c:v>12.82</c:v>
                </c:pt>
                <c:pt idx="1">
                  <c:v>15.13</c:v>
                </c:pt>
                <c:pt idx="2">
                  <c:v>26.5</c:v>
                </c:pt>
                <c:pt idx="3">
                  <c:v>24.83</c:v>
                </c:pt>
                <c:pt idx="4">
                  <c:v>13.66</c:v>
                </c:pt>
                <c:pt idx="5">
                  <c:v>14.45</c:v>
                </c:pt>
                <c:pt idx="6">
                  <c:v>4.5199999999999996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23042048"/>
        <c:axId val="123052032"/>
      </c:barChart>
      <c:catAx>
        <c:axId val="123042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23052032"/>
        <c:crosses val="autoZero"/>
        <c:auto val="1"/>
        <c:lblAlgn val="ctr"/>
        <c:lblOffset val="100"/>
        <c:noMultiLvlLbl val="0"/>
      </c:catAx>
      <c:valAx>
        <c:axId val="123052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042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9990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Річний</a:t>
            </a:r>
            <a:r>
              <a:rPr lang="ru-RU" dirty="0" smtClean="0"/>
              <a:t> </a:t>
            </a: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діяльність</a:t>
            </a:r>
            <a:r>
              <a:rPr lang="ru-RU" dirty="0"/>
              <a:t> закладу </a:t>
            </a:r>
            <a:r>
              <a:rPr lang="ru-RU" dirty="0" err="1" smtClean="0"/>
              <a:t>дошкільної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№5  </a:t>
            </a:r>
            <a:br>
              <a:rPr lang="ru-RU" dirty="0" smtClean="0"/>
            </a:br>
            <a:r>
              <a:rPr lang="ru-RU" dirty="0" smtClean="0"/>
              <a:t>за 2024-2025навчальний </a:t>
            </a:r>
            <a:r>
              <a:rPr lang="ru-RU" dirty="0" err="1" smtClean="0"/>
              <a:t>рік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98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335" y="624110"/>
            <a:ext cx="9591473" cy="5646980"/>
          </a:xfrm>
        </p:spPr>
      </p:pic>
    </p:spTree>
    <p:extLst>
      <p:ext uri="{BB962C8B-B14F-4D97-AF65-F5344CB8AC3E}">
        <p14:creationId xmlns:p14="http://schemas.microsoft.com/office/powerpoint/2010/main" val="421331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5167" y="624110"/>
            <a:ext cx="9289446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Тип </a:t>
            </a:r>
            <a:r>
              <a:rPr lang="ru-RU" sz="3100" dirty="0"/>
              <a:t>закладу, характеристика </a:t>
            </a:r>
            <a:r>
              <a:rPr lang="ru-RU" sz="3100" dirty="0" err="1"/>
              <a:t>груп</a:t>
            </a:r>
            <a:r>
              <a:rPr lang="ru-RU" sz="3100" dirty="0"/>
              <a:t>, </a:t>
            </a:r>
            <a:r>
              <a:rPr lang="ru-RU" sz="3100" dirty="0" err="1"/>
              <a:t>кількість</a:t>
            </a:r>
            <a:r>
              <a:rPr lang="ru-RU" sz="3100" dirty="0"/>
              <a:t> </a:t>
            </a:r>
            <a:r>
              <a:rPr lang="ru-RU" sz="3100" dirty="0" err="1"/>
              <a:t>дітей</a:t>
            </a:r>
            <a:r>
              <a:rPr lang="ru-RU" sz="3100" dirty="0"/>
              <a:t> у них; </a:t>
            </a:r>
            <a:r>
              <a:rPr lang="ru-RU" sz="3100" dirty="0" err="1"/>
              <a:t>якісна</a:t>
            </a:r>
            <a:r>
              <a:rPr lang="ru-RU" sz="3100" dirty="0"/>
              <a:t> характеристика </a:t>
            </a:r>
            <a:r>
              <a:rPr lang="ru-RU" sz="3100" dirty="0" err="1"/>
              <a:t>педагогічного</a:t>
            </a:r>
            <a:r>
              <a:rPr lang="ru-RU" sz="3100" dirty="0"/>
              <a:t> </a:t>
            </a:r>
            <a:r>
              <a:rPr lang="ru-RU" sz="3100" dirty="0" err="1"/>
              <a:t>колективу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846209"/>
              </p:ext>
            </p:extLst>
          </p:nvPr>
        </p:nvGraphicFramePr>
        <p:xfrm>
          <a:off x="2936383" y="2191897"/>
          <a:ext cx="7900205" cy="4036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238"/>
                <a:gridCol w="2238595"/>
                <a:gridCol w="5137372"/>
              </a:tblGrid>
              <a:tr h="611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>
                          <a:effectLst/>
                        </a:rPr>
                        <a:t>№ з/п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Відомості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Показники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611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Повна назва закладу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>
                          <a:effectLst/>
                        </a:rPr>
                        <a:t>Заклад дошкільної </a:t>
                      </a:r>
                      <a:r>
                        <a:rPr lang="uk-UA" sz="1200" dirty="0" smtClean="0">
                          <a:effectLst/>
                        </a:rPr>
                        <a:t>освіти №5  </a:t>
                      </a:r>
                      <a:r>
                        <a:rPr lang="uk-UA" sz="1200" dirty="0">
                          <a:effectLst/>
                        </a:rPr>
                        <a:t>Дубенської міської </a:t>
                      </a:r>
                      <a:r>
                        <a:rPr lang="uk-UA" sz="1200" dirty="0" smtClean="0">
                          <a:effectLst/>
                        </a:rPr>
                        <a:t>ради Рівненської області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6117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Адреса, телефон, e-mail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м. </a:t>
                      </a:r>
                      <a:r>
                        <a:rPr lang="uk-UA" sz="1200">
                          <a:effectLst/>
                        </a:rPr>
                        <a:t>Дубно вул.Якова Щоголіва 2/4, </a:t>
                      </a:r>
                      <a:endParaRPr lang="ru-RU" sz="110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(03656)44300, </a:t>
                      </a:r>
                      <a:r>
                        <a:rPr lang="ru-RU" sz="1200">
                          <a:effectLst/>
                        </a:rPr>
                        <a:t>dnz5_dubno@ukr.net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657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ПІП </a:t>
                      </a:r>
                      <a:r>
                        <a:rPr lang="uk-UA" sz="1200">
                          <a:effectLst/>
                        </a:rPr>
                        <a:t>директора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Апостол Тетяна Георгіївна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657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Кількість вихованців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122 </a:t>
                      </a:r>
                      <a:r>
                        <a:rPr lang="ru-RU" sz="1200" dirty="0" err="1">
                          <a:effectLst/>
                        </a:rPr>
                        <a:t>дітей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11037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Кількість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</a:t>
                      </a:r>
                      <a:r>
                        <a:rPr lang="ru-RU" sz="1200" dirty="0">
                          <a:effectLst/>
                        </a:rPr>
                        <a:t>. 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Із</a:t>
                      </a:r>
                      <a:r>
                        <a:rPr lang="ru-RU" sz="1200" dirty="0">
                          <a:effectLst/>
                        </a:rPr>
                        <a:t> них: 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раннього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віку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дошкільного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віку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інклюзивна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>
                          <a:effectLst/>
                        </a:rPr>
                        <a:t>6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>
                          <a:effectLst/>
                        </a:rPr>
                        <a:t>1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група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>
                          <a:effectLst/>
                        </a:rPr>
                        <a:t>5 </a:t>
                      </a:r>
                      <a:r>
                        <a:rPr lang="ru-RU" sz="1200" dirty="0" err="1" smtClean="0">
                          <a:effectLst/>
                        </a:rPr>
                        <a:t>груп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3657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10,5год.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868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err="1"/>
              <a:t>Я</a:t>
            </a:r>
            <a:r>
              <a:rPr lang="ru-RU" dirty="0" err="1" smtClean="0"/>
              <a:t>кісна</a:t>
            </a:r>
            <a:r>
              <a:rPr lang="ru-RU" dirty="0" smtClean="0"/>
              <a:t> </a:t>
            </a:r>
            <a:r>
              <a:rPr lang="ru-RU" dirty="0"/>
              <a:t>характеристика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599855"/>
              </p:ext>
            </p:extLst>
          </p:nvPr>
        </p:nvGraphicFramePr>
        <p:xfrm>
          <a:off x="2108175" y="2097596"/>
          <a:ext cx="3944896" cy="2706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9611"/>
                <a:gridCol w="1905285"/>
              </a:tblGrid>
              <a:tr h="541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 smtClean="0">
                          <a:effectLst/>
                        </a:rPr>
                        <a:t>Якісний</a:t>
                      </a:r>
                      <a:r>
                        <a:rPr lang="uk-UA" sz="1200" baseline="0" dirty="0" smtClean="0">
                          <a:effectLst/>
                        </a:rPr>
                        <a:t> склад</a:t>
                      </a:r>
                      <a:endParaRPr lang="ru-RU" sz="1200" dirty="0" smtClean="0">
                        <a:effectLst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Кількість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41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Вища освіта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smtClean="0">
                          <a:effectLst/>
                        </a:rPr>
                        <a:t>13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41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Бакалавр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41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Магістр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541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>
                          <a:effectLst/>
                        </a:rPr>
                        <a:t>Незакінчена вища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960872"/>
              </p:ext>
            </p:extLst>
          </p:nvPr>
        </p:nvGraphicFramePr>
        <p:xfrm>
          <a:off x="6320312" y="3181882"/>
          <a:ext cx="4485063" cy="3090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0947"/>
                <a:gridCol w="1444116"/>
              </a:tblGrid>
              <a:tr h="433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Спеціаліст</a:t>
                      </a:r>
                      <a:r>
                        <a:rPr lang="ru-RU" sz="1200" dirty="0">
                          <a:effectLst/>
                        </a:rPr>
                        <a:t> «</a:t>
                      </a:r>
                      <a:r>
                        <a:rPr lang="ru-RU" sz="1200" dirty="0" err="1">
                          <a:effectLst/>
                        </a:rPr>
                        <a:t>Вищої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категорії</a:t>
                      </a:r>
                      <a:r>
                        <a:rPr lang="ru-RU" sz="1200" dirty="0">
                          <a:effectLst/>
                        </a:rPr>
                        <a:t>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1356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ru-RU" sz="1200" dirty="0" err="1">
                          <a:effectLst/>
                        </a:rPr>
                        <a:t>Спеціаліст</a:t>
                      </a:r>
                      <a:r>
                        <a:rPr lang="ru-RU" sz="1200" dirty="0">
                          <a:effectLst/>
                        </a:rPr>
                        <a:t> 1 </a:t>
                      </a:r>
                      <a:r>
                        <a:rPr lang="ru-RU" sz="1200" dirty="0" err="1">
                          <a:effectLst/>
                        </a:rPr>
                        <a:t>категорії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 smtClean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33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Спеціаліст 2 категорії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33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Спеціаліст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333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>
                          <a:effectLst/>
                        </a:rPr>
                        <a:t>Старший вихователь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031230" algn="l"/>
                        </a:tabLst>
                      </a:pPr>
                      <a:r>
                        <a:rPr lang="uk-UA" sz="12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65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355" y="624110"/>
            <a:ext cx="10472836" cy="5890971"/>
          </a:xfrm>
        </p:spPr>
      </p:pic>
    </p:spTree>
    <p:extLst>
      <p:ext uri="{BB962C8B-B14F-4D97-AF65-F5344CB8AC3E}">
        <p14:creationId xmlns:p14="http://schemas.microsoft.com/office/powerpoint/2010/main" val="1585272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54683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Результати моніторингу якості освіти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sz="2200" dirty="0"/>
              <a:t>У вересні охоплено 93 дитини, що становить 76%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7503361"/>
              </p:ext>
            </p:extLst>
          </p:nvPr>
        </p:nvGraphicFramePr>
        <p:xfrm>
          <a:off x="1545465" y="1588452"/>
          <a:ext cx="9955434" cy="5031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75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200" dirty="0"/>
              <a:t>У травні охоплено 111 дітей, що становить 93%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88609245"/>
              </p:ext>
            </p:extLst>
          </p:nvPr>
        </p:nvGraphicFramePr>
        <p:xfrm>
          <a:off x="2073499" y="1689734"/>
          <a:ext cx="9543245" cy="4994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5003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5500" y="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харчування</a:t>
            </a:r>
            <a:r>
              <a:rPr lang="ru-RU" dirty="0"/>
              <a:t>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672559"/>
              </p:ext>
            </p:extLst>
          </p:nvPr>
        </p:nvGraphicFramePr>
        <p:xfrm>
          <a:off x="2923505" y="640445"/>
          <a:ext cx="6529589" cy="6198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927"/>
                <a:gridCol w="1106946"/>
                <a:gridCol w="1079614"/>
                <a:gridCol w="2867102"/>
              </a:tblGrid>
              <a:tr h="17699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Заклад </a:t>
                      </a:r>
                      <a:r>
                        <a:rPr lang="ru-RU" sz="1200" dirty="0" err="1">
                          <a:effectLst/>
                        </a:rPr>
                        <a:t>дошкільної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освіти</a:t>
                      </a:r>
                      <a:r>
                        <a:rPr lang="ru-RU" sz="1200" dirty="0">
                          <a:effectLst/>
                        </a:rPr>
                        <a:t> № 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 7 м</a:t>
                      </a:r>
                      <a:r>
                        <a:rPr lang="uk-UA" sz="1200" dirty="0" err="1">
                          <a:effectLst/>
                        </a:rPr>
                        <a:t>ісяців</a:t>
                      </a:r>
                      <a:r>
                        <a:rPr lang="uk-UA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2025 </a:t>
                      </a:r>
                      <a:r>
                        <a:rPr lang="ru-RU" sz="1200" dirty="0" err="1">
                          <a:effectLst/>
                        </a:rPr>
                        <a:t>рік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продукти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Факттично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Норма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73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М'ясо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189,8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199,11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58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Крупи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2254,16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2502,18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r>
                        <a:rPr lang="ru-RU" sz="1200" dirty="0" smtClean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Риба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155,25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196,89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58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Олія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соняш</a:t>
                      </a:r>
                      <a:r>
                        <a:rPr lang="ru-RU" sz="1200" dirty="0" smtClean="0">
                          <a:effectLst/>
                        </a:rPr>
                        <a:t>. </a:t>
                      </a:r>
                      <a:r>
                        <a:rPr lang="ru-RU" sz="1200" dirty="0">
                          <a:effectLst/>
                        </a:rPr>
                        <a:t>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122,12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384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Масло </a:t>
                      </a:r>
                      <a:r>
                        <a:rPr lang="ru-RU" sz="1200" dirty="0" err="1" smtClean="0">
                          <a:effectLst/>
                        </a:rPr>
                        <a:t>вершк</a:t>
                      </a:r>
                      <a:r>
                        <a:rPr lang="ru-RU" sz="1200" dirty="0" smtClean="0">
                          <a:effectLst/>
                        </a:rPr>
                        <a:t>.(кг</a:t>
                      </a:r>
                      <a:r>
                        <a:rPr lang="ru-RU" sz="12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56,9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62,53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Молоко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871,00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995,67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366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Сир кисло- </a:t>
                      </a:r>
                      <a:r>
                        <a:rPr lang="ru-RU" sz="1200" dirty="0" err="1">
                          <a:effectLst/>
                        </a:rPr>
                        <a:t>молочний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265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312,76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Сметана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86,1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122,49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Яйця (шт)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2925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3405,6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Цукор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170,35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191,15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Картопля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532,03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666,8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Овочі (кг)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1130,81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1991,34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Соки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499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592,17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Хліб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482,2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537,97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71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Сухофрукти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75,15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125,07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271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Сир </a:t>
                      </a:r>
                      <a:r>
                        <a:rPr lang="ru-RU" sz="1200" dirty="0" err="1">
                          <a:effectLst/>
                        </a:rPr>
                        <a:t>твердий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52,29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61,67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Філе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584,3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597,37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Кефір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137,6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208,51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Йогурт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154,4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208,51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Сіль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20,98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24,72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Какао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7,96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22,06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Чай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0,61</a:t>
                      </a:r>
                      <a:endParaRPr lang="ru-RU" sz="1200" dirty="0"/>
                    </a:p>
                  </a:txBody>
                  <a:tcPr marL="31439" marR="31439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0,98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99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Фрукти</a:t>
                      </a:r>
                      <a:r>
                        <a:rPr lang="ru-RU" sz="1200" dirty="0">
                          <a:effectLst/>
                        </a:rPr>
                        <a:t> (кг)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671,05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1327,08</a:t>
                      </a:r>
                      <a:endParaRPr lang="ru-RU" sz="1200" dirty="0"/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cs typeface="+mn-cs"/>
                        </a:rPr>
                        <a:t>51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</a:tr>
              <a:tr h="177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Всього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39" marR="314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77</a:t>
                      </a:r>
                      <a:endParaRPr lang="ru-RU" sz="1200" dirty="0" smtClean="0">
                        <a:effectLst/>
                      </a:endParaRPr>
                    </a:p>
                  </a:txBody>
                  <a:tcPr marL="31439" marR="314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85654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</TotalTime>
  <Words>322</Words>
  <Application>Microsoft Office PowerPoint</Application>
  <PresentationFormat>Произвольный</PresentationFormat>
  <Paragraphs>161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  Річний звіт про діяльність закладу дошкільної освіти №5   за 2024-2025навчальний рік </vt:lpstr>
      <vt:lpstr>Презентация PowerPoint</vt:lpstr>
      <vt:lpstr>Тип закладу, характеристика груп, кількість дітей у них; якісна характеристика педагогічного колективу </vt:lpstr>
      <vt:lpstr> Якісна характеристика педагогічного колективу </vt:lpstr>
      <vt:lpstr>Презентация PowerPoint</vt:lpstr>
      <vt:lpstr>Результати моніторингу якості освіти.  У вересні охоплено 93 дитини, що становить 76% </vt:lpstr>
      <vt:lpstr>У травні охоплено 111 дітей, що становить 93% </vt:lpstr>
      <vt:lpstr>Забезпечення організації харчування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директора ЗДО №5 Тетяни Апостол</dc:title>
  <dc:creator>Пользователь Windows</dc:creator>
  <cp:lastModifiedBy>ДНЗ5</cp:lastModifiedBy>
  <cp:revision>12</cp:revision>
  <dcterms:created xsi:type="dcterms:W3CDTF">2023-08-25T11:08:57Z</dcterms:created>
  <dcterms:modified xsi:type="dcterms:W3CDTF">2025-11-24T13:25:53Z</dcterms:modified>
</cp:coreProperties>
</file>