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8" r:id="rId6"/>
    <p:sldId id="260" r:id="rId7"/>
    <p:sldId id="261" r:id="rId8"/>
    <p:sldId id="262" r:id="rId9"/>
    <p:sldId id="264" r:id="rId10"/>
    <p:sldId id="267" r:id="rId1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35352-BFC9-4638-85B1-D03CD34087F0}" type="datetimeFigureOut">
              <a:rPr lang="uk-UA" smtClean="0"/>
              <a:pPr/>
              <a:t>15.02.2023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BD02E-713C-49FE-B557-264048E2A7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35352-BFC9-4638-85B1-D03CD34087F0}" type="datetimeFigureOut">
              <a:rPr lang="uk-UA" smtClean="0"/>
              <a:pPr/>
              <a:t>15.02.2023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BD02E-713C-49FE-B557-264048E2A7B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35352-BFC9-4638-85B1-D03CD34087F0}" type="datetimeFigureOut">
              <a:rPr lang="uk-UA" smtClean="0"/>
              <a:pPr/>
              <a:t>15.02.2023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BD02E-713C-49FE-B557-264048E2A7B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35352-BFC9-4638-85B1-D03CD34087F0}" type="datetimeFigureOut">
              <a:rPr lang="uk-UA" smtClean="0"/>
              <a:pPr/>
              <a:t>15.02.2023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BD02E-713C-49FE-B557-264048E2A7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35352-BFC9-4638-85B1-D03CD34087F0}" type="datetimeFigureOut">
              <a:rPr lang="uk-UA" smtClean="0"/>
              <a:pPr/>
              <a:t>15.02.2023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BD02E-713C-49FE-B557-264048E2A7B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35352-BFC9-4638-85B1-D03CD34087F0}" type="datetimeFigureOut">
              <a:rPr lang="uk-UA" smtClean="0"/>
              <a:pPr/>
              <a:t>15.02.2023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BD02E-713C-49FE-B557-264048E2A7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35352-BFC9-4638-85B1-D03CD34087F0}" type="datetimeFigureOut">
              <a:rPr lang="uk-UA" smtClean="0"/>
              <a:pPr/>
              <a:t>15.02.2023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BD02E-713C-49FE-B557-264048E2A7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35352-BFC9-4638-85B1-D03CD34087F0}" type="datetimeFigureOut">
              <a:rPr lang="uk-UA" smtClean="0"/>
              <a:pPr/>
              <a:t>15.02.2023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BD02E-713C-49FE-B557-264048E2A7B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35352-BFC9-4638-85B1-D03CD34087F0}" type="datetimeFigureOut">
              <a:rPr lang="uk-UA" smtClean="0"/>
              <a:pPr/>
              <a:t>15.02.2023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BD02E-713C-49FE-B557-264048E2A7B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35352-BFC9-4638-85B1-D03CD34087F0}" type="datetimeFigureOut">
              <a:rPr lang="uk-UA" smtClean="0"/>
              <a:pPr/>
              <a:t>15.02.2023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BD02E-713C-49FE-B557-264048E2A7B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35352-BFC9-4638-85B1-D03CD34087F0}" type="datetimeFigureOut">
              <a:rPr lang="uk-UA" smtClean="0"/>
              <a:pPr/>
              <a:t>15.02.2023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BD02E-713C-49FE-B557-264048E2A7B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F035352-BFC9-4638-85B1-D03CD34087F0}" type="datetimeFigureOut">
              <a:rPr lang="uk-UA" smtClean="0"/>
              <a:pPr/>
              <a:t>15.02.2023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65BD02E-713C-49FE-B557-264048E2A7B3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4371975"/>
            <a:ext cx="5400600" cy="1752600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Підготувала вихователь </a:t>
            </a:r>
            <a:r>
              <a:rPr lang="uk-UA" dirty="0" smtClean="0"/>
              <a:t>- </a:t>
            </a:r>
            <a:r>
              <a:rPr lang="uk-UA" dirty="0" smtClean="0"/>
              <a:t>методист </a:t>
            </a:r>
            <a:r>
              <a:rPr lang="uk-UA" dirty="0" smtClean="0"/>
              <a:t>Сквирського </a:t>
            </a:r>
            <a:r>
              <a:rPr lang="uk-UA" dirty="0" smtClean="0"/>
              <a:t>ЗДО</a:t>
            </a:r>
            <a:r>
              <a:rPr lang="uk-UA" dirty="0" smtClean="0"/>
              <a:t> </a:t>
            </a:r>
            <a:r>
              <a:rPr lang="uk-UA" dirty="0" smtClean="0"/>
              <a:t>№2 «Малятко» </a:t>
            </a:r>
          </a:p>
          <a:p>
            <a:pPr algn="ctr"/>
            <a:r>
              <a:rPr lang="uk-UA" dirty="0" smtClean="0"/>
              <a:t>Миколаєвська </a:t>
            </a:r>
            <a:r>
              <a:rPr lang="uk-UA" smtClean="0"/>
              <a:t>Олена Віталіївна</a:t>
            </a:r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87824" y="944760"/>
            <a:ext cx="5688632" cy="1272878"/>
          </a:xfrm>
        </p:spPr>
        <p:txBody>
          <a:bodyPr>
            <a:noAutofit/>
          </a:bodyPr>
          <a:lstStyle/>
          <a:p>
            <a:pPr algn="ctr"/>
            <a:r>
              <a:rPr lang="uk-UA" sz="2800" dirty="0" smtClean="0">
                <a:solidFill>
                  <a:schemeClr val="accent4">
                    <a:lumMod val="75000"/>
                  </a:schemeClr>
                </a:solidFill>
              </a:rPr>
              <a:t>ФОРМУВАННЯ ПАТРІОТИЧНИХ ПОЧУТТІВ У ДІТЕЙ ДОШКІЛЬНОГО ВІКУ ЗАСОБАМИ НАРОДОЗНАВСТВА</a:t>
            </a:r>
            <a:endParaRPr lang="uk-UA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9331"/>
          <a:stretch/>
        </p:blipFill>
        <p:spPr bwMode="auto">
          <a:xfrm>
            <a:off x="0" y="0"/>
            <a:ext cx="3098998" cy="437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1312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210" y="404664"/>
            <a:ext cx="8964997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45388" y="620688"/>
            <a:ext cx="57606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Усі ми тут одна родина</a:t>
            </a:r>
          </a:p>
          <a:p>
            <a:r>
              <a:rPr lang="uk-UA" sz="2800" b="1" dirty="0" smtClean="0">
                <a:solidFill>
                  <a:schemeClr val="bg1"/>
                </a:solidFill>
              </a:rPr>
              <a:t>І наша мати – Батьківщина.</a:t>
            </a:r>
          </a:p>
          <a:p>
            <a:r>
              <a:rPr lang="uk-UA" sz="2800" b="1" dirty="0" smtClean="0">
                <a:solidFill>
                  <a:schemeClr val="bg1"/>
                </a:solidFill>
              </a:rPr>
              <a:t>Ми пам′ятаємо Шевченка</a:t>
            </a:r>
          </a:p>
          <a:p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</a:rPr>
              <a:t>Та гідну славу козаченьків.</a:t>
            </a:r>
          </a:p>
          <a:p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</a:rPr>
              <a:t>Бо кожен з нас – землі дитина,</a:t>
            </a:r>
          </a:p>
          <a:p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</a:rPr>
              <a:t>Що зветься гордо – Україна!</a:t>
            </a:r>
            <a:endParaRPr lang="uk-U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5082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661648" cy="1143000"/>
          </a:xfrm>
        </p:spPr>
        <p:txBody>
          <a:bodyPr>
            <a:noAutofit/>
          </a:bodyPr>
          <a:lstStyle/>
          <a:p>
            <a:pPr algn="just"/>
            <a:r>
              <a:rPr lang="uk-UA" sz="2400" dirty="0" smtClean="0">
                <a:solidFill>
                  <a:schemeClr val="accent4">
                    <a:lumMod val="75000"/>
                  </a:schemeClr>
                </a:solidFill>
              </a:rPr>
              <a:t>«Той, хто забув колиску, з якої піднявся, щоб піти по землі, хто байдужий до матері, що вигодувала та виховала його, не здатен переживати високі патріотичні почуття.»</a:t>
            </a:r>
            <a:br>
              <a:rPr lang="uk-UA" sz="24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uk-UA" sz="2400" dirty="0" smtClean="0">
                <a:solidFill>
                  <a:schemeClr val="accent4">
                    <a:lumMod val="75000"/>
                  </a:schemeClr>
                </a:solidFill>
              </a:rPr>
              <a:t>                                            В.О.Сухомлинський</a:t>
            </a:r>
            <a:endParaRPr lang="uk-UA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576204"/>
            <a:ext cx="2143125" cy="29194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86552"/>
            <a:ext cx="2733492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8386" y="2647156"/>
            <a:ext cx="4074841" cy="38484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5938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r="63999" b="1"/>
          <a:stretch/>
        </p:blipFill>
        <p:spPr bwMode="auto">
          <a:xfrm>
            <a:off x="31211" y="0"/>
            <a:ext cx="378370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4218" y="260648"/>
            <a:ext cx="6512511" cy="1143000"/>
          </a:xfrm>
        </p:spPr>
        <p:txBody>
          <a:bodyPr>
            <a:normAutofit/>
          </a:bodyPr>
          <a:lstStyle/>
          <a:p>
            <a:pPr algn="ctr"/>
            <a:r>
              <a:rPr lang="uk-UA" sz="2800" dirty="0" smtClean="0">
                <a:solidFill>
                  <a:schemeClr val="accent4">
                    <a:lumMod val="75000"/>
                  </a:schemeClr>
                </a:solidFill>
              </a:rPr>
              <a:t>Основні напрями патріотичного виховання:</a:t>
            </a:r>
            <a:endParaRPr lang="uk-UA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5896" y="1772816"/>
            <a:ext cx="51845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uk-UA" sz="2400" dirty="0"/>
              <a:t>ф</a:t>
            </a:r>
            <a:r>
              <a:rPr lang="uk-UA" sz="2400" dirty="0" smtClean="0"/>
              <a:t>ормування уявлень про сім</a:t>
            </a:r>
            <a:r>
              <a:rPr lang="en-US" sz="2400" dirty="0"/>
              <a:t>′</a:t>
            </a:r>
            <a:r>
              <a:rPr lang="uk-UA" sz="2400" dirty="0" smtClean="0"/>
              <a:t>ю, родину, рід і родовід;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uk-UA" sz="2400" dirty="0" smtClean="0"/>
              <a:t> краєзнавство;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uk-UA" sz="2400" dirty="0"/>
              <a:t>о</a:t>
            </a:r>
            <a:r>
              <a:rPr lang="uk-UA" sz="2400" dirty="0" smtClean="0"/>
              <a:t>знайомлення з явищами суспільного життя;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uk-UA" sz="2400" dirty="0"/>
              <a:t>ф</a:t>
            </a:r>
            <a:r>
              <a:rPr lang="uk-UA" sz="2400" dirty="0" smtClean="0"/>
              <a:t>ормування знань про історію держави, державні символи;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uk-UA" sz="2400" dirty="0"/>
              <a:t>ф</a:t>
            </a:r>
            <a:r>
              <a:rPr lang="uk-UA" sz="2400" dirty="0" smtClean="0"/>
              <a:t>ормування знань про людство.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xmlns="" val="79834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1489" y="215863"/>
            <a:ext cx="6512511" cy="1143000"/>
          </a:xfrm>
        </p:spPr>
        <p:txBody>
          <a:bodyPr>
            <a:noAutofit/>
          </a:bodyPr>
          <a:lstStyle/>
          <a:p>
            <a:pPr algn="ctr"/>
            <a:r>
              <a:rPr lang="uk-UA" sz="3600" dirty="0" smtClean="0">
                <a:solidFill>
                  <a:schemeClr val="accent4">
                    <a:lumMod val="75000"/>
                  </a:schemeClr>
                </a:solidFill>
              </a:rPr>
              <a:t>Мета національно-патріотичного виховання:</a:t>
            </a:r>
            <a:endParaRPr lang="uk-UA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664" y="1700808"/>
            <a:ext cx="74168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uk-UA" sz="2400" dirty="0"/>
              <a:t>у</a:t>
            </a:r>
            <a:r>
              <a:rPr lang="uk-UA" sz="2400" dirty="0" smtClean="0"/>
              <a:t>спадкування духовних надбань українського народу;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uk-UA" sz="2400" dirty="0"/>
              <a:t>в</a:t>
            </a:r>
            <a:r>
              <a:rPr lang="uk-UA" sz="2400" dirty="0" smtClean="0"/>
              <a:t>ивчення вікових традицій та героїчних сторінок історії українського народу та його збройних сил;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uk-UA" sz="2400" dirty="0"/>
              <a:t>в</a:t>
            </a:r>
            <a:r>
              <a:rPr lang="uk-UA" sz="2400" dirty="0" smtClean="0"/>
              <a:t>иховання моральної відповідальності за все, відбувається на рідній землі, палке прагнення боротися за розквіт , велич і могутність Батьківщини, готовності її захищати;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uk-UA" sz="2400" dirty="0"/>
              <a:t>у</a:t>
            </a:r>
            <a:r>
              <a:rPr lang="uk-UA" sz="2400" dirty="0" smtClean="0"/>
              <a:t>твердження принципів загальнолюдської моралі: правди, справедливості, милосердя, патріотизму та інших доброчинностей.</a:t>
            </a:r>
            <a:endParaRPr lang="uk-UA" sz="2400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153"/>
            <a:ext cx="1979712" cy="20037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2220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772400" cy="786011"/>
          </a:xfrm>
        </p:spPr>
        <p:txBody>
          <a:bodyPr>
            <a:normAutofit/>
          </a:bodyPr>
          <a:lstStyle/>
          <a:p>
            <a:pPr algn="ctr"/>
            <a:r>
              <a:rPr lang="uk-UA" sz="2800" dirty="0" smtClean="0">
                <a:solidFill>
                  <a:schemeClr val="accent4">
                    <a:lumMod val="75000"/>
                  </a:schemeClr>
                </a:solidFill>
              </a:rPr>
              <a:t>ПРИНЦИПИ ПАТРІОТИЧНОГО ВИХОВАННЯ</a:t>
            </a:r>
            <a:endParaRPr lang="uk-UA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1266" name="Picture 2" descr="C:\Users\user\Desktop\фото до перезентації\risunok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28800"/>
            <a:ext cx="6096000" cy="448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1399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7864" y="260648"/>
            <a:ext cx="5400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b="1" dirty="0" smtClean="0">
                <a:solidFill>
                  <a:schemeClr val="accent4">
                    <a:lumMod val="75000"/>
                  </a:schemeClr>
                </a:solidFill>
              </a:rPr>
              <a:t>	Почуття патріотизму починається в дитини з рідної домівки. Від впливу батьків залежить, яким громадянином виросте дитина, чи стане вона патріотом своєї країни. </a:t>
            </a:r>
            <a:endParaRPr lang="uk-UA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2808312" cy="21062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 descr="J:\DSCN75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27684" y="2199252"/>
            <a:ext cx="5832648" cy="43744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9671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4">
                    <a:lumMod val="75000"/>
                  </a:schemeClr>
                </a:solidFill>
              </a:rPr>
              <a:t>Педагоги розвивають у дітей цікавість до української національної обрядовості, народних свят, ігор, народних прикмет, народної творчості.</a:t>
            </a:r>
            <a:endParaRPr lang="uk-U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7170" name="Picture 2" descr="C:\Users\user\Desktop\фото до перезентації\DSCN65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213" y="4468549"/>
            <a:ext cx="3011204" cy="22582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фото до перезентації\IMG_45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532985"/>
            <a:ext cx="3996711" cy="26644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user\Desktop\фото до перезентації\IMG_68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337382"/>
            <a:ext cx="3780928" cy="25206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user\Desktop\фото до перезентації\Рисунок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9827"/>
            <a:ext cx="4066623" cy="270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89536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76768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4">
                    <a:lumMod val="75000"/>
                  </a:schemeClr>
                </a:solidFill>
              </a:rPr>
              <a:t>Ознайомленню  з національною культурою сприяє  організоване в дошкільному закладі </a:t>
            </a:r>
            <a:r>
              <a:rPr lang="uk-UA" sz="2400" b="1" dirty="0" err="1" smtClean="0">
                <a:solidFill>
                  <a:schemeClr val="accent4">
                    <a:lumMod val="75000"/>
                  </a:schemeClr>
                </a:solidFill>
              </a:rPr>
              <a:t>етносередовище</a:t>
            </a:r>
            <a:r>
              <a:rPr lang="uk-UA" sz="2400" b="1" dirty="0" smtClean="0">
                <a:solidFill>
                  <a:schemeClr val="accent4">
                    <a:lumMod val="75000"/>
                  </a:schemeClr>
                </a:solidFill>
              </a:rPr>
              <a:t> та українські куточки</a:t>
            </a:r>
            <a:endParaRPr lang="uk-U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8194" name="Picture 2" descr="C:\Users\user\Desktop\фото до перезентації\2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280123"/>
            <a:ext cx="3384376" cy="25382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\Desktop\фото до перезентації\dsc_05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20595"/>
            <a:ext cx="3283977" cy="48116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user\Desktop\фото до перезентації\939167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79709" y="1519429"/>
            <a:ext cx="3680925" cy="27606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799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260648"/>
            <a:ext cx="4496238" cy="1143000"/>
          </a:xfrm>
        </p:spPr>
        <p:txBody>
          <a:bodyPr>
            <a:noAutofit/>
          </a:bodyPr>
          <a:lstStyle/>
          <a:p>
            <a:pPr algn="ctr"/>
            <a:r>
              <a:rPr lang="uk-UA" sz="2400" dirty="0" smtClean="0">
                <a:solidFill>
                  <a:schemeClr val="accent4">
                    <a:lumMod val="75000"/>
                  </a:schemeClr>
                </a:solidFill>
              </a:rPr>
              <a:t>Ознайомлення дітей з рідним краєм, державними символами українського народу</a:t>
            </a:r>
            <a:endParaRPr lang="uk-UA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9218" name="Picture 2" descr="C:\Users\user\Desktop\фото до перезентації\IMG_25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140968"/>
            <a:ext cx="5328592" cy="35519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369" b="4586"/>
          <a:stretch/>
        </p:blipFill>
        <p:spPr bwMode="auto">
          <a:xfrm>
            <a:off x="251520" y="332656"/>
            <a:ext cx="4199882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8443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E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148</TotalTime>
  <Words>244</Words>
  <Application>Microsoft Office PowerPoint</Application>
  <PresentationFormat>Экран (4:3)</PresentationFormat>
  <Paragraphs>26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ФОРМУВАННЯ ПАТРІОТИЧНИХ ПОЧУТТІВ У ДІТЕЙ ДОШКІЛЬНОГО ВІКУ ЗАСОБАМИ НАРОДОЗНАВСТВА</vt:lpstr>
      <vt:lpstr>«Той, хто забув колиску, з якої піднявся, щоб піти по землі, хто байдужий до матері, що вигодувала та виховала його, не здатен переживати високі патріотичні почуття.»                                             В.О.Сухомлинський</vt:lpstr>
      <vt:lpstr>Основні напрями патріотичного виховання:</vt:lpstr>
      <vt:lpstr>Мета національно-патріотичного виховання:</vt:lpstr>
      <vt:lpstr>ПРИНЦИПИ ПАТРІОТИЧНОГО ВИХОВАННЯ</vt:lpstr>
      <vt:lpstr>Слайд 6</vt:lpstr>
      <vt:lpstr>Слайд 7</vt:lpstr>
      <vt:lpstr>Слайд 8</vt:lpstr>
      <vt:lpstr>Ознайомлення дітей з рідним краєм, державними символами українського народу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ФОРМУВАННЯ ПАТРІОТИЧНИХ ПОЧУТТІВ У ДІТЕЙ ДОШКІЛЬНОГО ВІКУ ЗАСОБАМИ НАРОДОЗНАВСТВА</dc:title>
  <dc:creator>user</dc:creator>
  <cp:lastModifiedBy>User</cp:lastModifiedBy>
  <cp:revision>16</cp:revision>
  <dcterms:created xsi:type="dcterms:W3CDTF">2018-03-20T17:03:47Z</dcterms:created>
  <dcterms:modified xsi:type="dcterms:W3CDTF">2023-02-15T13:13:05Z</dcterms:modified>
</cp:coreProperties>
</file>