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-756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543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363616"/>
            <a:ext cx="14630400" cy="8593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897776"/>
            <a:ext cx="7477601" cy="2853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Ментальне здоров’я дітей під час війни</a:t>
            </a:r>
            <a:endParaRPr lang="en-US" sz="524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3458095"/>
            <a:ext cx="7477601" cy="2047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Війна 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– це важке випробування для дорослих, а що ж про дітей? </a:t>
            </a:r>
            <a:endParaRPr lang="ru-RU" sz="3500" b="1" dirty="0" smtClean="0">
              <a:solidFill>
                <a:srgbClr val="7030A0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799"/>
              </a:lnSpc>
              <a:buNone/>
            </a:pPr>
            <a:endParaRPr lang="ru-RU" sz="3500" b="1" dirty="0" smtClean="0">
              <a:solidFill>
                <a:srgbClr val="7030A0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У 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цій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презентації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uk-UA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м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и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роз</a:t>
            </a:r>
            <a:r>
              <a:rPr lang="uk-UA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глянемо наступні питання:                 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uk-UA" sz="3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                      </a:t>
            </a:r>
          </a:p>
          <a:p>
            <a:pPr marL="0" indent="0">
              <a:lnSpc>
                <a:spcPts val="2799"/>
              </a:lnSpc>
              <a:buNone/>
            </a:pPr>
            <a:endParaRPr lang="uk-UA" sz="3500" b="1" dirty="0" smtClean="0">
              <a:solidFill>
                <a:srgbClr val="7030A0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2799"/>
              </a:lnSpc>
              <a:buAutoNum type="arabicPeriod"/>
            </a:pPr>
            <a:r>
              <a:rPr lang="uk-UA" sz="3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В</a:t>
            </a:r>
            <a:r>
              <a:rPr lang="en-US" sz="3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плив</a:t>
            </a:r>
            <a:r>
              <a:rPr lang="en-US" sz="3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військових конфліктів на ментальне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здоров’я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дітей</a:t>
            </a:r>
            <a:r>
              <a:rPr lang="uk-UA" sz="3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ts val="2799"/>
              </a:lnSpc>
            </a:pPr>
            <a:r>
              <a:rPr lang="en-US" sz="3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endParaRPr lang="uk-UA" sz="3500" b="1" dirty="0" smtClean="0">
              <a:solidFill>
                <a:srgbClr val="7030A0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uk-UA" sz="3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2. П</a:t>
            </a:r>
            <a:r>
              <a:rPr lang="en-US" sz="3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оради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, як допомогти дитині.</a:t>
            </a:r>
            <a:endParaRPr lang="en-US" sz="3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786086" y="5755958"/>
            <a:ext cx="29184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99260" y="0"/>
            <a:ext cx="14929659" cy="822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9260" y="0"/>
            <a:ext cx="395686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68043" y="631269"/>
            <a:ext cx="49045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Ментальне здоров'я</a:t>
            </a:r>
            <a:endParaRPr lang="en-US" sz="4374" dirty="0">
              <a:solidFill>
                <a:srgbClr val="FF0000"/>
              </a:solidFill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183249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7" name="Text 3"/>
          <p:cNvSpPr/>
          <p:nvPr/>
        </p:nvSpPr>
        <p:spPr>
          <a:xfrm>
            <a:off x="4683562" y="1874163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1908810"/>
            <a:ext cx="3820001" cy="26046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Чим є ментальне здоров'я?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273641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 стан психічного благополуччя, який обумовлюється взаємодією соціальних, емоційних та психічних чинників.</a:t>
            </a:r>
            <a:endParaRPr lang="en-US" sz="2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183249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1" name="Text 7"/>
          <p:cNvSpPr/>
          <p:nvPr/>
        </p:nvSpPr>
        <p:spPr>
          <a:xfrm>
            <a:off x="9413558" y="187416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1908810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Чому важливе ментальне здоров'я дітей?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755029" y="2736413"/>
            <a:ext cx="404217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ru-RU" sz="2200" b="1" dirty="0" smtClean="0">
              <a:solidFill>
                <a:srgbClr val="7030A0"/>
              </a:solidFill>
              <a:latin typeface="Arial" panose="020B0604020202020204" pitchFamily="34" charset="0"/>
              <a:ea typeface="Montserrat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Ментальне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здоров'я дітей визначає їхню здатність адаптуватися до складних ситуацій, навчатися та розвиватися, взаємодіяти з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іншими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людьми</a:t>
            </a:r>
            <a:r>
              <a:rPr lang="ru-RU" sz="25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.</a:t>
            </a:r>
            <a:endParaRPr lang="en-US" sz="2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633079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5" name="Text 11"/>
          <p:cNvSpPr/>
          <p:nvPr/>
        </p:nvSpPr>
        <p:spPr>
          <a:xfrm>
            <a:off x="4649272" y="637246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935027"/>
            <a:ext cx="6736080" cy="8192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ru-RU" sz="2500" b="1" dirty="0" smtClean="0">
              <a:solidFill>
                <a:srgbClr val="396AF1"/>
              </a:solidFill>
              <a:latin typeface="Arial" panose="020B0604020202020204" pitchFamily="34" charset="0"/>
              <a:ea typeface="Barlow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Як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піклуватися про ментальне здоров'я дітей</a:t>
            </a:r>
            <a:r>
              <a:rPr lang="en-US" sz="250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?</a:t>
            </a:r>
            <a:endParaRPr lang="en-US" sz="2500" dirty="0"/>
          </a:p>
        </p:txBody>
      </p:sp>
      <p:sp>
        <p:nvSpPr>
          <p:cNvPr id="17" name="Text 13"/>
          <p:cNvSpPr/>
          <p:nvPr/>
        </p:nvSpPr>
        <p:spPr>
          <a:xfrm>
            <a:off x="5212913" y="6887528"/>
            <a:ext cx="8584287" cy="11259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Потрібно створювати безпечну, підтримуючу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та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сприяючу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зростанню атмосферу, де дитина почуває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себе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комфортно</a:t>
            </a:r>
            <a:r>
              <a:rPr 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20" y="2779094"/>
            <a:ext cx="4742522" cy="3155933"/>
          </a:xfrm>
          <a:prstGeom prst="rect">
            <a:avLst/>
          </a:prstGeom>
        </p:spPr>
      </p:pic>
      <p:sp>
        <p:nvSpPr>
          <p:cNvPr id="20" name="Text 4"/>
          <p:cNvSpPr/>
          <p:nvPr/>
        </p:nvSpPr>
        <p:spPr>
          <a:xfrm>
            <a:off x="5212913" y="1832491"/>
            <a:ext cx="3820001" cy="26046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60" y="-1548"/>
            <a:ext cx="14630400" cy="8231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sp>
        <p:nvSpPr>
          <p:cNvPr id="4" name="Text 1"/>
          <p:cNvSpPr/>
          <p:nvPr/>
        </p:nvSpPr>
        <p:spPr>
          <a:xfrm>
            <a:off x="1900594" y="595551"/>
            <a:ext cx="11751237" cy="13537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29"/>
              </a:lnSpc>
              <a:buNone/>
            </a:pPr>
            <a:r>
              <a:rPr lang="en-US" sz="4263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Вплив війни на ментальне здоров'я дітей</a:t>
            </a:r>
            <a:endParaRPr lang="en-US" sz="426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213" y="1684172"/>
            <a:ext cx="3393162" cy="2097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00595" y="3781220"/>
            <a:ext cx="2165747" cy="9688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5"/>
              </a:lnSpc>
              <a:buNone/>
            </a:pPr>
            <a:r>
              <a:rPr lang="ru-RU" sz="2132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             </a:t>
            </a:r>
          </a:p>
          <a:p>
            <a:pPr marL="0" indent="0" algn="ctr">
              <a:lnSpc>
                <a:spcPts val="2665"/>
              </a:lnSpc>
              <a:buNone/>
            </a:pPr>
            <a:r>
              <a:rPr lang="ru-RU" sz="2132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ru-RU" sz="2132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     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Стрес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і тривога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900595" y="4750118"/>
            <a:ext cx="3393162" cy="2200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Діти можуть відчувати тривогу, страх, зневіру та нестачу контролю через постійну загрозу фізичного насилля.</a:t>
            </a:r>
            <a:endParaRPr lang="en-US" sz="2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559" y="1684172"/>
            <a:ext cx="3393162" cy="2097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18559" y="4006735"/>
            <a:ext cx="3393162" cy="7433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65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Психологічні порушення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18559" y="4750118"/>
            <a:ext cx="3393162" cy="288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Діти можуть розвивати депресію, </a:t>
            </a:r>
            <a:r>
              <a:rPr lang="en-US" sz="23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посттравматичн</a:t>
            </a:r>
            <a:r>
              <a:rPr lang="ru-RU" sz="23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ий</a:t>
            </a:r>
            <a:r>
              <a: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стресов</a:t>
            </a:r>
            <a:r>
              <a:rPr lang="ru-RU" sz="23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ий</a:t>
            </a:r>
            <a:r>
              <a: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розлад та інші психологічні проблеми через свідчення насильства, руйнування, втрату близьких</a:t>
            </a:r>
            <a:r>
              <a:rPr lang="en-US" sz="2300" b="1" dirty="0">
                <a:solidFill>
                  <a:srgbClr val="7030A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2300" b="1" dirty="0">
              <a:solidFill>
                <a:srgbClr val="7030A0"/>
              </a:solidFill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280" y="1684172"/>
            <a:ext cx="3393162" cy="209704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36524" y="4006735"/>
            <a:ext cx="3002280" cy="46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ru-RU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     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Проблеми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поведінки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825644" y="4750118"/>
            <a:ext cx="3826186" cy="22006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Діти можуть мати проблеми зі сном, </a:t>
            </a:r>
            <a:r>
              <a:rPr lang="uk-UA" sz="25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апетитом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та академічними успіхами, а також втрати інтересу до їхніх звичайних занять.</a:t>
            </a:r>
            <a:endParaRPr lang="en-US" sz="2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630400" cy="20815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20121" y="2279730"/>
            <a:ext cx="8326636" cy="10408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098"/>
              </a:lnSpc>
              <a:buNone/>
            </a:pPr>
            <a:r>
              <a:rPr lang="en-US" sz="3278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батьків у підтримці </a:t>
            </a:r>
            <a:r>
              <a:rPr lang="en-US" sz="3278" b="1" dirty="0" err="1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дітей</a:t>
            </a:r>
            <a:r>
              <a:rPr lang="en-US" sz="3278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ru-RU" sz="3278" b="1" dirty="0" smtClean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                             </a:t>
            </a:r>
            <a:r>
              <a:rPr lang="en-US" sz="3278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під</a:t>
            </a:r>
            <a:r>
              <a:rPr lang="en-US" sz="3278" b="1" dirty="0" smtClean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3278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час війни</a:t>
            </a:r>
            <a:endParaRPr lang="en-US" sz="327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277695" y="3830122"/>
            <a:ext cx="74890" cy="3944183"/>
          </a:xfrm>
          <a:prstGeom prst="roundRect">
            <a:avLst>
              <a:gd name="adj" fmla="val 133423"/>
            </a:avLst>
          </a:prstGeom>
          <a:solidFill>
            <a:srgbClr val="EEEFF5"/>
          </a:solidFill>
          <a:ln/>
        </p:spPr>
      </p:sp>
      <p:sp>
        <p:nvSpPr>
          <p:cNvPr id="7" name="Shape 3"/>
          <p:cNvSpPr/>
          <p:nvPr/>
        </p:nvSpPr>
        <p:spPr>
          <a:xfrm>
            <a:off x="7502426" y="4109978"/>
            <a:ext cx="582811" cy="74890"/>
          </a:xfrm>
          <a:prstGeom prst="roundRect">
            <a:avLst>
              <a:gd name="adj" fmla="val 133423"/>
            </a:avLst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7127736" y="3960138"/>
            <a:ext cx="374690" cy="374690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9" name="Text 5"/>
          <p:cNvSpPr/>
          <p:nvPr/>
        </p:nvSpPr>
        <p:spPr>
          <a:xfrm>
            <a:off x="7269301" y="3991332"/>
            <a:ext cx="91440" cy="312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59"/>
              </a:lnSpc>
              <a:buNone/>
            </a:pPr>
            <a:r>
              <a:rPr lang="en-US" sz="196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1967" dirty="0"/>
          </a:p>
        </p:txBody>
      </p:sp>
      <p:sp>
        <p:nvSpPr>
          <p:cNvPr id="10" name="Text 6"/>
          <p:cNvSpPr/>
          <p:nvPr/>
        </p:nvSpPr>
        <p:spPr>
          <a:xfrm>
            <a:off x="8230910" y="3524596"/>
            <a:ext cx="2369820" cy="5853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9"/>
              </a:lnSpc>
              <a:buNone/>
            </a:pPr>
            <a:r>
              <a:rPr lang="ru-RU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              </a:t>
            </a:r>
          </a:p>
          <a:p>
            <a:pPr marL="0" indent="0" algn="ctr">
              <a:lnSpc>
                <a:spcPts val="2049"/>
              </a:lnSpc>
              <a:buNone/>
            </a:pPr>
            <a:r>
              <a:rPr lang="ru-RU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        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Стійкість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та оптимізм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230910" y="3991332"/>
            <a:ext cx="4155054" cy="11646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98"/>
              </a:lnSpc>
              <a:buNone/>
            </a:pPr>
            <a:endParaRPr lang="ru-RU" sz="25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>
              <a:lnSpc>
                <a:spcPts val="2098"/>
              </a:lnSpc>
              <a:buNone/>
            </a:pPr>
            <a:r>
              <a:rPr lang="en-US" sz="2500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Потрібно</a:t>
            </a:r>
            <a:r>
              <a:rPr lang="en-US" sz="25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позитивно мислити та діяти, щоб передати свою стійкість та оптимізм своїм дітям.</a:t>
            </a:r>
          </a:p>
        </p:txBody>
      </p:sp>
      <p:sp>
        <p:nvSpPr>
          <p:cNvPr id="12" name="Shape 8"/>
          <p:cNvSpPr/>
          <p:nvPr/>
        </p:nvSpPr>
        <p:spPr>
          <a:xfrm>
            <a:off x="6544925" y="4942463"/>
            <a:ext cx="582811" cy="74890"/>
          </a:xfrm>
          <a:prstGeom prst="roundRect">
            <a:avLst>
              <a:gd name="adj" fmla="val 133423"/>
            </a:avLst>
          </a:prstGeom>
          <a:solidFill>
            <a:srgbClr val="EEEFF5"/>
          </a:solidFill>
          <a:ln/>
        </p:spPr>
      </p:sp>
      <p:sp>
        <p:nvSpPr>
          <p:cNvPr id="13" name="Shape 9"/>
          <p:cNvSpPr/>
          <p:nvPr/>
        </p:nvSpPr>
        <p:spPr>
          <a:xfrm>
            <a:off x="7127736" y="4792623"/>
            <a:ext cx="374690" cy="374690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7246441" y="4823817"/>
            <a:ext cx="137160" cy="312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59"/>
              </a:lnSpc>
              <a:buNone/>
            </a:pPr>
            <a:r>
              <a:rPr lang="en-US" sz="196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1967" dirty="0"/>
          </a:p>
        </p:txBody>
      </p:sp>
      <p:sp>
        <p:nvSpPr>
          <p:cNvPr id="15" name="Text 11"/>
          <p:cNvSpPr/>
          <p:nvPr/>
        </p:nvSpPr>
        <p:spPr>
          <a:xfrm>
            <a:off x="1097280" y="4829056"/>
            <a:ext cx="5301973" cy="520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49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Підтримка емоційного самопочуття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961804" y="5602778"/>
            <a:ext cx="4437449" cy="20049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98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Розмовляйте з дітьми про свої почуття та давайте їм виразити свої власні, допоможіть їм зберегти їхню регуляцію та емоційну стійкість.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7502426" y="6035100"/>
            <a:ext cx="582811" cy="74890"/>
          </a:xfrm>
          <a:prstGeom prst="roundRect">
            <a:avLst>
              <a:gd name="adj" fmla="val 133423"/>
            </a:avLst>
          </a:prstGeom>
          <a:solidFill>
            <a:srgbClr val="EEEFF5"/>
          </a:solidFill>
          <a:ln/>
        </p:spPr>
      </p:sp>
      <p:sp>
        <p:nvSpPr>
          <p:cNvPr id="18" name="Shape 14"/>
          <p:cNvSpPr/>
          <p:nvPr/>
        </p:nvSpPr>
        <p:spPr>
          <a:xfrm>
            <a:off x="7127736" y="5885259"/>
            <a:ext cx="374690" cy="374690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9" name="Text 15"/>
          <p:cNvSpPr/>
          <p:nvPr/>
        </p:nvSpPr>
        <p:spPr>
          <a:xfrm>
            <a:off x="7246441" y="5916454"/>
            <a:ext cx="137160" cy="312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59"/>
              </a:lnSpc>
              <a:buNone/>
            </a:pPr>
            <a:r>
              <a:rPr lang="en-US" sz="196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1967" dirty="0"/>
          </a:p>
        </p:txBody>
      </p:sp>
      <p:sp>
        <p:nvSpPr>
          <p:cNvPr id="20" name="Text 16"/>
          <p:cNvSpPr/>
          <p:nvPr/>
        </p:nvSpPr>
        <p:spPr>
          <a:xfrm>
            <a:off x="8230909" y="5921693"/>
            <a:ext cx="5415847" cy="520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9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Створення безпечного простору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230910" y="6259949"/>
            <a:ext cx="5119330" cy="1347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98"/>
              </a:lnSpc>
              <a:buNone/>
            </a:pPr>
            <a:endParaRPr lang="ru-RU" sz="2500" b="1" dirty="0" smtClean="0">
              <a:solidFill>
                <a:srgbClr val="7030A0"/>
              </a:solidFill>
              <a:latin typeface="Arial" panose="020B0604020202020204" pitchFamily="34" charset="0"/>
              <a:ea typeface="Montserrat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098"/>
              </a:lnSpc>
              <a:buNone/>
            </a:pP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Створіть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повсякденні ритуали, приділяйте час і простір, щоб сім'я навколо дитини була безпечною й підтримуючою.</a:t>
            </a:r>
            <a:endParaRPr lang="en-US" sz="2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9"/>
          <a:stretch/>
        </p:blipFill>
        <p:spPr>
          <a:xfrm>
            <a:off x="151174" y="1271373"/>
            <a:ext cx="5017774" cy="2838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sp>
        <p:nvSpPr>
          <p:cNvPr id="4" name="Text 1"/>
          <p:cNvSpPr/>
          <p:nvPr/>
        </p:nvSpPr>
        <p:spPr>
          <a:xfrm>
            <a:off x="6505072" y="1064029"/>
            <a:ext cx="6652868" cy="2281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Поради батькам </a:t>
            </a:r>
            <a:r>
              <a:rPr lang="en-US" sz="4374" b="1" dirty="0" err="1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щодо</a:t>
            </a:r>
            <a:r>
              <a:rPr lang="en-US" sz="4374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4374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допомоги</a:t>
            </a:r>
            <a:r>
              <a:rPr lang="en-US" sz="4374" b="1" dirty="0" smtClean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4374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дитині</a:t>
            </a:r>
            <a:endParaRPr lang="en-US" sz="4374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8050" y="3821241"/>
            <a:ext cx="3749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Слухайте та розмовляйте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38050" y="4340864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uk-UA" sz="25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Намагайтеся в</a:t>
            </a:r>
            <a:r>
              <a:rPr lang="en-US" sz="2500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ислух</a:t>
            </a:r>
            <a:r>
              <a:rPr lang="uk-UA" sz="25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ати</a:t>
            </a:r>
            <a:r>
              <a:rPr lang="en-US" sz="25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своїх дітей та спілкуйтеся з </a:t>
            </a:r>
            <a:r>
              <a:rPr lang="en-US" sz="2500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</a:t>
            </a:r>
            <a:r>
              <a:rPr lang="en-US" sz="25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5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емоції</a:t>
            </a:r>
            <a:r>
              <a:rPr lang="en-US" sz="25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5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які вони переживають.</a:t>
            </a:r>
          </a:p>
        </p:txBody>
      </p:sp>
      <p:sp>
        <p:nvSpPr>
          <p:cNvPr id="9" name="Text 6"/>
          <p:cNvSpPr/>
          <p:nvPr/>
        </p:nvSpPr>
        <p:spPr>
          <a:xfrm>
            <a:off x="9328690" y="2842953"/>
            <a:ext cx="3829249" cy="1619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uk-UA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Намагайтеся з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бере</a:t>
            </a:r>
            <a:r>
              <a:rPr lang="uk-UA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гти</a:t>
            </a:r>
            <a:endParaRPr lang="uk-UA" sz="2500" b="1" dirty="0" smtClean="0">
              <a:solidFill>
                <a:srgbClr val="396AF1"/>
              </a:solidFill>
              <a:latin typeface="Arial" panose="020B0604020202020204" pitchFamily="34" charset="0"/>
              <a:ea typeface="Barlow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їх</a:t>
            </a: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uk-UA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звичний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ритм</a:t>
            </a:r>
            <a:r>
              <a:rPr lang="uk-UA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життя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68708" y="3598427"/>
            <a:ext cx="4999553" cy="1746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500" b="1" dirty="0" err="1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Прийміть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дитячі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звичні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ритми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,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та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ритми які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найбільш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зручні для вас.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05519" y="5619405"/>
            <a:ext cx="4999553" cy="9202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500" b="1" dirty="0" err="1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Зробіть</a:t>
            </a: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uk-UA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позитивні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речі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їхн</a:t>
            </a:r>
            <a:r>
              <a:rPr lang="uk-UA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ьому</a:t>
            </a:r>
            <a:r>
              <a:rPr lang="uk-UA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житті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05520" y="6334299"/>
            <a:ext cx="4999553" cy="1444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500" b="1" dirty="0" err="1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Обережно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знайомте дитину з чимось новим, чого дитина не очікує, щоб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налякати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її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362604" y="4987636"/>
            <a:ext cx="5401905" cy="6317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uk-UA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Навчіть дитину вмінню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uk-UA" sz="2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саморозвантажуватися</a:t>
            </a:r>
            <a:endParaRPr lang="uk-UA" sz="2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734"/>
              </a:lnSpc>
              <a:buNone/>
            </a:pP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268709" y="5619405"/>
            <a:ext cx="4999553" cy="2610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uk-UA" sz="2500" b="1" dirty="0" smtClean="0">
              <a:solidFill>
                <a:srgbClr val="7030A0"/>
              </a:solidFill>
              <a:latin typeface="Arial Rounded MT Bold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Допоможіть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діт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ям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виражати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свої почуття, сприймати відповідальність та розуміти наслідки своїх дій.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412" y="236102"/>
            <a:ext cx="5362575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sp>
        <p:nvSpPr>
          <p:cNvPr id="4" name="Text 1"/>
          <p:cNvSpPr/>
          <p:nvPr/>
        </p:nvSpPr>
        <p:spPr>
          <a:xfrm>
            <a:off x="1900595" y="767953"/>
            <a:ext cx="10829092" cy="13537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329"/>
              </a:lnSpc>
              <a:buNone/>
            </a:pPr>
            <a:r>
              <a:rPr lang="en-US" sz="4263" b="1" dirty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Створення безпечної та стабільної атмосфери для дітей</a:t>
            </a:r>
            <a:endParaRPr lang="en-US" sz="426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595" y="2554843"/>
            <a:ext cx="3393162" cy="2097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00595" y="4922520"/>
            <a:ext cx="2621280" cy="3383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Сімейний контакт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900595" y="5390793"/>
            <a:ext cx="3393162" cy="13858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Намагайтеся проводити більше часу разом, грати у 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і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гри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та читати книги, підтримуючи зв'язки в сім'ї.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559" y="2121694"/>
            <a:ext cx="3393162" cy="2097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18559" y="4218742"/>
            <a:ext cx="3393162" cy="13805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5"/>
              </a:lnSpc>
              <a:buNone/>
            </a:pPr>
            <a:endParaRPr lang="uk-UA" sz="2500" b="1" dirty="0" smtClean="0">
              <a:solidFill>
                <a:srgbClr val="396AF1"/>
              </a:solidFill>
              <a:latin typeface="Arial" panose="020B0604020202020204" pitchFamily="34" charset="0"/>
              <a:ea typeface="Barlow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665"/>
              </a:lnSpc>
              <a:buNone/>
            </a:pP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Практикуйте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само</a:t>
            </a:r>
            <a:r>
              <a:rPr lang="uk-UA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гляд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спокій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та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медитацію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18559" y="5729168"/>
            <a:ext cx="3393162" cy="1732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Це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може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допомогти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використовувати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інструменти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впорядкованого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мислення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та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дихання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для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зняття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напруг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и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та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стресу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524" y="2554843"/>
            <a:ext cx="3393162" cy="209704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36524" y="4922520"/>
            <a:ext cx="3185160" cy="3383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Навчання та творчість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36523" y="5390793"/>
            <a:ext cx="4346225" cy="1732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Стимулюйте своїх дітей до навчання нових речей та до </a:t>
            </a:r>
            <a:r>
              <a:rPr lang="en-US" sz="2500" b="1" dirty="0" err="1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використання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творчості</a:t>
            </a:r>
            <a:r>
              <a:rPr lang="uk-UA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,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як інструменту для вираження різноманітних почуттів.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91380" y="-23336"/>
            <a:ext cx="14630400" cy="822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</p:sp>
      <p:sp>
        <p:nvSpPr>
          <p:cNvPr id="6" name="Text 2"/>
          <p:cNvSpPr/>
          <p:nvPr/>
        </p:nvSpPr>
        <p:spPr>
          <a:xfrm>
            <a:off x="1760220" y="626864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Підтримка емоційного самопочуття </a:t>
            </a:r>
            <a:r>
              <a:rPr lang="en-US" sz="4374" b="1" dirty="0" err="1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дітей</a:t>
            </a:r>
            <a:r>
              <a:rPr lang="en-US" sz="4374" b="1" dirty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 </a:t>
            </a:r>
            <a:r>
              <a:rPr lang="ru-RU" sz="4374" b="1" dirty="0" smtClean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                          </a:t>
            </a:r>
            <a:br>
              <a:rPr lang="ru-RU" sz="4374" b="1" dirty="0" smtClean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</a:br>
            <a:r>
              <a:rPr lang="ru-RU" sz="4374" b="1" dirty="0" smtClean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                               </a:t>
            </a:r>
            <a:r>
              <a:rPr lang="en-US" sz="4374" b="1" dirty="0" err="1" smtClean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під</a:t>
            </a:r>
            <a:r>
              <a:rPr lang="en-US" sz="4374" b="1" dirty="0" smtClean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 </a:t>
            </a:r>
            <a:r>
              <a:rPr lang="en-US" sz="4374" b="1" dirty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час війни</a:t>
            </a:r>
            <a:endParaRPr lang="en-US" sz="4374" dirty="0">
              <a:solidFill>
                <a:srgbClr val="FF0000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7265313" y="2348865"/>
            <a:ext cx="99893" cy="5253871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7565172" y="2722424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9" name="Shape 5"/>
          <p:cNvSpPr/>
          <p:nvPr/>
        </p:nvSpPr>
        <p:spPr>
          <a:xfrm>
            <a:off x="7065228" y="252245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0" name="Text 6"/>
          <p:cNvSpPr/>
          <p:nvPr/>
        </p:nvSpPr>
        <p:spPr>
          <a:xfrm>
            <a:off x="7257990" y="2564130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8537258" y="2348866"/>
            <a:ext cx="4332923" cy="6735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Стимулюйте активний спосіб життя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8537258" y="3265410"/>
            <a:ext cx="4621113" cy="1554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Спільні прогулянки, вправи та спорт дають дітям змогу відволіктися, приховати напругу та миттєво запам'ятати позитивні емоції.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6287631" y="3833277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5228" y="36333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5" name="Text 11"/>
          <p:cNvSpPr/>
          <p:nvPr/>
        </p:nvSpPr>
        <p:spPr>
          <a:xfrm>
            <a:off x="7223700" y="367498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2444116" y="2348866"/>
            <a:ext cx="4332923" cy="9165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Допоможіть дитині знайти сенс та цінності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2632262" y="3398639"/>
            <a:ext cx="4332923" cy="1500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Це допоможе </a:t>
            </a:r>
            <a:r>
              <a:rPr lang="en-US" sz="2500" b="1" dirty="0" err="1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залишатися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в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мотивованим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та сильним, маючи певні зацікавлення та цілі у житті.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565172" y="5638145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19" name="Shape 15"/>
          <p:cNvSpPr/>
          <p:nvPr/>
        </p:nvSpPr>
        <p:spPr>
          <a:xfrm>
            <a:off x="7065228" y="5438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20" name="Text 16"/>
          <p:cNvSpPr/>
          <p:nvPr/>
        </p:nvSpPr>
        <p:spPr>
          <a:xfrm>
            <a:off x="7223700" y="547985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7"/>
          <p:cNvSpPr/>
          <p:nvPr/>
        </p:nvSpPr>
        <p:spPr>
          <a:xfrm>
            <a:off x="8537258" y="5486757"/>
            <a:ext cx="43329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Зверніть увагу на психологічний стан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8537258" y="6314361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Якщо психологічний стан дитини поганий, зверніться до психолога або психотерапевта.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023" y="5228179"/>
            <a:ext cx="5369778" cy="2899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399011"/>
            <a:ext cx="9306401" cy="21114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0000"/>
                </a:solidFill>
                <a:ea typeface="Barlow" pitchFamily="34" charset="-122"/>
                <a:cs typeface="Barlow" pitchFamily="34" charset="-120"/>
              </a:rPr>
              <a:t>Роль професіоналів у наданні допомоги дітям під час воєнних конфліктів</a:t>
            </a:r>
            <a:endParaRPr lang="en-US" sz="4374" dirty="0">
              <a:solidFill>
                <a:srgbClr val="FF0000"/>
              </a:solidFill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220879"/>
            <a:ext cx="4542115" cy="2346365"/>
          </a:xfrm>
          <a:prstGeom prst="roundRect">
            <a:avLst>
              <a:gd name="adj" fmla="val 5682"/>
            </a:avLst>
          </a:prstGeom>
          <a:blipFill>
            <a:blip r:embed="rId4"/>
            <a:tile tx="0" ty="0" sx="100000" sy="100000" flip="none" algn="tl"/>
          </a:blipFill>
          <a:ln/>
        </p:spPr>
      </p:sp>
      <p:sp>
        <p:nvSpPr>
          <p:cNvPr id="7" name="Text 3"/>
          <p:cNvSpPr/>
          <p:nvPr/>
        </p:nvSpPr>
        <p:spPr>
          <a:xfrm>
            <a:off x="4712970" y="2510444"/>
            <a:ext cx="3962400" cy="12797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ru-RU" sz="2500" b="1" dirty="0" smtClean="0">
              <a:solidFill>
                <a:srgbClr val="396AF1"/>
              </a:solidFill>
              <a:latin typeface="Arial" panose="020B0604020202020204" pitchFamily="34" charset="0"/>
              <a:ea typeface="Barlow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Психологічні</a:t>
            </a:r>
            <a:r>
              <a:rPr lang="en-US" sz="2500" b="1" dirty="0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консультанти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12970" y="3220879"/>
            <a:ext cx="4097774" cy="21241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uk-UA" sz="2500" b="1" dirty="0" smtClean="0">
              <a:solidFill>
                <a:srgbClr val="7030A0"/>
              </a:solidFill>
              <a:latin typeface="Arial Rounded MT Bold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Навчають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дітей виявляти та керувати емоціями, працювати з відчуттями </a:t>
            </a:r>
            <a:r>
              <a:rPr lang="en-US" sz="2500" b="1" dirty="0" err="1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та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правильно </a:t>
            </a:r>
            <a:r>
              <a:rPr lang="en-US" sz="2500" b="1" dirty="0" err="1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поводити</a:t>
            </a:r>
            <a:r>
              <a:rPr lang="ru-RU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себе в</a:t>
            </a:r>
            <a:r>
              <a:rPr lang="en-US" sz="2500" b="1" dirty="0" smtClean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стресовій ситуації.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55085" y="3220879"/>
            <a:ext cx="4542115" cy="2346365"/>
          </a:xfrm>
          <a:prstGeom prst="roundRect">
            <a:avLst>
              <a:gd name="adj" fmla="val 5682"/>
            </a:avLst>
          </a:prstGeom>
          <a:blipFill>
            <a:blip r:embed="rId4"/>
            <a:tile tx="0" ty="0" sx="100000" sy="100000" flip="none" algn="tl"/>
          </a:blipFill>
          <a:ln/>
        </p:spPr>
      </p:sp>
      <p:sp>
        <p:nvSpPr>
          <p:cNvPr id="10" name="Text 6"/>
          <p:cNvSpPr/>
          <p:nvPr/>
        </p:nvSpPr>
        <p:spPr>
          <a:xfrm>
            <a:off x="9477256" y="2887623"/>
            <a:ext cx="3192780" cy="555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Соціальні працівники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477256" y="3443049"/>
            <a:ext cx="4097774" cy="15466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Arial" panose="020B0604020202020204" pitchFamily="34" charset="0"/>
              </a:rPr>
              <a:t>Забезпечують захист та допомогу дітям з вразливим становищем в умовах конфлікту.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4539912" y="61591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500" b="1" dirty="0" err="1" smtClean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Лікарі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3808404" y="6751138"/>
            <a:ext cx="590690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500" b="1" dirty="0">
                <a:solidFill>
                  <a:srgbClr val="7030A0"/>
                </a:solidFill>
                <a:latin typeface="Arial Rounded MT Bold" pitchFamily="34" charset="0"/>
                <a:ea typeface="Montserrat" pitchFamily="34" charset="-122"/>
                <a:cs typeface="Montserrat" pitchFamily="34" charset="-120"/>
              </a:rPr>
              <a:t>Обслуговують і лікують дітей, що постраждали в результаті насильства або загрози здоров'ю.</a:t>
            </a:r>
            <a:endParaRPr lang="en-US" sz="25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27" y="1182338"/>
            <a:ext cx="4111693" cy="2741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6605" y="5239532"/>
            <a:ext cx="4232497" cy="2823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576</Words>
  <Application>Microsoft Office PowerPoint</Application>
  <PresentationFormat>Произвольный</PresentationFormat>
  <Paragraphs>88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17</cp:revision>
  <dcterms:created xsi:type="dcterms:W3CDTF">2023-12-11T21:43:15Z</dcterms:created>
  <dcterms:modified xsi:type="dcterms:W3CDTF">2025-06-04T06:59:06Z</dcterms:modified>
</cp:coreProperties>
</file>