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56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dissolv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dissolv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dissolv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dissolv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dissolv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24.02.2026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dissolv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24.02.2026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dissolv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24.02.2026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dissolv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24.02.2026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dissolv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24.02.2026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dissolv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24.02.2026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dissolv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24.02.2026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>
    <p:dissolve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3" name="Picture 1" descr="C:\Users\User\Downloads\1667734926_1-zefirka-club-p-fon-dlya-prezentatsii-vospitatelya-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59632" y="274638"/>
            <a:ext cx="7344816" cy="6106690"/>
          </a:xfrm>
        </p:spPr>
        <p:txBody>
          <a:bodyPr>
            <a:normAutofit fontScale="90000"/>
          </a:bodyPr>
          <a:lstStyle/>
          <a:p>
            <a:r>
              <a:rPr lang="ru-RU" sz="2800" b="1" dirty="0" smtClean="0">
                <a:solidFill>
                  <a:srgbClr val="002060"/>
                </a:solidFill>
              </a:rPr>
              <a:t/>
            </a:r>
            <a:br>
              <a:rPr lang="ru-RU" sz="2800" b="1" dirty="0" smtClean="0">
                <a:solidFill>
                  <a:srgbClr val="002060"/>
                </a:solidFill>
              </a:rPr>
            </a:br>
            <a:r>
              <a:rPr lang="ru-RU" sz="2800" b="1" dirty="0" smtClean="0">
                <a:solidFill>
                  <a:srgbClr val="002060"/>
                </a:solidFill>
              </a:rPr>
              <a:t/>
            </a:r>
            <a:br>
              <a:rPr lang="ru-RU" sz="2800" b="1" dirty="0" smtClean="0">
                <a:solidFill>
                  <a:srgbClr val="002060"/>
                </a:solidFill>
              </a:rPr>
            </a:br>
            <a:r>
              <a:rPr lang="ru-RU" sz="2800" b="1" dirty="0" smtClean="0">
                <a:solidFill>
                  <a:srgbClr val="002060"/>
                </a:solidFill>
              </a:rPr>
              <a:t/>
            </a:r>
            <a:br>
              <a:rPr lang="ru-RU" sz="2800" b="1" dirty="0" smtClean="0">
                <a:solidFill>
                  <a:srgbClr val="002060"/>
                </a:solidFill>
              </a:rPr>
            </a:br>
            <a:r>
              <a:rPr lang="ru-RU" sz="2800" b="1" dirty="0" smtClean="0">
                <a:solidFill>
                  <a:srgbClr val="002060"/>
                </a:solidFill>
              </a:rPr>
              <a:t/>
            </a:r>
            <a:br>
              <a:rPr lang="ru-RU" sz="2800" b="1" dirty="0" smtClean="0">
                <a:solidFill>
                  <a:srgbClr val="002060"/>
                </a:solidFill>
              </a:rPr>
            </a:br>
            <a:r>
              <a:rPr lang="ru-RU" sz="2800" b="1" dirty="0" smtClean="0">
                <a:solidFill>
                  <a:srgbClr val="002060"/>
                </a:solidFill>
              </a:rPr>
              <a:t>Заклад </a:t>
            </a:r>
            <a:r>
              <a:rPr lang="ru-RU" sz="2800" b="1" dirty="0" err="1" smtClean="0">
                <a:solidFill>
                  <a:srgbClr val="002060"/>
                </a:solidFill>
              </a:rPr>
              <a:t>дошкільної</a:t>
            </a:r>
            <a:r>
              <a:rPr lang="ru-RU" sz="2800" b="1" dirty="0" smtClean="0">
                <a:solidFill>
                  <a:srgbClr val="002060"/>
                </a:solidFill>
              </a:rPr>
              <a:t> </a:t>
            </a:r>
            <a:r>
              <a:rPr lang="ru-RU" sz="2800" b="1" dirty="0" err="1" smtClean="0">
                <a:solidFill>
                  <a:srgbClr val="002060"/>
                </a:solidFill>
              </a:rPr>
              <a:t>освіти</a:t>
            </a:r>
            <a:r>
              <a:rPr lang="ru-RU" sz="2800" b="1" dirty="0" smtClean="0">
                <a:solidFill>
                  <a:srgbClr val="002060"/>
                </a:solidFill>
              </a:rPr>
              <a:t> № 2 «Казка»</a:t>
            </a:r>
            <a:br>
              <a:rPr lang="ru-RU" sz="2800" b="1" dirty="0" smtClean="0">
                <a:solidFill>
                  <a:srgbClr val="002060"/>
                </a:solidFill>
              </a:rPr>
            </a:br>
            <a:r>
              <a:rPr lang="ru-RU" sz="3300" dirty="0" smtClean="0"/>
              <a:t/>
            </a:r>
            <a:br>
              <a:rPr lang="ru-RU" sz="3300" dirty="0" smtClean="0"/>
            </a:br>
            <a:r>
              <a:rPr lang="ru-RU" sz="3300" dirty="0" smtClean="0"/>
              <a:t/>
            </a:r>
            <a:br>
              <a:rPr lang="ru-RU" sz="3300" dirty="0" smtClean="0"/>
            </a:br>
            <a:r>
              <a:rPr lang="ru-RU" sz="3300" b="1" dirty="0" err="1" smtClean="0">
                <a:solidFill>
                  <a:srgbClr val="7030A0"/>
                </a:solidFill>
              </a:rPr>
              <a:t>Консультація</a:t>
            </a:r>
            <a:r>
              <a:rPr lang="ru-RU" sz="3300" b="1" dirty="0" smtClean="0">
                <a:solidFill>
                  <a:srgbClr val="7030A0"/>
                </a:solidFill>
              </a:rPr>
              <a:t> для </a:t>
            </a:r>
            <a:r>
              <a:rPr lang="ru-RU" sz="3300" b="1" dirty="0" err="1" smtClean="0">
                <a:solidFill>
                  <a:srgbClr val="7030A0"/>
                </a:solidFill>
              </a:rPr>
              <a:t>батьків</a:t>
            </a:r>
            <a:r>
              <a:rPr lang="ru-RU" sz="3300" b="1" dirty="0" smtClean="0">
                <a:solidFill>
                  <a:srgbClr val="7030A0"/>
                </a:solidFill>
              </a:rPr>
              <a:t>:</a:t>
            </a:r>
            <a:br>
              <a:rPr lang="ru-RU" sz="3300" b="1" dirty="0" smtClean="0">
                <a:solidFill>
                  <a:srgbClr val="7030A0"/>
                </a:solidFill>
              </a:rPr>
            </a:br>
            <a:r>
              <a:rPr lang="ru-RU" sz="3300" b="1" dirty="0" smtClean="0">
                <a:solidFill>
                  <a:srgbClr val="FF0000"/>
                </a:solidFill>
              </a:rPr>
              <a:t>«ЯК ЗАПОБІГТИ ДИТЯЧІЙ НЕРВОВОСТІ?»</a:t>
            </a:r>
            <a:r>
              <a:rPr lang="ru-RU" sz="3300" dirty="0" smtClean="0"/>
              <a:t/>
            </a:r>
            <a:br>
              <a:rPr lang="ru-RU" sz="3300" dirty="0" smtClean="0"/>
            </a:br>
            <a:r>
              <a:rPr lang="ru-RU" sz="3300" dirty="0" smtClean="0"/>
              <a:t> </a:t>
            </a:r>
            <a:br>
              <a:rPr lang="ru-RU" sz="3300" dirty="0" smtClean="0"/>
            </a:br>
            <a:r>
              <a:rPr lang="ru-RU" sz="2800" b="1" dirty="0" smtClean="0">
                <a:solidFill>
                  <a:srgbClr val="7030A0"/>
                </a:solidFill>
              </a:rPr>
              <a:t>                       </a:t>
            </a:r>
            <a:r>
              <a:rPr lang="ru-RU" sz="2800" b="1" dirty="0" err="1" smtClean="0">
                <a:solidFill>
                  <a:srgbClr val="7030A0"/>
                </a:solidFill>
              </a:rPr>
              <a:t>Розробила</a:t>
            </a:r>
            <a:r>
              <a:rPr lang="ru-RU" sz="2800" b="1" dirty="0" smtClean="0">
                <a:solidFill>
                  <a:srgbClr val="7030A0"/>
                </a:solidFill>
              </a:rPr>
              <a:t>: </a:t>
            </a:r>
            <a:br>
              <a:rPr lang="ru-RU" sz="2800" b="1" dirty="0" smtClean="0">
                <a:solidFill>
                  <a:srgbClr val="7030A0"/>
                </a:solidFill>
              </a:rPr>
            </a:br>
            <a:r>
              <a:rPr lang="ru-RU" sz="2800" b="1" dirty="0" smtClean="0">
                <a:solidFill>
                  <a:srgbClr val="7030A0"/>
                </a:solidFill>
              </a:rPr>
              <a:t>                                        </a:t>
            </a:r>
            <a:r>
              <a:rPr lang="ru-RU" sz="2800" b="1" dirty="0" smtClean="0">
                <a:solidFill>
                  <a:srgbClr val="7030A0"/>
                </a:solidFill>
              </a:rPr>
              <a:t>  </a:t>
            </a:r>
            <a:r>
              <a:rPr lang="ru-RU" sz="2800" b="1" dirty="0" err="1" smtClean="0">
                <a:solidFill>
                  <a:srgbClr val="7030A0"/>
                </a:solidFill>
              </a:rPr>
              <a:t>практичний</a:t>
            </a:r>
            <a:r>
              <a:rPr lang="ru-RU" sz="2800" b="1" dirty="0" smtClean="0">
                <a:solidFill>
                  <a:srgbClr val="7030A0"/>
                </a:solidFill>
              </a:rPr>
              <a:t> </a:t>
            </a:r>
            <a:r>
              <a:rPr lang="ru-RU" sz="2800" b="1" dirty="0" smtClean="0">
                <a:solidFill>
                  <a:srgbClr val="7030A0"/>
                </a:solidFill>
              </a:rPr>
              <a:t>психолог</a:t>
            </a:r>
            <a:br>
              <a:rPr lang="ru-RU" sz="2800" b="1" dirty="0" smtClean="0">
                <a:solidFill>
                  <a:srgbClr val="7030A0"/>
                </a:solidFill>
              </a:rPr>
            </a:br>
            <a:r>
              <a:rPr lang="ru-RU" sz="2800" b="1" dirty="0" smtClean="0">
                <a:solidFill>
                  <a:srgbClr val="7030A0"/>
                </a:solidFill>
              </a:rPr>
              <a:t>                            </a:t>
            </a:r>
            <a:r>
              <a:rPr lang="ru-RU" sz="2800" b="1" dirty="0" smtClean="0">
                <a:solidFill>
                  <a:srgbClr val="7030A0"/>
                </a:solidFill>
              </a:rPr>
              <a:t> </a:t>
            </a:r>
            <a:r>
              <a:rPr lang="ru-RU" sz="2800" b="1" dirty="0" err="1" smtClean="0">
                <a:solidFill>
                  <a:srgbClr val="7030A0"/>
                </a:solidFill>
              </a:rPr>
              <a:t>Ірина</a:t>
            </a:r>
            <a:r>
              <a:rPr lang="ru-RU" sz="2800" b="1" dirty="0" smtClean="0">
                <a:solidFill>
                  <a:srgbClr val="7030A0"/>
                </a:solidFill>
              </a:rPr>
              <a:t> </a:t>
            </a:r>
            <a:r>
              <a:rPr lang="ru-RU" sz="2800" b="1" dirty="0" smtClean="0">
                <a:solidFill>
                  <a:srgbClr val="7030A0"/>
                </a:solidFill>
              </a:rPr>
              <a:t>ПЕТРУК</a:t>
            </a:r>
            <a:r>
              <a:rPr lang="ru-RU" sz="2800" dirty="0" smtClean="0">
                <a:solidFill>
                  <a:srgbClr val="7030A0"/>
                </a:solidFill>
              </a:rPr>
              <a:t/>
            </a:r>
            <a:br>
              <a:rPr lang="ru-RU" sz="2800" dirty="0" smtClean="0">
                <a:solidFill>
                  <a:srgbClr val="7030A0"/>
                </a:solidFill>
              </a:rPr>
            </a:br>
            <a:r>
              <a:rPr lang="ru-RU" sz="2800" dirty="0" smtClean="0">
                <a:solidFill>
                  <a:srgbClr val="7030A0"/>
                </a:solidFill>
              </a:rPr>
              <a:t/>
            </a:r>
            <a:br>
              <a:rPr lang="ru-RU" sz="2800" dirty="0" smtClean="0">
                <a:solidFill>
                  <a:srgbClr val="7030A0"/>
                </a:solidFill>
              </a:rPr>
            </a:br>
            <a:r>
              <a:rPr lang="ru-RU" sz="2800" dirty="0" smtClean="0">
                <a:solidFill>
                  <a:srgbClr val="7030A0"/>
                </a:solidFill>
              </a:rPr>
              <a:t/>
            </a:r>
            <a:br>
              <a:rPr lang="ru-RU" sz="2800" dirty="0" smtClean="0">
                <a:solidFill>
                  <a:srgbClr val="7030A0"/>
                </a:solidFill>
              </a:rPr>
            </a:br>
            <a:r>
              <a:rPr lang="ru-RU" sz="2800" dirty="0" smtClean="0">
                <a:solidFill>
                  <a:srgbClr val="7030A0"/>
                </a:solidFill>
              </a:rPr>
              <a:t/>
            </a:r>
            <a:br>
              <a:rPr lang="ru-RU" sz="2800" dirty="0" smtClean="0">
                <a:solidFill>
                  <a:srgbClr val="7030A0"/>
                </a:solidFill>
              </a:rPr>
            </a:br>
            <a:r>
              <a:rPr lang="ru-RU" sz="2800" b="1" dirty="0" err="1" smtClean="0">
                <a:solidFill>
                  <a:srgbClr val="002060"/>
                </a:solidFill>
              </a:rPr>
              <a:t>В</a:t>
            </a:r>
            <a:r>
              <a:rPr lang="ru-RU" sz="2800" b="1" dirty="0" err="1" smtClean="0">
                <a:solidFill>
                  <a:srgbClr val="002060"/>
                </a:solidFill>
              </a:rPr>
              <a:t>олодимир</a:t>
            </a:r>
            <a:r>
              <a:rPr lang="ru-RU" sz="2800" b="1" dirty="0" smtClean="0">
                <a:solidFill>
                  <a:srgbClr val="002060"/>
                </a:solidFill>
              </a:rPr>
              <a:t/>
            </a:r>
            <a:br>
              <a:rPr lang="ru-RU" sz="2800" b="1" dirty="0" smtClean="0">
                <a:solidFill>
                  <a:srgbClr val="002060"/>
                </a:solidFill>
              </a:rPr>
            </a:br>
            <a:r>
              <a:rPr lang="ru-RU" sz="2800" b="1" dirty="0" smtClean="0">
                <a:solidFill>
                  <a:srgbClr val="002060"/>
                </a:solidFill>
              </a:rPr>
              <a:t>2026 </a:t>
            </a:r>
            <a:r>
              <a:rPr lang="ru-RU" sz="3300" dirty="0" smtClean="0"/>
              <a:t/>
            </a:r>
            <a:br>
              <a:rPr lang="ru-RU" sz="3300" dirty="0" smtClean="0"/>
            </a:br>
            <a:endParaRPr lang="uk-UA" sz="3300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Picture 2" descr="C:\Users\User\Downloads\1667734926_1-zefirka-club-p-fon-dlya-prezentatsii-vospitatelya-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" y="0"/>
            <a:ext cx="914400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79712" y="274638"/>
            <a:ext cx="6707088" cy="6106690"/>
          </a:xfrm>
        </p:spPr>
        <p:txBody>
          <a:bodyPr>
            <a:noAutofit/>
          </a:bodyPr>
          <a:lstStyle/>
          <a:p>
            <a:pPr algn="l"/>
            <a:r>
              <a:rPr lang="uk-UA" sz="3000" dirty="0" smtClean="0"/>
              <a:t/>
            </a:r>
            <a:br>
              <a:rPr lang="uk-UA" sz="3000" dirty="0" smtClean="0"/>
            </a:br>
            <a:r>
              <a:rPr lang="uk-UA" sz="3000" dirty="0" smtClean="0"/>
              <a:t/>
            </a:r>
            <a:br>
              <a:rPr lang="uk-UA" sz="3000" dirty="0" smtClean="0"/>
            </a:br>
            <a:r>
              <a:rPr lang="uk-UA" sz="3000" dirty="0" smtClean="0"/>
              <a:t/>
            </a:r>
            <a:br>
              <a:rPr lang="uk-UA" sz="3000" dirty="0" smtClean="0"/>
            </a:br>
            <a:r>
              <a:rPr lang="uk-UA" sz="3000" dirty="0" smtClean="0"/>
              <a:t>        </a:t>
            </a:r>
            <a:r>
              <a:rPr lang="uk-UA" sz="3000" b="1" i="1" dirty="0" smtClean="0">
                <a:solidFill>
                  <a:srgbClr val="FF0000"/>
                </a:solidFill>
              </a:rPr>
              <a:t>8</a:t>
            </a:r>
            <a:r>
              <a:rPr lang="uk-UA" sz="3000" b="1" i="1" dirty="0" smtClean="0">
                <a:solidFill>
                  <a:srgbClr val="FF0000"/>
                </a:solidFill>
              </a:rPr>
              <a:t>. ЧАС НА СВІЖОМУ ПОВІТРІ</a:t>
            </a:r>
            <a:br>
              <a:rPr lang="uk-UA" sz="3000" b="1" i="1" dirty="0" smtClean="0">
                <a:solidFill>
                  <a:srgbClr val="FF0000"/>
                </a:solidFill>
              </a:rPr>
            </a:br>
            <a:r>
              <a:rPr lang="uk-UA" sz="3000" b="1" i="1" dirty="0" smtClean="0">
                <a:solidFill>
                  <a:srgbClr val="FF0000"/>
                </a:solidFill>
              </a:rPr>
              <a:t/>
            </a:r>
            <a:br>
              <a:rPr lang="uk-UA" sz="3000" b="1" i="1" dirty="0" smtClean="0">
                <a:solidFill>
                  <a:srgbClr val="FF0000"/>
                </a:solidFill>
              </a:rPr>
            </a:br>
            <a:r>
              <a:rPr lang="uk-UA" sz="3000" b="1" i="1" dirty="0" smtClean="0">
                <a:solidFill>
                  <a:srgbClr val="FF0000"/>
                </a:solidFill>
              </a:rPr>
              <a:t>	</a:t>
            </a:r>
            <a:r>
              <a:rPr lang="uk-UA" sz="3000" b="1" dirty="0" smtClean="0">
                <a:solidFill>
                  <a:srgbClr val="7030A0"/>
                </a:solidFill>
              </a:rPr>
              <a:t>Прогулянки </a:t>
            </a:r>
            <a:r>
              <a:rPr lang="uk-UA" sz="3000" b="1" dirty="0" smtClean="0">
                <a:solidFill>
                  <a:srgbClr val="7030A0"/>
                </a:solidFill>
              </a:rPr>
              <a:t>на природі</a:t>
            </a:r>
            <a:r>
              <a:rPr lang="uk-UA" sz="3000" dirty="0" smtClean="0">
                <a:solidFill>
                  <a:srgbClr val="7030A0"/>
                </a:solidFill>
              </a:rPr>
              <a:t> – регулярне перебування на свіжому повітрі в поєднанні з фізичними вправами допомагає не тільки зміцнити нервову систему, але й покращує загальний стан здоров’я.</a:t>
            </a:r>
            <a:r>
              <a:rPr lang="uk-UA" sz="3500" dirty="0" smtClean="0">
                <a:solidFill>
                  <a:srgbClr val="7030A0"/>
                </a:solidFill>
              </a:rPr>
              <a:t/>
            </a:r>
            <a:br>
              <a:rPr lang="uk-UA" sz="3500" dirty="0" smtClean="0">
                <a:solidFill>
                  <a:srgbClr val="7030A0"/>
                </a:solidFill>
              </a:rPr>
            </a:br>
            <a:endParaRPr lang="uk-UA" sz="3500" dirty="0">
              <a:solidFill>
                <a:srgbClr val="7030A0"/>
              </a:solidFill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4" name="Picture 2" descr="C:\Users\User\Downloads\1667734926_1-zefirka-club-p-fon-dlya-prezentatsii-vospitatelya-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07704" y="274638"/>
            <a:ext cx="6264696" cy="7042794"/>
          </a:xfrm>
        </p:spPr>
        <p:txBody>
          <a:bodyPr>
            <a:normAutofit/>
          </a:bodyPr>
          <a:lstStyle/>
          <a:p>
            <a:pPr algn="l"/>
            <a:r>
              <a:rPr lang="uk-UA" sz="3500" b="1" dirty="0" smtClean="0">
                <a:solidFill>
                  <a:srgbClr val="7030A0"/>
                </a:solidFill>
              </a:rPr>
              <a:t>	</a:t>
            </a:r>
            <a:r>
              <a:rPr lang="uk-UA" sz="3000" b="1" dirty="0" smtClean="0">
                <a:solidFill>
                  <a:srgbClr val="7030A0"/>
                </a:solidFill>
              </a:rPr>
              <a:t>Зміцнення </a:t>
            </a:r>
            <a:r>
              <a:rPr lang="uk-UA" sz="3000" b="1" dirty="0" smtClean="0">
                <a:solidFill>
                  <a:srgbClr val="7030A0"/>
                </a:solidFill>
              </a:rPr>
              <a:t>нервової системи дитини – це комплексний процес, що включає належний догляд за здоров’ям, емоціями та розвитком. </a:t>
            </a:r>
            <a:br>
              <a:rPr lang="uk-UA" sz="3000" b="1" dirty="0" smtClean="0">
                <a:solidFill>
                  <a:srgbClr val="7030A0"/>
                </a:solidFill>
              </a:rPr>
            </a:br>
            <a:r>
              <a:rPr lang="uk-UA" sz="3000" b="1" dirty="0" smtClean="0">
                <a:solidFill>
                  <a:srgbClr val="7030A0"/>
                </a:solidFill>
              </a:rPr>
              <a:t/>
            </a:r>
            <a:br>
              <a:rPr lang="uk-UA" sz="3000" b="1" dirty="0" smtClean="0">
                <a:solidFill>
                  <a:srgbClr val="7030A0"/>
                </a:solidFill>
              </a:rPr>
            </a:br>
            <a:r>
              <a:rPr lang="uk-UA" sz="3000" b="1" dirty="0" smtClean="0">
                <a:solidFill>
                  <a:srgbClr val="7030A0"/>
                </a:solidFill>
              </a:rPr>
              <a:t>	</a:t>
            </a:r>
            <a:r>
              <a:rPr lang="uk-UA" sz="3000" b="1" dirty="0" smtClean="0">
                <a:solidFill>
                  <a:srgbClr val="002060"/>
                </a:solidFill>
              </a:rPr>
              <a:t>Важливо </a:t>
            </a:r>
            <a:r>
              <a:rPr lang="uk-UA" sz="3000" b="1" dirty="0" smtClean="0">
                <a:solidFill>
                  <a:srgbClr val="002060"/>
                </a:solidFill>
              </a:rPr>
              <a:t>створити умови для здорового розвитку та навчити дитину справлятися зі стресами та емоційними </a:t>
            </a:r>
            <a:r>
              <a:rPr lang="uk-UA" sz="3500" b="1" dirty="0" smtClean="0">
                <a:solidFill>
                  <a:srgbClr val="002060"/>
                </a:solidFill>
              </a:rPr>
              <a:t>труднощами.</a:t>
            </a:r>
            <a:r>
              <a:rPr lang="uk-UA" sz="3500" b="1" dirty="0" smtClean="0">
                <a:solidFill>
                  <a:srgbClr val="0070C0"/>
                </a:solidFill>
              </a:rPr>
              <a:t/>
            </a:r>
            <a:br>
              <a:rPr lang="uk-UA" sz="3500" b="1" dirty="0" smtClean="0">
                <a:solidFill>
                  <a:srgbClr val="0070C0"/>
                </a:solidFill>
              </a:rPr>
            </a:br>
            <a:endParaRPr lang="uk-UA" sz="3500" b="1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User\Downloads\1667734926_1-zefirka-club-p-fon-dlya-prezentatsii-vospitatelya-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63688" y="274638"/>
            <a:ext cx="6923112" cy="7330826"/>
          </a:xfrm>
        </p:spPr>
        <p:txBody>
          <a:bodyPr>
            <a:normAutofit/>
          </a:bodyPr>
          <a:lstStyle/>
          <a:p>
            <a:pPr algn="l"/>
            <a:r>
              <a:rPr lang="uk-UA" sz="3500" b="1" dirty="0" smtClean="0">
                <a:solidFill>
                  <a:srgbClr val="7030A0"/>
                </a:solidFill>
              </a:rPr>
              <a:t>	</a:t>
            </a:r>
            <a:r>
              <a:rPr lang="uk-UA" sz="3000" b="1" dirty="0" smtClean="0">
                <a:solidFill>
                  <a:srgbClr val="7030A0"/>
                </a:solidFill>
              </a:rPr>
              <a:t>Зміцнення </a:t>
            </a:r>
            <a:r>
              <a:rPr lang="uk-UA" sz="3000" b="1" dirty="0" smtClean="0">
                <a:solidFill>
                  <a:srgbClr val="7030A0"/>
                </a:solidFill>
              </a:rPr>
              <a:t>нервової системи дитини є важливим аспектом її загального розвитку. </a:t>
            </a:r>
            <a:br>
              <a:rPr lang="uk-UA" sz="3000" b="1" dirty="0" smtClean="0">
                <a:solidFill>
                  <a:srgbClr val="7030A0"/>
                </a:solidFill>
              </a:rPr>
            </a:br>
            <a:r>
              <a:rPr lang="uk-UA" sz="3000" b="1" dirty="0" smtClean="0">
                <a:solidFill>
                  <a:srgbClr val="7030A0"/>
                </a:solidFill>
              </a:rPr>
              <a:t/>
            </a:r>
            <a:br>
              <a:rPr lang="uk-UA" sz="3000" b="1" dirty="0" smtClean="0">
                <a:solidFill>
                  <a:srgbClr val="7030A0"/>
                </a:solidFill>
              </a:rPr>
            </a:br>
            <a:r>
              <a:rPr lang="uk-UA" sz="3000" b="1" dirty="0" smtClean="0">
                <a:solidFill>
                  <a:srgbClr val="7030A0"/>
                </a:solidFill>
              </a:rPr>
              <a:t>	</a:t>
            </a:r>
            <a:r>
              <a:rPr lang="uk-UA" sz="3000" b="1" dirty="0" smtClean="0">
                <a:solidFill>
                  <a:srgbClr val="002060"/>
                </a:solidFill>
              </a:rPr>
              <a:t>Здоров’я </a:t>
            </a:r>
            <a:r>
              <a:rPr lang="uk-UA" sz="3000" b="1" dirty="0" smtClean="0">
                <a:solidFill>
                  <a:srgbClr val="002060"/>
                </a:solidFill>
              </a:rPr>
              <a:t>нервової системи впливає на фізичний, емоційний та психічний стан, тому варто забезпечити кілька ключових умов для її зміцнення:</a:t>
            </a:r>
            <a:r>
              <a:rPr lang="uk-UA" b="1" dirty="0" smtClean="0">
                <a:solidFill>
                  <a:srgbClr val="7030A0"/>
                </a:solidFill>
              </a:rPr>
              <a:t/>
            </a:r>
            <a:br>
              <a:rPr lang="uk-UA" b="1" dirty="0" smtClean="0">
                <a:solidFill>
                  <a:srgbClr val="7030A0"/>
                </a:solidFill>
              </a:rPr>
            </a:br>
            <a:endParaRPr lang="uk-UA" b="1" dirty="0">
              <a:solidFill>
                <a:srgbClr val="7030A0"/>
              </a:solidFill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User\Downloads\1667734926_1-zefirka-club-p-fon-dlya-prezentatsii-vospitatelya-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" y="0"/>
            <a:ext cx="9143999" cy="7173416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35696" y="274638"/>
            <a:ext cx="6984776" cy="6970786"/>
          </a:xfrm>
        </p:spPr>
        <p:txBody>
          <a:bodyPr>
            <a:noAutofit/>
          </a:bodyPr>
          <a:lstStyle/>
          <a:p>
            <a:pPr algn="l"/>
            <a:r>
              <a:rPr lang="uk-UA" sz="3000" b="1" i="1" dirty="0" smtClean="0">
                <a:solidFill>
                  <a:srgbClr val="FF0000"/>
                </a:solidFill>
              </a:rPr>
              <a:t>          1</a:t>
            </a:r>
            <a:r>
              <a:rPr lang="uk-UA" sz="3000" b="1" i="1" dirty="0" smtClean="0">
                <a:solidFill>
                  <a:srgbClr val="FF0000"/>
                </a:solidFill>
              </a:rPr>
              <a:t>.</a:t>
            </a:r>
            <a:r>
              <a:rPr lang="uk-UA" sz="3000" b="1" dirty="0" smtClean="0">
                <a:solidFill>
                  <a:srgbClr val="FF0000"/>
                </a:solidFill>
              </a:rPr>
              <a:t> </a:t>
            </a:r>
            <a:r>
              <a:rPr lang="uk-UA" sz="3000" b="1" i="1" dirty="0" smtClean="0">
                <a:solidFill>
                  <a:srgbClr val="FF0000"/>
                </a:solidFill>
              </a:rPr>
              <a:t>ПРАВИЛЬНИЙ РЕЖИМ ДНЯ</a:t>
            </a:r>
            <a:br>
              <a:rPr lang="uk-UA" sz="3000" b="1" i="1" dirty="0" smtClean="0">
                <a:solidFill>
                  <a:srgbClr val="FF0000"/>
                </a:solidFill>
              </a:rPr>
            </a:br>
            <a:r>
              <a:rPr lang="uk-UA" sz="3000" b="1" i="1" dirty="0" smtClean="0">
                <a:solidFill>
                  <a:srgbClr val="7030A0"/>
                </a:solidFill>
              </a:rPr>
              <a:t/>
            </a:r>
            <a:br>
              <a:rPr lang="uk-UA" sz="3000" b="1" i="1" dirty="0" smtClean="0">
                <a:solidFill>
                  <a:srgbClr val="7030A0"/>
                </a:solidFill>
              </a:rPr>
            </a:br>
            <a:r>
              <a:rPr lang="uk-UA" sz="3000" b="1" i="1" dirty="0" smtClean="0">
                <a:solidFill>
                  <a:srgbClr val="7030A0"/>
                </a:solidFill>
              </a:rPr>
              <a:t>	</a:t>
            </a:r>
            <a:r>
              <a:rPr lang="uk-UA" sz="3000" b="1" dirty="0" smtClean="0">
                <a:solidFill>
                  <a:srgbClr val="7030A0"/>
                </a:solidFill>
              </a:rPr>
              <a:t>Чіткий </a:t>
            </a:r>
            <a:r>
              <a:rPr lang="uk-UA" sz="3000" b="1" dirty="0" smtClean="0">
                <a:solidFill>
                  <a:srgbClr val="7030A0"/>
                </a:solidFill>
              </a:rPr>
              <a:t>режим – </a:t>
            </a:r>
            <a:r>
              <a:rPr lang="uk-UA" sz="3000" dirty="0" smtClean="0">
                <a:solidFill>
                  <a:srgbClr val="7030A0"/>
                </a:solidFill>
              </a:rPr>
              <a:t>дитина повинна мати регулярний режим дня, що включає час для сну, відпочинку, ігор, навчання та фізичної активності. Постійність у розпорядку дня сприяє стабільності нервової системи.</a:t>
            </a:r>
            <a:r>
              <a:rPr lang="uk-UA" sz="3000" b="1" dirty="0" smtClean="0">
                <a:solidFill>
                  <a:srgbClr val="7030A0"/>
                </a:solidFill>
              </a:rPr>
              <a:t/>
            </a:r>
            <a:br>
              <a:rPr lang="uk-UA" sz="3000" b="1" dirty="0" smtClean="0">
                <a:solidFill>
                  <a:srgbClr val="7030A0"/>
                </a:solidFill>
              </a:rPr>
            </a:br>
            <a:r>
              <a:rPr lang="uk-UA" sz="3000" b="1" dirty="0" smtClean="0">
                <a:solidFill>
                  <a:srgbClr val="7030A0"/>
                </a:solidFill>
              </a:rPr>
              <a:t/>
            </a:r>
            <a:br>
              <a:rPr lang="uk-UA" sz="3000" b="1" dirty="0" smtClean="0">
                <a:solidFill>
                  <a:srgbClr val="7030A0"/>
                </a:solidFill>
              </a:rPr>
            </a:br>
            <a:r>
              <a:rPr lang="uk-UA" sz="3000" b="1" dirty="0" smtClean="0">
                <a:solidFill>
                  <a:srgbClr val="7030A0"/>
                </a:solidFill>
              </a:rPr>
              <a:t>	</a:t>
            </a:r>
            <a:r>
              <a:rPr lang="uk-UA" sz="3000" b="1" dirty="0" smtClean="0">
                <a:solidFill>
                  <a:srgbClr val="002060"/>
                </a:solidFill>
              </a:rPr>
              <a:t>Достатній </a:t>
            </a:r>
            <a:r>
              <a:rPr lang="uk-UA" sz="3000" b="1" dirty="0" smtClean="0">
                <a:solidFill>
                  <a:srgbClr val="002060"/>
                </a:solidFill>
              </a:rPr>
              <a:t>сон </a:t>
            </a:r>
            <a:r>
              <a:rPr lang="uk-UA" sz="3000" dirty="0" smtClean="0">
                <a:solidFill>
                  <a:srgbClr val="002060"/>
                </a:solidFill>
              </a:rPr>
              <a:t>– важливо, щоб дитина мала достатньо сну, відповідно до свого віку </a:t>
            </a:r>
            <a:r>
              <a:rPr lang="uk-UA" sz="3000" dirty="0" smtClean="0">
                <a:solidFill>
                  <a:srgbClr val="002060"/>
                </a:solidFill>
              </a:rPr>
              <a:t>(</a:t>
            </a:r>
            <a:r>
              <a:rPr lang="uk-UA" sz="3000" dirty="0" smtClean="0">
                <a:solidFill>
                  <a:srgbClr val="002060"/>
                </a:solidFill>
              </a:rPr>
              <a:t>дітям 3-5 років – 10-13 годин).</a:t>
            </a:r>
            <a:r>
              <a:rPr lang="uk-UA" sz="3000" b="1" dirty="0" smtClean="0">
                <a:solidFill>
                  <a:srgbClr val="002060"/>
                </a:solidFill>
              </a:rPr>
              <a:t/>
            </a:r>
            <a:br>
              <a:rPr lang="uk-UA" sz="3000" b="1" dirty="0" smtClean="0">
                <a:solidFill>
                  <a:srgbClr val="002060"/>
                </a:solidFill>
              </a:rPr>
            </a:br>
            <a:endParaRPr lang="uk-UA" sz="3000" b="1" dirty="0">
              <a:solidFill>
                <a:srgbClr val="002060"/>
              </a:solidFill>
            </a:endParaRPr>
          </a:p>
        </p:txBody>
      </p:sp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4465240" y="120878"/>
            <a:ext cx="213520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800" b="0" i="0" u="none" strike="noStrike" cap="none" normalizeH="0" baseline="0" dirty="0" smtClean="0">
                <a:ln>
                  <a:noFill/>
                </a:ln>
                <a:solidFill>
                  <a:srgbClr val="444444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:</a:t>
            </a:r>
            <a:endParaRPr kumimoji="0" lang="uk-UA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1" name="Picture 1" descr="C:\Users\User\Downloads\1667734926_1-zefirka-club-p-fon-dlya-prezentatsii-vospitatelya-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91680" y="548680"/>
            <a:ext cx="7200800" cy="6120680"/>
          </a:xfrm>
        </p:spPr>
        <p:txBody>
          <a:bodyPr>
            <a:noAutofit/>
          </a:bodyPr>
          <a:lstStyle/>
          <a:p>
            <a:pPr algn="l"/>
            <a:r>
              <a:rPr lang="uk-UA" sz="3000" dirty="0" smtClean="0"/>
              <a:t/>
            </a:r>
            <a:br>
              <a:rPr lang="uk-UA" sz="3000" dirty="0" smtClean="0"/>
            </a:br>
            <a:r>
              <a:rPr lang="uk-UA" sz="3000" dirty="0" smtClean="0"/>
              <a:t>                 </a:t>
            </a:r>
            <a:r>
              <a:rPr lang="uk-UA" sz="2500" b="1" i="1" dirty="0" smtClean="0">
                <a:solidFill>
                  <a:srgbClr val="FF0000"/>
                </a:solidFill>
              </a:rPr>
              <a:t>2</a:t>
            </a:r>
            <a:r>
              <a:rPr lang="uk-UA" sz="2500" b="1" i="1" dirty="0" smtClean="0">
                <a:solidFill>
                  <a:srgbClr val="FF0000"/>
                </a:solidFill>
              </a:rPr>
              <a:t>. ЗДОРОВЕ ХАРЧУВАННЯ</a:t>
            </a:r>
            <a:br>
              <a:rPr lang="uk-UA" sz="2500" b="1" i="1" dirty="0" smtClean="0">
                <a:solidFill>
                  <a:srgbClr val="FF0000"/>
                </a:solidFill>
              </a:rPr>
            </a:br>
            <a:r>
              <a:rPr lang="uk-UA" sz="2500" b="1" i="1" dirty="0" smtClean="0">
                <a:solidFill>
                  <a:srgbClr val="FF0000"/>
                </a:solidFill>
              </a:rPr>
              <a:t/>
            </a:r>
            <a:br>
              <a:rPr lang="uk-UA" sz="2500" b="1" i="1" dirty="0" smtClean="0">
                <a:solidFill>
                  <a:srgbClr val="FF0000"/>
                </a:solidFill>
              </a:rPr>
            </a:br>
            <a:r>
              <a:rPr lang="uk-UA" sz="2500" b="1" i="1" dirty="0" smtClean="0">
                <a:solidFill>
                  <a:srgbClr val="FF0000"/>
                </a:solidFill>
              </a:rPr>
              <a:t>	</a:t>
            </a:r>
            <a:r>
              <a:rPr lang="uk-UA" sz="2500" b="1" dirty="0" smtClean="0">
                <a:solidFill>
                  <a:srgbClr val="7030A0"/>
                </a:solidFill>
              </a:rPr>
              <a:t>Збалансована </a:t>
            </a:r>
            <a:r>
              <a:rPr lang="uk-UA" sz="2500" b="1" dirty="0" smtClean="0">
                <a:solidFill>
                  <a:srgbClr val="7030A0"/>
                </a:solidFill>
              </a:rPr>
              <a:t>дієта</a:t>
            </a:r>
            <a:r>
              <a:rPr lang="uk-UA" sz="2500" dirty="0" smtClean="0">
                <a:solidFill>
                  <a:srgbClr val="7030A0"/>
                </a:solidFill>
              </a:rPr>
              <a:t> – для нормального функціонування нервової системи необхідні вітаміни, мікроелементи та омега-3 жирні кислоти. Їжа повинна містити вітаміни групи B (особливо B1, B6, B12), магній, кальцій, калій та цинк, які важливі для здоров’я нервових клітин.</a:t>
            </a:r>
            <a:br>
              <a:rPr lang="uk-UA" sz="2500" dirty="0" smtClean="0">
                <a:solidFill>
                  <a:srgbClr val="7030A0"/>
                </a:solidFill>
              </a:rPr>
            </a:br>
            <a:r>
              <a:rPr lang="uk-UA" sz="2500" dirty="0" smtClean="0">
                <a:solidFill>
                  <a:srgbClr val="7030A0"/>
                </a:solidFill>
              </a:rPr>
              <a:t/>
            </a:r>
            <a:br>
              <a:rPr lang="uk-UA" sz="2500" dirty="0" smtClean="0">
                <a:solidFill>
                  <a:srgbClr val="7030A0"/>
                </a:solidFill>
              </a:rPr>
            </a:br>
            <a:r>
              <a:rPr lang="uk-UA" sz="2500" dirty="0" smtClean="0">
                <a:solidFill>
                  <a:srgbClr val="7030A0"/>
                </a:solidFill>
              </a:rPr>
              <a:t>	</a:t>
            </a:r>
            <a:r>
              <a:rPr lang="uk-UA" sz="2500" b="1" dirty="0" smtClean="0">
                <a:solidFill>
                  <a:srgbClr val="002060"/>
                </a:solidFill>
              </a:rPr>
              <a:t>Багато </a:t>
            </a:r>
            <a:r>
              <a:rPr lang="uk-UA" sz="2500" b="1" dirty="0" smtClean="0">
                <a:solidFill>
                  <a:srgbClr val="002060"/>
                </a:solidFill>
              </a:rPr>
              <a:t>води</a:t>
            </a:r>
            <a:r>
              <a:rPr lang="uk-UA" sz="2500" dirty="0" smtClean="0">
                <a:solidFill>
                  <a:srgbClr val="002060"/>
                </a:solidFill>
              </a:rPr>
              <a:t> – недостатнє споживання води може впливати на працездатність нервової системи. Важливо підтримувати водний баланс.</a:t>
            </a:r>
            <a:br>
              <a:rPr lang="uk-UA" sz="2500" dirty="0" smtClean="0">
                <a:solidFill>
                  <a:srgbClr val="002060"/>
                </a:solidFill>
              </a:rPr>
            </a:br>
            <a:r>
              <a:rPr lang="uk-UA" sz="2500" dirty="0" smtClean="0">
                <a:solidFill>
                  <a:srgbClr val="002060"/>
                </a:solidFill>
              </a:rPr>
              <a:t/>
            </a:r>
            <a:br>
              <a:rPr lang="uk-UA" sz="2500" dirty="0" smtClean="0">
                <a:solidFill>
                  <a:srgbClr val="002060"/>
                </a:solidFill>
              </a:rPr>
            </a:br>
            <a:r>
              <a:rPr lang="uk-UA" sz="2500" dirty="0" smtClean="0">
                <a:solidFill>
                  <a:srgbClr val="002060"/>
                </a:solidFill>
              </a:rPr>
              <a:t>	</a:t>
            </a:r>
            <a:r>
              <a:rPr lang="uk-UA" sz="2500" b="1" dirty="0" smtClean="0">
                <a:solidFill>
                  <a:schemeClr val="bg1"/>
                </a:solidFill>
              </a:rPr>
              <a:t>Регулярне </a:t>
            </a:r>
            <a:r>
              <a:rPr lang="uk-UA" sz="2500" b="1" dirty="0" smtClean="0">
                <a:solidFill>
                  <a:schemeClr val="bg1"/>
                </a:solidFill>
              </a:rPr>
              <a:t>харчування</a:t>
            </a:r>
            <a:r>
              <a:rPr lang="uk-UA" sz="2500" dirty="0" smtClean="0">
                <a:solidFill>
                  <a:schemeClr val="bg1"/>
                </a:solidFill>
              </a:rPr>
              <a:t> – важливо, щоб дитина їла 3-4 рази на день, уникаючи тривалих перерв між прийомами їжі.</a:t>
            </a:r>
            <a:br>
              <a:rPr lang="uk-UA" sz="2500" dirty="0" smtClean="0">
                <a:solidFill>
                  <a:schemeClr val="bg1"/>
                </a:solidFill>
              </a:rPr>
            </a:br>
            <a:endParaRPr lang="uk-UA" sz="25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7" name="Picture 1" descr="C:\Users\User\Downloads\1667734926_1-zefirka-club-p-fon-dlya-prezentatsii-vospitatelya-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07704" y="274638"/>
            <a:ext cx="6779096" cy="6250706"/>
          </a:xfrm>
        </p:spPr>
        <p:txBody>
          <a:bodyPr>
            <a:noAutofit/>
          </a:bodyPr>
          <a:lstStyle/>
          <a:p>
            <a:pPr algn="l"/>
            <a:r>
              <a:rPr lang="uk-UA" sz="3500" b="1" i="1" dirty="0" smtClean="0">
                <a:solidFill>
                  <a:srgbClr val="FF0000"/>
                </a:solidFill>
              </a:rPr>
              <a:t>                                                                          </a:t>
            </a:r>
            <a:br>
              <a:rPr lang="uk-UA" sz="3500" b="1" i="1" dirty="0" smtClean="0">
                <a:solidFill>
                  <a:srgbClr val="FF0000"/>
                </a:solidFill>
              </a:rPr>
            </a:br>
            <a:r>
              <a:rPr lang="uk-UA" sz="3500" b="1" i="1" dirty="0" smtClean="0">
                <a:solidFill>
                  <a:srgbClr val="FF0000"/>
                </a:solidFill>
              </a:rPr>
              <a:t> </a:t>
            </a:r>
            <a:r>
              <a:rPr lang="uk-UA" sz="3500" b="1" i="1" dirty="0" smtClean="0">
                <a:solidFill>
                  <a:srgbClr val="FF0000"/>
                </a:solidFill>
              </a:rPr>
              <a:t>          </a:t>
            </a:r>
            <a:r>
              <a:rPr lang="uk-UA" sz="3000" b="1" i="1" dirty="0" smtClean="0">
                <a:solidFill>
                  <a:srgbClr val="FF0000"/>
                </a:solidFill>
              </a:rPr>
              <a:t>3</a:t>
            </a:r>
            <a:r>
              <a:rPr lang="uk-UA" sz="3000" b="1" i="1" dirty="0" smtClean="0">
                <a:solidFill>
                  <a:srgbClr val="FF0000"/>
                </a:solidFill>
              </a:rPr>
              <a:t>. ФІЗИЧНА АКТИВНІСТЬ</a:t>
            </a:r>
            <a:br>
              <a:rPr lang="uk-UA" sz="3000" b="1" i="1" dirty="0" smtClean="0">
                <a:solidFill>
                  <a:srgbClr val="FF0000"/>
                </a:solidFill>
              </a:rPr>
            </a:br>
            <a:r>
              <a:rPr lang="uk-UA" sz="3000" dirty="0" smtClean="0"/>
              <a:t/>
            </a:r>
            <a:br>
              <a:rPr lang="uk-UA" sz="3000" dirty="0" smtClean="0"/>
            </a:br>
            <a:r>
              <a:rPr lang="uk-UA" sz="3000" dirty="0" smtClean="0"/>
              <a:t>	</a:t>
            </a:r>
            <a:r>
              <a:rPr lang="uk-UA" sz="3000" b="1" dirty="0" smtClean="0">
                <a:solidFill>
                  <a:srgbClr val="7030A0"/>
                </a:solidFill>
              </a:rPr>
              <a:t>Регулярні </a:t>
            </a:r>
            <a:r>
              <a:rPr lang="uk-UA" sz="3000" b="1" dirty="0" smtClean="0">
                <a:solidFill>
                  <a:srgbClr val="7030A0"/>
                </a:solidFill>
              </a:rPr>
              <a:t>фізичні вправи</a:t>
            </a:r>
            <a:r>
              <a:rPr lang="uk-UA" sz="3000" dirty="0" smtClean="0">
                <a:solidFill>
                  <a:srgbClr val="7030A0"/>
                </a:solidFill>
              </a:rPr>
              <a:t> – активні ігри на свіжому повітрі, спорт, танці або заняття на спортивному майданчику зміцнюють не лише тіло, але й нервову систему, покращують кровообіг та знижують рівень стресу.</a:t>
            </a:r>
            <a:br>
              <a:rPr lang="uk-UA" sz="3000" dirty="0" smtClean="0">
                <a:solidFill>
                  <a:srgbClr val="7030A0"/>
                </a:solidFill>
              </a:rPr>
            </a:br>
            <a:r>
              <a:rPr lang="uk-UA" sz="3000" dirty="0" smtClean="0"/>
              <a:t/>
            </a:r>
            <a:br>
              <a:rPr lang="uk-UA" sz="3000" dirty="0" smtClean="0"/>
            </a:br>
            <a:r>
              <a:rPr lang="uk-UA" sz="3000" dirty="0" smtClean="0"/>
              <a:t>	</a:t>
            </a:r>
            <a:r>
              <a:rPr lang="uk-UA" sz="3000" b="1" dirty="0" smtClean="0">
                <a:solidFill>
                  <a:srgbClr val="002060"/>
                </a:solidFill>
              </a:rPr>
              <a:t>Релаксація </a:t>
            </a:r>
            <a:r>
              <a:rPr lang="uk-UA" sz="3000" b="1" dirty="0" smtClean="0">
                <a:solidFill>
                  <a:srgbClr val="002060"/>
                </a:solidFill>
              </a:rPr>
              <a:t>і йога</a:t>
            </a:r>
            <a:r>
              <a:rPr lang="uk-UA" sz="3000" dirty="0" smtClean="0">
                <a:solidFill>
                  <a:srgbClr val="002060"/>
                </a:solidFill>
              </a:rPr>
              <a:t> – спеціальні вправи для розслаблення і розтягування допомагають дитині знижувати рівень напруги та стресу.</a:t>
            </a:r>
            <a:r>
              <a:rPr lang="uk-UA" sz="3500" dirty="0" smtClean="0">
                <a:solidFill>
                  <a:srgbClr val="002060"/>
                </a:solidFill>
              </a:rPr>
              <a:t/>
            </a:r>
            <a:br>
              <a:rPr lang="uk-UA" sz="3500" dirty="0" smtClean="0">
                <a:solidFill>
                  <a:srgbClr val="002060"/>
                </a:solidFill>
              </a:rPr>
            </a:br>
            <a:endParaRPr lang="uk-UA" sz="35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3" name="Picture 1" descr="C:\Users\User\Downloads\1667734926_1-zefirka-club-p-fon-dlya-prezentatsii-vospitatelya-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35696" y="274638"/>
            <a:ext cx="6851104" cy="6178698"/>
          </a:xfrm>
        </p:spPr>
        <p:txBody>
          <a:bodyPr>
            <a:noAutofit/>
          </a:bodyPr>
          <a:lstStyle/>
          <a:p>
            <a:pPr algn="l"/>
            <a:r>
              <a:rPr lang="uk-UA" sz="3000" dirty="0" smtClean="0"/>
              <a:t/>
            </a:r>
            <a:br>
              <a:rPr lang="uk-UA" sz="3000" dirty="0" smtClean="0"/>
            </a:br>
            <a:r>
              <a:rPr lang="uk-UA" sz="3000" dirty="0" smtClean="0"/>
              <a:t/>
            </a:r>
            <a:br>
              <a:rPr lang="uk-UA" sz="3000" dirty="0" smtClean="0"/>
            </a:br>
            <a:r>
              <a:rPr lang="uk-UA" sz="2500" dirty="0" smtClean="0"/>
              <a:t>                     </a:t>
            </a:r>
            <a:r>
              <a:rPr lang="uk-UA" sz="2500" b="1" i="1" dirty="0" smtClean="0">
                <a:solidFill>
                  <a:srgbClr val="FF0000"/>
                </a:solidFill>
              </a:rPr>
              <a:t>4</a:t>
            </a:r>
            <a:r>
              <a:rPr lang="uk-UA" sz="2500" b="1" i="1" dirty="0" smtClean="0">
                <a:solidFill>
                  <a:srgbClr val="FF0000"/>
                </a:solidFill>
              </a:rPr>
              <a:t>. ЕМОЦІЙНА СТАБІЛЬНІСТЬ</a:t>
            </a:r>
            <a:br>
              <a:rPr lang="uk-UA" sz="2500" b="1" i="1" dirty="0" smtClean="0">
                <a:solidFill>
                  <a:srgbClr val="FF0000"/>
                </a:solidFill>
              </a:rPr>
            </a:br>
            <a:r>
              <a:rPr lang="uk-UA" sz="2500" b="1" i="1" dirty="0" smtClean="0">
                <a:solidFill>
                  <a:srgbClr val="FF0000"/>
                </a:solidFill>
              </a:rPr>
              <a:t/>
            </a:r>
            <a:br>
              <a:rPr lang="uk-UA" sz="2500" b="1" i="1" dirty="0" smtClean="0">
                <a:solidFill>
                  <a:srgbClr val="FF0000"/>
                </a:solidFill>
              </a:rPr>
            </a:br>
            <a:r>
              <a:rPr lang="uk-UA" sz="2500" b="1" i="1" dirty="0" smtClean="0">
                <a:solidFill>
                  <a:srgbClr val="FF0000"/>
                </a:solidFill>
              </a:rPr>
              <a:t>	</a:t>
            </a:r>
            <a:r>
              <a:rPr lang="uk-UA" sz="2500" b="1" dirty="0" smtClean="0">
                <a:solidFill>
                  <a:srgbClr val="7030A0"/>
                </a:solidFill>
              </a:rPr>
              <a:t>Підтримка </a:t>
            </a:r>
            <a:r>
              <a:rPr lang="uk-UA" sz="2500" b="1" dirty="0" smtClean="0">
                <a:solidFill>
                  <a:srgbClr val="7030A0"/>
                </a:solidFill>
              </a:rPr>
              <a:t>та увага</a:t>
            </a:r>
            <a:r>
              <a:rPr lang="uk-UA" sz="2500" dirty="0" smtClean="0">
                <a:solidFill>
                  <a:srgbClr val="7030A0"/>
                </a:solidFill>
              </a:rPr>
              <a:t> – важливо, щоб дитина відчувала підтримку та любов з боку батьків і близьких. Створення спокійного, підтримуючого середовища вдома сприяє розвитку емоційної стабільності.</a:t>
            </a:r>
            <a:br>
              <a:rPr lang="uk-UA" sz="2500" dirty="0" smtClean="0">
                <a:solidFill>
                  <a:srgbClr val="7030A0"/>
                </a:solidFill>
              </a:rPr>
            </a:br>
            <a:r>
              <a:rPr lang="uk-UA" sz="2500" dirty="0" smtClean="0">
                <a:solidFill>
                  <a:srgbClr val="7030A0"/>
                </a:solidFill>
              </a:rPr>
              <a:t/>
            </a:r>
            <a:br>
              <a:rPr lang="uk-UA" sz="2500" dirty="0" smtClean="0">
                <a:solidFill>
                  <a:srgbClr val="7030A0"/>
                </a:solidFill>
              </a:rPr>
            </a:br>
            <a:r>
              <a:rPr lang="uk-UA" sz="2500" dirty="0" smtClean="0">
                <a:solidFill>
                  <a:srgbClr val="7030A0"/>
                </a:solidFill>
              </a:rPr>
              <a:t>	</a:t>
            </a:r>
            <a:r>
              <a:rPr lang="uk-UA" sz="2500" b="1" dirty="0" smtClean="0">
                <a:solidFill>
                  <a:srgbClr val="002060"/>
                </a:solidFill>
              </a:rPr>
              <a:t>Позитивне </a:t>
            </a:r>
            <a:r>
              <a:rPr lang="uk-UA" sz="2500" b="1" dirty="0" smtClean="0">
                <a:solidFill>
                  <a:srgbClr val="002060"/>
                </a:solidFill>
              </a:rPr>
              <a:t>підкріплення</a:t>
            </a:r>
            <a:r>
              <a:rPr lang="uk-UA" sz="2500" dirty="0" smtClean="0">
                <a:solidFill>
                  <a:srgbClr val="002060"/>
                </a:solidFill>
              </a:rPr>
              <a:t> – хвалити дитину за досягнення, навіть якщо це маленькі кроки. Це допомагає підвищити впевненість у собі.</a:t>
            </a:r>
            <a:r>
              <a:rPr lang="uk-UA" sz="2500" dirty="0" smtClean="0"/>
              <a:t/>
            </a:r>
            <a:br>
              <a:rPr lang="uk-UA" sz="2500" dirty="0" smtClean="0"/>
            </a:br>
            <a:r>
              <a:rPr lang="uk-UA" sz="2500" dirty="0" smtClean="0"/>
              <a:t/>
            </a:r>
            <a:br>
              <a:rPr lang="uk-UA" sz="2500" dirty="0" smtClean="0"/>
            </a:br>
            <a:r>
              <a:rPr lang="uk-UA" sz="2500" dirty="0" smtClean="0"/>
              <a:t>	</a:t>
            </a:r>
            <a:r>
              <a:rPr lang="uk-UA" sz="2500" b="1" dirty="0" smtClean="0">
                <a:solidFill>
                  <a:schemeClr val="bg1"/>
                </a:solidFill>
              </a:rPr>
              <a:t>Обговорення </a:t>
            </a:r>
            <a:r>
              <a:rPr lang="uk-UA" sz="2500" b="1" dirty="0" smtClean="0">
                <a:solidFill>
                  <a:schemeClr val="bg1"/>
                </a:solidFill>
              </a:rPr>
              <a:t>емоцій – допомагайте дитині розуміти й виражати свої емоції, щоб вона не накопичувала стрес чи тривогу.</a:t>
            </a:r>
            <a:br>
              <a:rPr lang="uk-UA" sz="2500" b="1" dirty="0" smtClean="0">
                <a:solidFill>
                  <a:schemeClr val="bg1"/>
                </a:solidFill>
              </a:rPr>
            </a:br>
            <a:endParaRPr lang="uk-UA" sz="25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09" name="Picture 1" descr="C:\Users\User\Downloads\1667734926_1-zefirka-club-p-fon-dlya-prezentatsii-vospitatelya-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35696" y="188640"/>
            <a:ext cx="6984776" cy="6408712"/>
          </a:xfrm>
        </p:spPr>
        <p:txBody>
          <a:bodyPr>
            <a:noAutofit/>
          </a:bodyPr>
          <a:lstStyle/>
          <a:p>
            <a:pPr algn="l"/>
            <a:r>
              <a:rPr lang="uk-UA" sz="3000" dirty="0" smtClean="0"/>
              <a:t/>
            </a:r>
            <a:br>
              <a:rPr lang="uk-UA" sz="3000" dirty="0" smtClean="0"/>
            </a:br>
            <a:r>
              <a:rPr lang="uk-UA" sz="3000" dirty="0" smtClean="0"/>
              <a:t/>
            </a:r>
            <a:br>
              <a:rPr lang="uk-UA" sz="3000" dirty="0" smtClean="0"/>
            </a:br>
            <a:r>
              <a:rPr lang="uk-UA" sz="3000" dirty="0" smtClean="0"/>
              <a:t/>
            </a:r>
            <a:br>
              <a:rPr lang="uk-UA" sz="3000" dirty="0" smtClean="0"/>
            </a:br>
            <a:r>
              <a:rPr lang="uk-UA" sz="3000" dirty="0" smtClean="0"/>
              <a:t>             </a:t>
            </a:r>
            <a:r>
              <a:rPr lang="uk-UA" sz="3000" b="1" i="1" dirty="0" smtClean="0">
                <a:solidFill>
                  <a:srgbClr val="FF0000"/>
                </a:solidFill>
              </a:rPr>
              <a:t>5</a:t>
            </a:r>
            <a:r>
              <a:rPr lang="uk-UA" sz="3000" b="1" i="1" dirty="0" smtClean="0">
                <a:solidFill>
                  <a:srgbClr val="FF0000"/>
                </a:solidFill>
              </a:rPr>
              <a:t>. ЗАНЯТТЯ ТВОРЧІСТЮ</a:t>
            </a:r>
            <a:br>
              <a:rPr lang="uk-UA" sz="3000" b="1" i="1" dirty="0" smtClean="0">
                <a:solidFill>
                  <a:srgbClr val="FF0000"/>
                </a:solidFill>
              </a:rPr>
            </a:br>
            <a:r>
              <a:rPr lang="uk-UA" sz="3000" dirty="0" smtClean="0"/>
              <a:t/>
            </a:r>
            <a:br>
              <a:rPr lang="uk-UA" sz="3000" dirty="0" smtClean="0"/>
            </a:br>
            <a:r>
              <a:rPr lang="uk-UA" sz="3000" dirty="0" smtClean="0"/>
              <a:t>	</a:t>
            </a:r>
            <a:r>
              <a:rPr lang="uk-UA" sz="3000" b="1" dirty="0" smtClean="0">
                <a:solidFill>
                  <a:srgbClr val="7030A0"/>
                </a:solidFill>
              </a:rPr>
              <a:t>Малювання</a:t>
            </a:r>
            <a:r>
              <a:rPr lang="uk-UA" sz="3000" b="1" dirty="0" smtClean="0">
                <a:solidFill>
                  <a:srgbClr val="7030A0"/>
                </a:solidFill>
              </a:rPr>
              <a:t>, ліплення, музика</a:t>
            </a:r>
            <a:r>
              <a:rPr lang="uk-UA" sz="3000" dirty="0" smtClean="0">
                <a:solidFill>
                  <a:srgbClr val="7030A0"/>
                </a:solidFill>
              </a:rPr>
              <a:t> – творчі заняття допомагають розвивати не тільки інтелектуальні здібності, але й емоційну сферу, що позитивно впливає на нервову систему.</a:t>
            </a:r>
            <a:br>
              <a:rPr lang="uk-UA" sz="3000" dirty="0" smtClean="0">
                <a:solidFill>
                  <a:srgbClr val="7030A0"/>
                </a:solidFill>
              </a:rPr>
            </a:br>
            <a:r>
              <a:rPr lang="uk-UA" sz="3000" dirty="0" smtClean="0">
                <a:solidFill>
                  <a:srgbClr val="7030A0"/>
                </a:solidFill>
              </a:rPr>
              <a:t/>
            </a:r>
            <a:br>
              <a:rPr lang="uk-UA" sz="3000" dirty="0" smtClean="0">
                <a:solidFill>
                  <a:srgbClr val="7030A0"/>
                </a:solidFill>
              </a:rPr>
            </a:br>
            <a:r>
              <a:rPr lang="uk-UA" sz="3000" dirty="0" smtClean="0">
                <a:solidFill>
                  <a:srgbClr val="7030A0"/>
                </a:solidFill>
              </a:rPr>
              <a:t>	</a:t>
            </a:r>
            <a:r>
              <a:rPr lang="uk-UA" sz="3000" b="1" dirty="0" smtClean="0">
                <a:solidFill>
                  <a:srgbClr val="002060"/>
                </a:solidFill>
              </a:rPr>
              <a:t>Розвиваючі </a:t>
            </a:r>
            <a:r>
              <a:rPr lang="uk-UA" sz="3000" b="1" dirty="0" smtClean="0">
                <a:solidFill>
                  <a:srgbClr val="002060"/>
                </a:solidFill>
              </a:rPr>
              <a:t>ігри</a:t>
            </a:r>
            <a:r>
              <a:rPr lang="uk-UA" sz="3000" dirty="0" smtClean="0">
                <a:solidFill>
                  <a:srgbClr val="002060"/>
                </a:solidFill>
              </a:rPr>
              <a:t> – різноманітні головоломки, </a:t>
            </a:r>
            <a:r>
              <a:rPr lang="uk-UA" sz="3000" dirty="0" err="1" smtClean="0">
                <a:solidFill>
                  <a:srgbClr val="002060"/>
                </a:solidFill>
              </a:rPr>
              <a:t>пазли</a:t>
            </a:r>
            <a:r>
              <a:rPr lang="uk-UA" sz="3000" dirty="0" smtClean="0">
                <a:solidFill>
                  <a:srgbClr val="002060"/>
                </a:solidFill>
              </a:rPr>
              <a:t>, конструктори стимулюють розвиток мозку і покращують концентрацію</a:t>
            </a:r>
            <a:r>
              <a:rPr lang="uk-UA" sz="3000" dirty="0" smtClean="0"/>
              <a:t>.</a:t>
            </a:r>
            <a:br>
              <a:rPr lang="uk-UA" sz="3000" dirty="0" smtClean="0"/>
            </a:br>
            <a:endParaRPr lang="uk-UA" sz="3000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 descr="C:\Users\User\Downloads\1667734926_1-zefirka-club-p-fon-dlya-prezentatsii-vospitatelya-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07704" y="274638"/>
            <a:ext cx="6779096" cy="6583362"/>
          </a:xfrm>
        </p:spPr>
        <p:txBody>
          <a:bodyPr>
            <a:noAutofit/>
          </a:bodyPr>
          <a:lstStyle/>
          <a:p>
            <a:pPr algn="l"/>
            <a:r>
              <a:rPr lang="uk-UA" sz="3000" dirty="0" smtClean="0"/>
              <a:t/>
            </a:r>
            <a:br>
              <a:rPr lang="uk-UA" sz="3000" dirty="0" smtClean="0"/>
            </a:br>
            <a:r>
              <a:rPr lang="uk-UA" sz="3000" dirty="0" smtClean="0"/>
              <a:t>             </a:t>
            </a:r>
            <a:r>
              <a:rPr lang="uk-UA" sz="3000" b="1" i="1" dirty="0" smtClean="0">
                <a:solidFill>
                  <a:srgbClr val="FF0000"/>
                </a:solidFill>
              </a:rPr>
              <a:t>6</a:t>
            </a:r>
            <a:r>
              <a:rPr lang="uk-UA" sz="3000" b="1" i="1" dirty="0" smtClean="0">
                <a:solidFill>
                  <a:srgbClr val="FF0000"/>
                </a:solidFill>
              </a:rPr>
              <a:t>. МАСАЖ І РЕЛАКСАЦІЯ</a:t>
            </a:r>
            <a:r>
              <a:rPr lang="uk-UA" sz="3000" b="1" dirty="0" smtClean="0">
                <a:solidFill>
                  <a:srgbClr val="FF0000"/>
                </a:solidFill>
              </a:rPr>
              <a:t/>
            </a:r>
            <a:br>
              <a:rPr lang="uk-UA" sz="3000" b="1" dirty="0" smtClean="0">
                <a:solidFill>
                  <a:srgbClr val="FF0000"/>
                </a:solidFill>
              </a:rPr>
            </a:br>
            <a:r>
              <a:rPr lang="uk-UA" sz="3000" dirty="0" smtClean="0"/>
              <a:t/>
            </a:r>
            <a:br>
              <a:rPr lang="uk-UA" sz="3000" dirty="0" smtClean="0"/>
            </a:br>
            <a:r>
              <a:rPr lang="uk-UA" sz="3000" dirty="0" smtClean="0"/>
              <a:t>	</a:t>
            </a:r>
            <a:r>
              <a:rPr lang="uk-UA" sz="3000" b="1" dirty="0" smtClean="0">
                <a:solidFill>
                  <a:srgbClr val="7030A0"/>
                </a:solidFill>
              </a:rPr>
              <a:t>Масаж</a:t>
            </a:r>
            <a:r>
              <a:rPr lang="uk-UA" sz="3000" dirty="0" smtClean="0">
                <a:solidFill>
                  <a:srgbClr val="7030A0"/>
                </a:solidFill>
              </a:rPr>
              <a:t> – легкий масаж або інші методи розслаблення допомагають зняти напругу з м’язів і поліпшити кровообіг, що позитивно позначається на нервовій системі.</a:t>
            </a:r>
            <a:r>
              <a:rPr lang="uk-UA" sz="3000" dirty="0" smtClean="0"/>
              <a:t/>
            </a:r>
            <a:br>
              <a:rPr lang="uk-UA" sz="3000" dirty="0" smtClean="0"/>
            </a:br>
            <a:r>
              <a:rPr lang="uk-UA" sz="3000" dirty="0" smtClean="0"/>
              <a:t/>
            </a:r>
            <a:br>
              <a:rPr lang="uk-UA" sz="3000" dirty="0" smtClean="0"/>
            </a:br>
            <a:r>
              <a:rPr lang="uk-UA" sz="3000" dirty="0" smtClean="0"/>
              <a:t>	</a:t>
            </a:r>
            <a:r>
              <a:rPr lang="uk-UA" sz="3000" b="1" dirty="0" smtClean="0">
                <a:solidFill>
                  <a:srgbClr val="002060"/>
                </a:solidFill>
              </a:rPr>
              <a:t>Релаксаційні </a:t>
            </a:r>
            <a:r>
              <a:rPr lang="uk-UA" sz="3000" b="1" dirty="0" smtClean="0">
                <a:solidFill>
                  <a:srgbClr val="002060"/>
                </a:solidFill>
              </a:rPr>
              <a:t>техніки</a:t>
            </a:r>
            <a:r>
              <a:rPr lang="uk-UA" sz="3000" dirty="0" smtClean="0">
                <a:solidFill>
                  <a:srgbClr val="002060"/>
                </a:solidFill>
              </a:rPr>
              <a:t> – спеціальні дихальні вправи, релаксація або навіть прослуховування заспокійливої музики можуть допомогти дитині розслабитись.</a:t>
            </a:r>
            <a:br>
              <a:rPr lang="uk-UA" sz="3000" dirty="0" smtClean="0">
                <a:solidFill>
                  <a:srgbClr val="002060"/>
                </a:solidFill>
              </a:rPr>
            </a:br>
            <a:endParaRPr lang="uk-UA" sz="30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Picture 2" descr="C:\Users\User\Downloads\1667734926_1-zefirka-club-p-fon-dlya-prezentatsii-vospitatelya-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35696" y="274638"/>
            <a:ext cx="6851104" cy="6970786"/>
          </a:xfrm>
        </p:spPr>
        <p:txBody>
          <a:bodyPr>
            <a:noAutofit/>
          </a:bodyPr>
          <a:lstStyle/>
          <a:p>
            <a:pPr algn="l"/>
            <a:r>
              <a:rPr lang="uk-UA" sz="3000" dirty="0" smtClean="0"/>
              <a:t/>
            </a:r>
            <a:br>
              <a:rPr lang="uk-UA" sz="3000" dirty="0" smtClean="0"/>
            </a:br>
            <a:r>
              <a:rPr lang="uk-UA" sz="3000" dirty="0" smtClean="0"/>
              <a:t>             </a:t>
            </a:r>
            <a:r>
              <a:rPr lang="uk-UA" sz="3000" b="1" i="1" dirty="0" smtClean="0">
                <a:solidFill>
                  <a:srgbClr val="FF0000"/>
                </a:solidFill>
              </a:rPr>
              <a:t>7</a:t>
            </a:r>
            <a:r>
              <a:rPr lang="uk-UA" sz="3000" b="1" i="1" dirty="0" smtClean="0">
                <a:solidFill>
                  <a:srgbClr val="FF0000"/>
                </a:solidFill>
              </a:rPr>
              <a:t>. ОХОРОНА ВІД СТРЕСУ</a:t>
            </a:r>
            <a:br>
              <a:rPr lang="uk-UA" sz="3000" b="1" i="1" dirty="0" smtClean="0">
                <a:solidFill>
                  <a:srgbClr val="FF0000"/>
                </a:solidFill>
              </a:rPr>
            </a:br>
            <a:r>
              <a:rPr lang="uk-UA" sz="3000" b="1" i="1" dirty="0" smtClean="0">
                <a:solidFill>
                  <a:srgbClr val="FF0000"/>
                </a:solidFill>
              </a:rPr>
              <a:t/>
            </a:r>
            <a:br>
              <a:rPr lang="uk-UA" sz="3000" b="1" i="1" dirty="0" smtClean="0">
                <a:solidFill>
                  <a:srgbClr val="FF0000"/>
                </a:solidFill>
              </a:rPr>
            </a:br>
            <a:r>
              <a:rPr lang="uk-UA" sz="3000" b="1" i="1" dirty="0" smtClean="0">
                <a:solidFill>
                  <a:srgbClr val="FF0000"/>
                </a:solidFill>
              </a:rPr>
              <a:t>	</a:t>
            </a:r>
            <a:r>
              <a:rPr lang="uk-UA" sz="3000" b="1" dirty="0" smtClean="0">
                <a:solidFill>
                  <a:srgbClr val="7030A0"/>
                </a:solidFill>
              </a:rPr>
              <a:t>Підтримка </a:t>
            </a:r>
            <a:r>
              <a:rPr lang="uk-UA" sz="3000" b="1" dirty="0" smtClean="0">
                <a:solidFill>
                  <a:srgbClr val="7030A0"/>
                </a:solidFill>
              </a:rPr>
              <a:t>здорових стосунків</a:t>
            </a:r>
            <a:r>
              <a:rPr lang="uk-UA" sz="3000" dirty="0" smtClean="0">
                <a:solidFill>
                  <a:srgbClr val="7030A0"/>
                </a:solidFill>
              </a:rPr>
              <a:t> – підтримка здорових відносин у родині та серед однолітків важлива для емоційного благополуччя дитини.</a:t>
            </a:r>
            <a:br>
              <a:rPr lang="uk-UA" sz="3000" dirty="0" smtClean="0">
                <a:solidFill>
                  <a:srgbClr val="7030A0"/>
                </a:solidFill>
              </a:rPr>
            </a:br>
            <a:r>
              <a:rPr lang="uk-UA" sz="3000" dirty="0" smtClean="0"/>
              <a:t/>
            </a:r>
            <a:br>
              <a:rPr lang="uk-UA" sz="3000" dirty="0" smtClean="0"/>
            </a:br>
            <a:r>
              <a:rPr lang="uk-UA" sz="3000" dirty="0" smtClean="0"/>
              <a:t>	</a:t>
            </a:r>
            <a:r>
              <a:rPr lang="uk-UA" sz="3000" b="1" dirty="0" smtClean="0">
                <a:solidFill>
                  <a:srgbClr val="002060"/>
                </a:solidFill>
              </a:rPr>
              <a:t>Уникнення </a:t>
            </a:r>
            <a:r>
              <a:rPr lang="uk-UA" sz="3000" b="1" dirty="0" smtClean="0">
                <a:solidFill>
                  <a:srgbClr val="002060"/>
                </a:solidFill>
              </a:rPr>
              <a:t>перенавантаження</a:t>
            </a:r>
            <a:r>
              <a:rPr lang="uk-UA" sz="3000" dirty="0" smtClean="0">
                <a:solidFill>
                  <a:srgbClr val="002060"/>
                </a:solidFill>
              </a:rPr>
              <a:t> – важливо не перевантажувати дитину навчанням чи додатковими заняттями, адже надмірний стрес може мати негативний вплив на нервову систему.</a:t>
            </a:r>
            <a:br>
              <a:rPr lang="uk-UA" sz="3000" dirty="0" smtClean="0">
                <a:solidFill>
                  <a:srgbClr val="002060"/>
                </a:solidFill>
              </a:rPr>
            </a:br>
            <a:endParaRPr lang="uk-UA" sz="30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130</TotalTime>
  <Words>5</Words>
  <Application>Microsoft Office PowerPoint</Application>
  <PresentationFormat>Экран (4:3)</PresentationFormat>
  <Paragraphs>12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Тема Office</vt:lpstr>
      <vt:lpstr>    Заклад дошкільної освіти № 2 «Казка»   Консультація для батьків: «ЯК ЗАПОБІГТИ ДИТЯЧІЙ НЕРВОВОСТІ?»                          Розробила:                                            практичний психолог                              Ірина ПЕТРУК    Володимир 2026  </vt:lpstr>
      <vt:lpstr> Зміцнення нервової системи дитини є важливим аспектом її загального розвитку.    Здоров’я нервової системи впливає на фізичний, емоційний та психічний стан, тому варто забезпечити кілька ключових умов для її зміцнення: </vt:lpstr>
      <vt:lpstr>          1. ПРАВИЛЬНИЙ РЕЖИМ ДНЯ   Чіткий режим – дитина повинна мати регулярний режим дня, що включає час для сну, відпочинку, ігор, навчання та фізичної активності. Постійність у розпорядку дня сприяє стабільності нервової системи.   Достатній сон – важливо, щоб дитина мала достатньо сну, відповідно до свого віку (дітям 3-5 років – 10-13 годин). </vt:lpstr>
      <vt:lpstr>                  2. ЗДОРОВЕ ХАРЧУВАННЯ   Збалансована дієта – для нормального функціонування нервової системи необхідні вітаміни, мікроелементи та омега-3 жирні кислоти. Їжа повинна містити вітаміни групи B (особливо B1, B6, B12), магній, кальцій, калій та цинк, які важливі для здоров’я нервових клітин.   Багато води – недостатнє споживання води може впливати на працездатність нервової системи. Важливо підтримувати водний баланс.   Регулярне харчування – важливо, щоб дитина їла 3-4 рази на день, уникаючи тривалих перерв між прийомами їжі. </vt:lpstr>
      <vt:lpstr>                                                                                      3. ФІЗИЧНА АКТИВНІСТЬ   Регулярні фізичні вправи – активні ігри на свіжому повітрі, спорт, танці або заняття на спортивному майданчику зміцнюють не лише тіло, але й нервову систему, покращують кровообіг та знижують рівень стресу.   Релаксація і йога – спеціальні вправи для розслаблення і розтягування допомагають дитині знижувати рівень напруги та стресу. </vt:lpstr>
      <vt:lpstr>                       4. ЕМОЦІЙНА СТАБІЛЬНІСТЬ   Підтримка та увага – важливо, щоб дитина відчувала підтримку та любов з боку батьків і близьких. Створення спокійного, підтримуючого середовища вдома сприяє розвитку емоційної стабільності.   Позитивне підкріплення – хвалити дитину за досягнення, навіть якщо це маленькі кроки. Це допомагає підвищити впевненість у собі.   Обговорення емоцій – допомагайте дитині розуміти й виражати свої емоції, щоб вона не накопичувала стрес чи тривогу. </vt:lpstr>
      <vt:lpstr>                5. ЗАНЯТТЯ ТВОРЧІСТЮ   Малювання, ліплення, музика – творчі заняття допомагають розвивати не тільки інтелектуальні здібності, але й емоційну сферу, що позитивно впливає на нервову систему.   Розвиваючі ігри – різноманітні головоломки, пазли, конструктори стимулюють розвиток мозку і покращують концентрацію. </vt:lpstr>
      <vt:lpstr>              6. МАСАЖ І РЕЛАКСАЦІЯ   Масаж – легкий масаж або інші методи розслаблення допомагають зняти напругу з м’язів і поліпшити кровообіг, що позитивно позначається на нервовій системі.   Релаксаційні техніки – спеціальні дихальні вправи, релаксація або навіть прослуховування заспокійливої музики можуть допомогти дитині розслабитись. </vt:lpstr>
      <vt:lpstr>              7. ОХОРОНА ВІД СТРЕСУ   Підтримка здорових стосунків – підтримка здорових відносин у родині та серед однолітків важлива для емоційного благополуччя дитини.   Уникнення перенавантаження – важливо не перевантажувати дитину навчанням чи додатковими заняттями, адже надмірний стрес може мати негативний вплив на нервову систему. </vt:lpstr>
      <vt:lpstr>           8. ЧАС НА СВІЖОМУ ПОВІТРІ   Прогулянки на природі – регулярне перебування на свіжому повітрі в поєднанні з фізичними вправами допомагає не тільки зміцнити нервову систему, але й покращує загальний стан здоров’я. </vt:lpstr>
      <vt:lpstr> Зміцнення нервової системи дитини – це комплексний процес, що включає належний догляд за здоров’ям, емоціями та розвитком.    Важливо створити умови для здорового розвитку та навчити дитину справлятися зі стресами та емоційними труднощами.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Заклад дошкільної освіти № 2 «Казка»   Консультація для батьків: «ЯК ЗАПОБІГТИ ДИТЯЧІЙ НЕРВОВОСТІ?»                                                     Розробила:                                                                             практичний психолог                                                                                       Ірина ПЕТРУК   м. Володимир 2026 р.  </dc:title>
  <dc:creator>Пользователь</dc:creator>
  <cp:lastModifiedBy>Пользователь</cp:lastModifiedBy>
  <cp:revision>12</cp:revision>
  <dcterms:created xsi:type="dcterms:W3CDTF">2026-02-24T10:06:11Z</dcterms:created>
  <dcterms:modified xsi:type="dcterms:W3CDTF">2026-02-24T12:28:09Z</dcterms:modified>
</cp:coreProperties>
</file>