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Click="0" advTm="10000">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27.03.2026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advTm="10000">
    <p:wedg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ownloads\kartynka.pn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0" y="274638"/>
            <a:ext cx="8686800" cy="2794322"/>
          </a:xfrm>
        </p:spPr>
        <p:txBody>
          <a:bodyPr>
            <a:normAutofit/>
          </a:bodyPr>
          <a:lstStyle/>
          <a:p>
            <a:r>
              <a:rPr lang="ru-RU" sz="3000" b="1" dirty="0" err="1" smtClean="0">
                <a:solidFill>
                  <a:srgbClr val="7030A0"/>
                </a:solidFill>
              </a:rPr>
              <a:t>Консультац</a:t>
            </a:r>
            <a:r>
              <a:rPr lang="uk-UA" sz="3000" b="1" dirty="0" err="1" smtClean="0">
                <a:solidFill>
                  <a:srgbClr val="7030A0"/>
                </a:solidFill>
              </a:rPr>
              <a:t>ія</a:t>
            </a:r>
            <a:r>
              <a:rPr lang="uk-UA" sz="3000" b="1" dirty="0" smtClean="0">
                <a:solidFill>
                  <a:srgbClr val="7030A0"/>
                </a:solidFill>
              </a:rPr>
              <a:t> для батьків дітей з ООП: </a:t>
            </a:r>
            <a:br>
              <a:rPr lang="uk-UA" sz="3000" b="1" dirty="0" smtClean="0">
                <a:solidFill>
                  <a:srgbClr val="7030A0"/>
                </a:solidFill>
              </a:rPr>
            </a:br>
            <a:r>
              <a:rPr lang="uk-UA" b="1" dirty="0" smtClean="0">
                <a:solidFill>
                  <a:srgbClr val="FF0000"/>
                </a:solidFill>
              </a:rPr>
              <a:t>“ІНАКШІСТЬ-НЕ ВАДА”</a:t>
            </a:r>
            <a:br>
              <a:rPr lang="uk-UA" b="1" dirty="0" smtClean="0">
                <a:solidFill>
                  <a:srgbClr val="FF0000"/>
                </a:solidFill>
              </a:rPr>
            </a:br>
            <a:r>
              <a:rPr lang="uk-UA" sz="2500" b="1" dirty="0" smtClean="0">
                <a:solidFill>
                  <a:srgbClr val="FF0000"/>
                </a:solidFill>
              </a:rPr>
              <a:t>                                     </a:t>
            </a:r>
            <a:r>
              <a:rPr lang="uk-UA" sz="2500" b="1" dirty="0" smtClean="0">
                <a:solidFill>
                  <a:srgbClr val="002060"/>
                </a:solidFill>
              </a:rPr>
              <a:t>Розробила: </a:t>
            </a:r>
            <a:br>
              <a:rPr lang="uk-UA" sz="2500" b="1" dirty="0" smtClean="0">
                <a:solidFill>
                  <a:srgbClr val="002060"/>
                </a:solidFill>
              </a:rPr>
            </a:br>
            <a:r>
              <a:rPr lang="uk-UA" sz="2500" b="1" dirty="0" smtClean="0">
                <a:solidFill>
                  <a:srgbClr val="002060"/>
                </a:solidFill>
              </a:rPr>
              <a:t>                                                         практичний психолог </a:t>
            </a:r>
            <a:br>
              <a:rPr lang="uk-UA" sz="2500" b="1" dirty="0" smtClean="0">
                <a:solidFill>
                  <a:srgbClr val="002060"/>
                </a:solidFill>
              </a:rPr>
            </a:br>
            <a:r>
              <a:rPr lang="uk-UA" sz="2500" b="1" dirty="0" smtClean="0">
                <a:solidFill>
                  <a:srgbClr val="002060"/>
                </a:solidFill>
              </a:rPr>
              <a:t>                                          Ірина ПЕТРУК</a:t>
            </a:r>
            <a:endParaRPr lang="uk-UA" b="1" dirty="0">
              <a:solidFill>
                <a:srgbClr val="002060"/>
              </a:solidFill>
            </a:endParaRPr>
          </a:p>
        </p:txBody>
      </p:sp>
    </p:spTree>
  </p:cSld>
  <p:clrMapOvr>
    <a:masterClrMapping/>
  </p:clrMapOvr>
  <p:transition advClick="0" advTm="10000">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sers\User\Downloads\1710864210_bogatyr-club-p-graficheskii-dizain-prezentatsii-foni-4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Autofit/>
          </a:bodyPr>
          <a:lstStyle/>
          <a:p>
            <a:pPr algn="l"/>
            <a:r>
              <a:rPr lang="uk-UA" sz="3500" b="1" dirty="0" smtClean="0"/>
              <a:t/>
            </a:r>
            <a:br>
              <a:rPr lang="uk-UA" sz="3500" b="1" dirty="0" smtClean="0"/>
            </a:br>
            <a:r>
              <a:rPr lang="uk-UA" sz="3500" b="1" dirty="0" smtClean="0"/>
              <a:t/>
            </a:r>
            <a:br>
              <a:rPr lang="uk-UA" sz="3500" b="1" dirty="0" smtClean="0"/>
            </a:br>
            <a:r>
              <a:rPr lang="uk-UA" sz="3500" b="1" dirty="0" smtClean="0"/>
              <a:t/>
            </a:r>
            <a:br>
              <a:rPr lang="uk-UA" sz="3500" b="1" dirty="0" smtClean="0"/>
            </a:br>
            <a:r>
              <a:rPr lang="uk-UA" sz="3500" b="1" dirty="0" smtClean="0"/>
              <a:t/>
            </a:r>
            <a:br>
              <a:rPr lang="uk-UA" sz="3500" b="1" dirty="0" smtClean="0"/>
            </a:br>
            <a:r>
              <a:rPr lang="uk-UA" sz="3500" b="1" dirty="0" smtClean="0"/>
              <a:t/>
            </a:r>
            <a:br>
              <a:rPr lang="uk-UA" sz="3500" b="1" dirty="0" smtClean="0"/>
            </a:br>
            <a:r>
              <a:rPr lang="uk-UA" sz="3500" b="1" dirty="0" smtClean="0"/>
              <a:t/>
            </a:r>
            <a:br>
              <a:rPr lang="uk-UA" sz="3500" b="1" dirty="0" smtClean="0"/>
            </a:br>
            <a:r>
              <a:rPr lang="uk-UA" sz="3500" b="1" dirty="0" smtClean="0"/>
              <a:t/>
            </a:r>
            <a:br>
              <a:rPr lang="uk-UA" sz="3500" b="1" dirty="0" smtClean="0"/>
            </a:br>
            <a:r>
              <a:rPr lang="uk-UA" sz="3500" b="1" dirty="0" smtClean="0"/>
              <a:t/>
            </a:r>
            <a:br>
              <a:rPr lang="uk-UA" sz="3500" b="1" dirty="0" smtClean="0"/>
            </a:br>
            <a:r>
              <a:rPr lang="uk-UA" sz="3500" b="1" dirty="0" smtClean="0"/>
              <a:t/>
            </a:r>
            <a:br>
              <a:rPr lang="uk-UA" sz="3500" b="1" dirty="0" smtClean="0"/>
            </a:br>
            <a:r>
              <a:rPr lang="uk-UA" sz="3500" b="1" dirty="0" smtClean="0"/>
              <a:t>                </a:t>
            </a:r>
            <a:br>
              <a:rPr lang="uk-UA" sz="3500" b="1" dirty="0" smtClean="0"/>
            </a:br>
            <a:r>
              <a:rPr lang="uk-UA" sz="3500" b="1" dirty="0" smtClean="0"/>
              <a:t> </a:t>
            </a:r>
            <a:r>
              <a:rPr lang="uk-UA" sz="3500" b="1" dirty="0" smtClean="0"/>
              <a:t>       </a:t>
            </a:r>
            <a:br>
              <a:rPr lang="uk-UA" sz="3500" b="1" dirty="0" smtClean="0"/>
            </a:br>
            <a:r>
              <a:rPr lang="uk-UA" sz="3500" b="1" dirty="0" smtClean="0"/>
              <a:t> </a:t>
            </a:r>
            <a:r>
              <a:rPr lang="uk-UA" sz="3500" b="1" dirty="0" smtClean="0"/>
              <a:t>             </a:t>
            </a:r>
            <a:r>
              <a:rPr lang="uk-UA" sz="3500" b="1" dirty="0" smtClean="0"/>
              <a:t> </a:t>
            </a:r>
            <a:r>
              <a:rPr lang="uk-UA" sz="3500" b="1" i="1" dirty="0" smtClean="0">
                <a:solidFill>
                  <a:srgbClr val="FF0000"/>
                </a:solidFill>
              </a:rPr>
              <a:t>Висновок </a:t>
            </a:r>
            <a:r>
              <a:rPr lang="uk-UA" sz="3500" b="1" i="1" dirty="0" smtClean="0">
                <a:solidFill>
                  <a:srgbClr val="FF0000"/>
                </a:solidFill>
              </a:rPr>
              <a:t>для серця</a:t>
            </a:r>
            <a:br>
              <a:rPr lang="uk-UA" sz="3500" b="1" i="1" dirty="0" smtClean="0">
                <a:solidFill>
                  <a:srgbClr val="FF0000"/>
                </a:solidFill>
              </a:rPr>
            </a:br>
            <a:r>
              <a:rPr lang="uk-UA" sz="3500" b="1" i="1" dirty="0" smtClean="0">
                <a:solidFill>
                  <a:srgbClr val="FF0000"/>
                </a:solidFill>
              </a:rPr>
              <a:t>	</a:t>
            </a:r>
            <a:r>
              <a:rPr lang="uk-UA" sz="3500" b="1" i="1" dirty="0" err="1" smtClean="0">
                <a:solidFill>
                  <a:srgbClr val="7030A0"/>
                </a:solidFill>
              </a:rPr>
              <a:t>Інакшість</a:t>
            </a:r>
            <a:r>
              <a:rPr lang="uk-UA" sz="3500" b="1" i="1" dirty="0" smtClean="0">
                <a:solidFill>
                  <a:srgbClr val="7030A0"/>
                </a:solidFill>
              </a:rPr>
              <a:t> </a:t>
            </a:r>
            <a:r>
              <a:rPr lang="uk-UA" sz="3500" b="1" i="1" dirty="0" smtClean="0">
                <a:solidFill>
                  <a:srgbClr val="7030A0"/>
                </a:solidFill>
              </a:rPr>
              <a:t>— це не помилка природи. Це інший шлях. Світ схожий на сад: якщо в ньому </a:t>
            </a:r>
            <a:r>
              <a:rPr lang="uk-UA" sz="3500" b="1" i="1" dirty="0" smtClean="0">
                <a:solidFill>
                  <a:srgbClr val="7030A0"/>
                </a:solidFill>
              </a:rPr>
              <a:t>будуть рости </a:t>
            </a:r>
            <a:r>
              <a:rPr lang="uk-UA" sz="3500" b="1" i="1" dirty="0" smtClean="0">
                <a:solidFill>
                  <a:srgbClr val="7030A0"/>
                </a:solidFill>
              </a:rPr>
              <a:t>лише однакові троянди, він буде нудним</a:t>
            </a:r>
            <a:r>
              <a:rPr lang="uk-UA" sz="3500" b="1" i="1" smtClean="0">
                <a:solidFill>
                  <a:srgbClr val="7030A0"/>
                </a:solidFill>
              </a:rPr>
              <a:t>. </a:t>
            </a:r>
            <a:r>
              <a:rPr lang="uk-UA" sz="3500" b="1" i="1" dirty="0" smtClean="0"/>
              <a:t/>
            </a:r>
            <a:br>
              <a:rPr lang="uk-UA" sz="3500" b="1" i="1" dirty="0" smtClean="0"/>
            </a:br>
            <a:r>
              <a:rPr lang="uk-UA" sz="3500" b="1" i="1" dirty="0" smtClean="0"/>
              <a:t>	</a:t>
            </a:r>
            <a:br>
              <a:rPr lang="uk-UA" sz="3500" b="1" i="1" dirty="0" smtClean="0"/>
            </a:br>
            <a:r>
              <a:rPr lang="uk-UA" sz="3500" b="1" i="1" dirty="0" smtClean="0"/>
              <a:t>	</a:t>
            </a:r>
            <a:r>
              <a:rPr lang="uk-UA" sz="3500" b="1" i="1" dirty="0" smtClean="0">
                <a:solidFill>
                  <a:srgbClr val="002060"/>
                </a:solidFill>
              </a:rPr>
              <a:t>Ваша </a:t>
            </a:r>
            <a:r>
              <a:rPr lang="uk-UA" sz="3500" b="1" i="1" dirty="0" smtClean="0">
                <a:solidFill>
                  <a:srgbClr val="002060"/>
                </a:solidFill>
              </a:rPr>
              <a:t>дитина — це не </a:t>
            </a:r>
            <a:r>
              <a:rPr lang="uk-UA" sz="3500" b="1" i="1" dirty="0" err="1" smtClean="0">
                <a:solidFill>
                  <a:srgbClr val="002060"/>
                </a:solidFill>
              </a:rPr>
              <a:t>проєкт</a:t>
            </a:r>
            <a:r>
              <a:rPr lang="uk-UA" sz="3500" b="1" i="1" dirty="0" smtClean="0">
                <a:solidFill>
                  <a:srgbClr val="002060"/>
                </a:solidFill>
              </a:rPr>
              <a:t>, який треба вдосконалити, а особистість, яку треба розкрити</a:t>
            </a:r>
            <a:r>
              <a:rPr lang="uk-UA" sz="3500" b="1" i="1" dirty="0" smtClean="0"/>
              <a:t>.</a:t>
            </a:r>
            <a:br>
              <a:rPr lang="uk-UA" sz="3500" b="1" i="1" dirty="0" smtClean="0"/>
            </a:br>
            <a:endParaRPr lang="uk-UA" sz="3500" b="1" i="1" dirty="0"/>
          </a:p>
        </p:txBody>
      </p:sp>
    </p:spTree>
  </p:cSld>
  <p:clrMapOvr>
    <a:masterClrMapping/>
  </p:clrMapOvr>
  <p:transition advClick="0" advTm="10000">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User\Downloads\1710864210_bogatyr-club-p-graficheskii-dizain-prezentatsii-foni-4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fontScale="90000"/>
          </a:bodyPr>
          <a:lstStyle/>
          <a:p>
            <a:pPr algn="l"/>
            <a:r>
              <a:rPr lang="uk-UA" dirty="0" smtClean="0"/>
              <a:t/>
            </a:r>
            <a:br>
              <a:rPr lang="uk-UA" dirty="0" smtClean="0"/>
            </a:br>
            <a:r>
              <a:rPr lang="uk-UA" dirty="0" smtClean="0"/>
              <a:t/>
            </a:r>
            <a:br>
              <a:rPr lang="uk-UA" dirty="0" smtClean="0"/>
            </a:br>
            <a:r>
              <a:rPr lang="uk-UA" dirty="0" smtClean="0"/>
              <a:t/>
            </a:r>
            <a:br>
              <a:rPr lang="uk-UA" dirty="0" smtClean="0"/>
            </a:br>
            <a:r>
              <a:rPr lang="uk-UA" dirty="0" smtClean="0"/>
              <a:t/>
            </a:r>
            <a:br>
              <a:rPr lang="uk-UA" dirty="0" smtClean="0"/>
            </a:br>
            <a:r>
              <a:rPr lang="uk-UA" dirty="0" smtClean="0"/>
              <a:t/>
            </a:r>
            <a:br>
              <a:rPr lang="uk-UA" dirty="0" smtClean="0"/>
            </a:br>
            <a:r>
              <a:rPr lang="uk-UA" dirty="0" smtClean="0"/>
              <a:t/>
            </a:r>
            <a:br>
              <a:rPr lang="uk-UA" dirty="0" smtClean="0"/>
            </a:br>
            <a:r>
              <a:rPr lang="uk-UA" dirty="0" smtClean="0"/>
              <a:t/>
            </a:r>
            <a:br>
              <a:rPr lang="uk-UA" dirty="0" smtClean="0"/>
            </a:br>
            <a:r>
              <a:rPr lang="uk-UA" dirty="0" smtClean="0"/>
              <a:t/>
            </a:r>
            <a:br>
              <a:rPr lang="uk-UA" dirty="0" smtClean="0"/>
            </a:br>
            <a:r>
              <a:rPr lang="uk-UA" dirty="0" smtClean="0"/>
              <a:t/>
            </a:r>
            <a:br>
              <a:rPr lang="uk-UA" dirty="0" smtClean="0"/>
            </a:br>
            <a:r>
              <a:rPr lang="uk-UA" dirty="0" smtClean="0"/>
              <a:t>	</a:t>
            </a:r>
            <a:r>
              <a:rPr lang="uk-UA" sz="3900" b="1" i="1" dirty="0" smtClean="0">
                <a:solidFill>
                  <a:srgbClr val="7030A0"/>
                </a:solidFill>
              </a:rPr>
              <a:t>Кожна дитина приходить у цей світ зі своїм «набором </a:t>
            </a:r>
            <a:r>
              <a:rPr lang="uk-UA" sz="3900" b="1" i="1" dirty="0" smtClean="0">
                <a:solidFill>
                  <a:srgbClr val="7030A0"/>
                </a:solidFill>
              </a:rPr>
              <a:t>налаштувань»: </a:t>
            </a:r>
            <a:r>
              <a:rPr lang="uk-UA" sz="3900" b="1" i="1" dirty="0" smtClean="0">
                <a:solidFill>
                  <a:srgbClr val="7030A0"/>
                </a:solidFill>
              </a:rPr>
              <a:t>темпераментом, особливостями розвитку, талантами або специфічним сприйняттям реальності. </a:t>
            </a:r>
            <a:br>
              <a:rPr lang="uk-UA" sz="3900" b="1" i="1" dirty="0" smtClean="0">
                <a:solidFill>
                  <a:srgbClr val="7030A0"/>
                </a:solidFill>
              </a:rPr>
            </a:br>
            <a:r>
              <a:rPr lang="uk-UA" sz="3900" b="1" i="1" dirty="0" smtClean="0">
                <a:solidFill>
                  <a:srgbClr val="002060"/>
                </a:solidFill>
              </a:rPr>
              <a:t>	</a:t>
            </a:r>
            <a:br>
              <a:rPr lang="uk-UA" sz="3900" b="1" i="1" dirty="0" smtClean="0">
                <a:solidFill>
                  <a:srgbClr val="002060"/>
                </a:solidFill>
              </a:rPr>
            </a:br>
            <a:r>
              <a:rPr lang="uk-UA" sz="3900" b="1" i="1" dirty="0" smtClean="0">
                <a:solidFill>
                  <a:srgbClr val="002060"/>
                </a:solidFill>
              </a:rPr>
              <a:t>	Коли дитина не вписується в загальноприйняті рамки, батьки часто відчувають тривогу або провину</a:t>
            </a:r>
            <a:r>
              <a:rPr lang="uk-UA" sz="3900" b="1" i="1" dirty="0" smtClean="0">
                <a:solidFill>
                  <a:srgbClr val="002060"/>
                </a:solidFill>
              </a:rPr>
              <a:t>.</a:t>
            </a:r>
            <a:br>
              <a:rPr lang="uk-UA" sz="3900" b="1" i="1" dirty="0" smtClean="0">
                <a:solidFill>
                  <a:srgbClr val="002060"/>
                </a:solidFill>
              </a:rPr>
            </a:br>
            <a:r>
              <a:rPr lang="uk-UA" sz="3900" b="1" i="1" dirty="0" smtClean="0">
                <a:solidFill>
                  <a:srgbClr val="002060"/>
                </a:solidFill>
              </a:rPr>
              <a:t>	</a:t>
            </a:r>
            <a:r>
              <a:rPr lang="uk-UA" sz="3900" b="1" i="1" dirty="0" smtClean="0">
                <a:solidFill>
                  <a:srgbClr val="002060"/>
                </a:solidFill>
              </a:rPr>
              <a:t> </a:t>
            </a:r>
            <a:r>
              <a:rPr lang="uk-UA" sz="3900" b="1" i="1" dirty="0" smtClean="0">
                <a:solidFill>
                  <a:srgbClr val="002060"/>
                </a:solidFill>
              </a:rPr>
              <a:t>Але важливо пам’ятати: норма — це поняття відносне.</a:t>
            </a:r>
            <a:br>
              <a:rPr lang="uk-UA" sz="3900" b="1" i="1" dirty="0" smtClean="0">
                <a:solidFill>
                  <a:srgbClr val="002060"/>
                </a:solidFill>
              </a:rPr>
            </a:br>
            <a:endParaRPr lang="uk-UA" sz="3900" b="1" i="1" dirty="0">
              <a:solidFill>
                <a:srgbClr val="002060"/>
              </a:solidFill>
            </a:endParaRPr>
          </a:p>
        </p:txBody>
      </p:sp>
    </p:spTree>
  </p:cSld>
  <p:clrMapOvr>
    <a:masterClrMapping/>
  </p:clrMapOvr>
  <p:transition advClick="0" advTm="10000">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ownloads\1710864210_bogatyr-club-p-graficheskii-dizain-prezentatsii-foni-4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fontScale="90000"/>
          </a:bodyPr>
          <a:lstStyle/>
          <a:p>
            <a:pPr algn="l"/>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sz="3900" b="1" i="1" dirty="0" smtClean="0">
                <a:solidFill>
                  <a:srgbClr val="FF0000"/>
                </a:solidFill>
              </a:rPr>
              <a:t>       Чому </a:t>
            </a:r>
            <a:r>
              <a:rPr lang="uk-UA" sz="3900" b="1" i="1" dirty="0" smtClean="0">
                <a:solidFill>
                  <a:srgbClr val="FF0000"/>
                </a:solidFill>
              </a:rPr>
              <a:t>ми боїмося «</a:t>
            </a:r>
            <a:r>
              <a:rPr lang="uk-UA" sz="3900" b="1" i="1" dirty="0" err="1" smtClean="0">
                <a:solidFill>
                  <a:srgbClr val="FF0000"/>
                </a:solidFill>
              </a:rPr>
              <a:t>інакшості</a:t>
            </a:r>
            <a:r>
              <a:rPr lang="uk-UA" sz="3900" b="1" i="1" dirty="0" smtClean="0">
                <a:solidFill>
                  <a:srgbClr val="FF0000"/>
                </a:solidFill>
              </a:rPr>
              <a:t>»?</a:t>
            </a:r>
            <a:r>
              <a:rPr lang="uk-UA" sz="3900" b="1" i="1" dirty="0" smtClean="0"/>
              <a:t/>
            </a:r>
            <a:br>
              <a:rPr lang="uk-UA" sz="3900" b="1" i="1" dirty="0" smtClean="0"/>
            </a:br>
            <a:r>
              <a:rPr lang="uk-UA" sz="3900" b="1" i="1" dirty="0" smtClean="0"/>
              <a:t>	</a:t>
            </a:r>
            <a:r>
              <a:rPr lang="uk-UA" sz="3900" b="1" i="1" dirty="0" smtClean="0">
                <a:solidFill>
                  <a:srgbClr val="7030A0"/>
                </a:solidFill>
              </a:rPr>
              <a:t>Часто </a:t>
            </a:r>
            <a:r>
              <a:rPr lang="uk-UA" sz="3900" b="1" i="1" dirty="0" smtClean="0">
                <a:solidFill>
                  <a:srgbClr val="7030A0"/>
                </a:solidFill>
              </a:rPr>
              <a:t>наш страх викликаний не поведінкою дитини, а нашими власними соціальними установками:</a:t>
            </a:r>
            <a:br>
              <a:rPr lang="uk-UA" sz="3900" b="1" i="1" dirty="0" smtClean="0">
                <a:solidFill>
                  <a:srgbClr val="7030A0"/>
                </a:solidFill>
              </a:rPr>
            </a:br>
            <a:r>
              <a:rPr lang="uk-UA" sz="3900" b="1" i="1" dirty="0" smtClean="0">
                <a:solidFill>
                  <a:srgbClr val="7030A0"/>
                </a:solidFill>
              </a:rPr>
              <a:t>	</a:t>
            </a:r>
            <a:r>
              <a:rPr lang="uk-UA" sz="3900" b="1" i="1" dirty="0" smtClean="0">
                <a:solidFill>
                  <a:srgbClr val="FF0000"/>
                </a:solidFill>
              </a:rPr>
              <a:t>«</a:t>
            </a:r>
            <a:r>
              <a:rPr lang="uk-UA" sz="3900" b="1" i="1" dirty="0" smtClean="0">
                <a:solidFill>
                  <a:srgbClr val="FF0000"/>
                </a:solidFill>
              </a:rPr>
              <a:t>Що скажуть люди?»</a:t>
            </a:r>
            <a:r>
              <a:rPr lang="uk-UA" sz="3900" b="1" i="1" dirty="0" smtClean="0">
                <a:solidFill>
                  <a:srgbClr val="002060"/>
                </a:solidFill>
              </a:rPr>
              <a:t> — страх осуду з боку оточуючих.</a:t>
            </a:r>
            <a:r>
              <a:rPr lang="uk-UA" sz="3900" b="1" i="1" dirty="0" smtClean="0">
                <a:solidFill>
                  <a:schemeClr val="bg1"/>
                </a:solidFill>
              </a:rPr>
              <a:t> </a:t>
            </a:r>
            <a:br>
              <a:rPr lang="uk-UA" sz="3900" b="1" i="1" dirty="0" smtClean="0">
                <a:solidFill>
                  <a:schemeClr val="bg1"/>
                </a:solidFill>
              </a:rPr>
            </a:br>
            <a:r>
              <a:rPr lang="uk-UA" sz="3900" b="1" i="1" dirty="0" smtClean="0">
                <a:solidFill>
                  <a:schemeClr val="bg1"/>
                </a:solidFill>
              </a:rPr>
              <a:t>	</a:t>
            </a:r>
            <a:r>
              <a:rPr lang="uk-UA" sz="3900" b="1" i="1" dirty="0" smtClean="0">
                <a:solidFill>
                  <a:srgbClr val="FF0000"/>
                </a:solidFill>
              </a:rPr>
              <a:t>Порівняння </a:t>
            </a:r>
            <a:r>
              <a:rPr lang="uk-UA" sz="3900" b="1" i="1" dirty="0" smtClean="0">
                <a:solidFill>
                  <a:srgbClr val="7030A0"/>
                </a:solidFill>
              </a:rPr>
              <a:t>— ми автоматично порівнюємо свою дитину з </a:t>
            </a:r>
            <a:br>
              <a:rPr lang="uk-UA" sz="3900" b="1" i="1" dirty="0" smtClean="0">
                <a:solidFill>
                  <a:srgbClr val="7030A0"/>
                </a:solidFill>
              </a:rPr>
            </a:br>
            <a:r>
              <a:rPr lang="uk-UA" sz="3900" b="1" i="1" dirty="0" smtClean="0">
                <a:solidFill>
                  <a:srgbClr val="7030A0"/>
                </a:solidFill>
              </a:rPr>
              <a:t> «ідеальними» дітьми з </a:t>
            </a:r>
            <a:r>
              <a:rPr lang="uk-UA" sz="3900" b="1" i="1" dirty="0" err="1" smtClean="0">
                <a:solidFill>
                  <a:srgbClr val="7030A0"/>
                </a:solidFill>
              </a:rPr>
              <a:t>соцмереж</a:t>
            </a:r>
            <a:r>
              <a:rPr lang="uk-UA" sz="3900" b="1" i="1" dirty="0" smtClean="0">
                <a:solidFill>
                  <a:srgbClr val="7030A0"/>
                </a:solidFill>
              </a:rPr>
              <a:t>.</a:t>
            </a:r>
            <a:r>
              <a:rPr lang="uk-UA" sz="3900" b="1" i="1" dirty="0" smtClean="0"/>
              <a:t/>
            </a:r>
            <a:br>
              <a:rPr lang="uk-UA" sz="3900" b="1" i="1" dirty="0" smtClean="0"/>
            </a:br>
            <a:r>
              <a:rPr lang="uk-UA" sz="3900" b="1" i="1" dirty="0" smtClean="0"/>
              <a:t>	</a:t>
            </a:r>
            <a:r>
              <a:rPr lang="uk-UA" sz="3900" b="1" i="1" dirty="0" smtClean="0">
                <a:solidFill>
                  <a:srgbClr val="FF0000"/>
                </a:solidFill>
              </a:rPr>
              <a:t>Невідомість</a:t>
            </a:r>
            <a:r>
              <a:rPr lang="uk-UA" sz="3900" b="1" i="1" dirty="0" smtClean="0">
                <a:solidFill>
                  <a:srgbClr val="002060"/>
                </a:solidFill>
              </a:rPr>
              <a:t> </a:t>
            </a:r>
            <a:r>
              <a:rPr lang="uk-UA" sz="3900" b="1" i="1" dirty="0" smtClean="0">
                <a:solidFill>
                  <a:srgbClr val="002060"/>
                </a:solidFill>
              </a:rPr>
              <a:t>— ми не знаємо, як дитина адаптується в майбутньому.</a:t>
            </a:r>
            <a:endParaRPr lang="uk-UA" sz="3900" b="1" i="1" dirty="0">
              <a:solidFill>
                <a:srgbClr val="002060"/>
              </a:solidFill>
            </a:endParaRPr>
          </a:p>
        </p:txBody>
      </p:sp>
    </p:spTree>
  </p:cSld>
  <p:clrMapOvr>
    <a:masterClrMapping/>
  </p:clrMapOvr>
  <p:transition advClick="0" advTm="10000">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C:\Users\User\Downloads\1710864210_bogatyr-club-p-graficheskii-dizain-prezentatsii-foni-4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fontScale="90000"/>
          </a:bodyPr>
          <a:lstStyle/>
          <a:p>
            <a:pPr algn="l"/>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t>
            </a:r>
            <a:r>
              <a:rPr lang="uk-UA" b="1" i="1" dirty="0" smtClean="0">
                <a:solidFill>
                  <a:srgbClr val="FF0000"/>
                </a:solidFill>
              </a:rPr>
              <a:t>Важливо </a:t>
            </a:r>
            <a:r>
              <a:rPr lang="uk-UA" b="1" i="1" dirty="0" smtClean="0">
                <a:solidFill>
                  <a:srgbClr val="FF0000"/>
                </a:solidFill>
              </a:rPr>
              <a:t>розуміти: </a:t>
            </a:r>
            <a:r>
              <a:rPr lang="uk-UA" b="1" i="1" dirty="0" smtClean="0"/>
              <a:t/>
            </a:r>
            <a:br>
              <a:rPr lang="uk-UA" b="1" i="1" dirty="0" smtClean="0"/>
            </a:br>
            <a:r>
              <a:rPr lang="uk-UA" b="1" i="1" dirty="0" smtClean="0"/>
              <a:t>	</a:t>
            </a:r>
            <a:r>
              <a:rPr lang="uk-UA" b="1" i="1" dirty="0" smtClean="0">
                <a:solidFill>
                  <a:srgbClr val="7030A0"/>
                </a:solidFill>
              </a:rPr>
              <a:t>Дитина </a:t>
            </a:r>
            <a:r>
              <a:rPr lang="uk-UA" b="1" i="1" dirty="0" smtClean="0">
                <a:solidFill>
                  <a:srgbClr val="7030A0"/>
                </a:solidFill>
              </a:rPr>
              <a:t>зчитує ваш стан. Якщо ви сприймаєте її особливість як «ваду», вона теж почне вважати себе «зіпсованою». </a:t>
            </a:r>
            <a:br>
              <a:rPr lang="uk-UA" b="1" i="1" dirty="0" smtClean="0">
                <a:solidFill>
                  <a:srgbClr val="7030A0"/>
                </a:solidFill>
              </a:rPr>
            </a:br>
            <a:r>
              <a:rPr lang="uk-UA" b="1" i="1" dirty="0" smtClean="0">
                <a:solidFill>
                  <a:srgbClr val="7030A0"/>
                </a:solidFill>
              </a:rPr>
              <a:t/>
            </a:r>
            <a:br>
              <a:rPr lang="uk-UA" b="1" i="1" dirty="0" smtClean="0">
                <a:solidFill>
                  <a:srgbClr val="7030A0"/>
                </a:solidFill>
              </a:rPr>
            </a:br>
            <a:r>
              <a:rPr lang="uk-UA" b="1" i="1" dirty="0" smtClean="0">
                <a:solidFill>
                  <a:srgbClr val="7030A0"/>
                </a:solidFill>
              </a:rPr>
              <a:t>	</a:t>
            </a:r>
            <a:r>
              <a:rPr lang="uk-UA" b="1" i="1" dirty="0" smtClean="0">
                <a:solidFill>
                  <a:srgbClr val="002060"/>
                </a:solidFill>
              </a:rPr>
              <a:t>Якщо </a:t>
            </a:r>
            <a:r>
              <a:rPr lang="uk-UA" b="1" i="1" dirty="0" smtClean="0">
                <a:solidFill>
                  <a:srgbClr val="002060"/>
                </a:solidFill>
              </a:rPr>
              <a:t>ви сприймаєте це як індивідуальність — вона вчитиметься впевненості.</a:t>
            </a:r>
            <a:br>
              <a:rPr lang="uk-UA" b="1" i="1" dirty="0" smtClean="0">
                <a:solidFill>
                  <a:srgbClr val="002060"/>
                </a:solidFill>
              </a:rPr>
            </a:br>
            <a:endParaRPr lang="uk-UA" b="1" i="1" dirty="0">
              <a:solidFill>
                <a:srgbClr val="002060"/>
              </a:solidFill>
            </a:endParaRPr>
          </a:p>
        </p:txBody>
      </p:sp>
    </p:spTree>
  </p:cSld>
  <p:clrMapOvr>
    <a:masterClrMapping/>
  </p:clrMapOvr>
  <p:transition advClick="0" advTm="10000">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C:\Users\User\Downloads\1710864210_bogatyr-club-p-graficheskii-dizain-prezentatsii-foni-4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fontScale="90000"/>
          </a:bodyPr>
          <a:lstStyle/>
          <a:p>
            <a:pPr algn="l"/>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i="1" dirty="0" smtClean="0">
                <a:solidFill>
                  <a:srgbClr val="FF0000"/>
                </a:solidFill>
              </a:rPr>
              <a:t>       Від </a:t>
            </a:r>
            <a:r>
              <a:rPr lang="uk-UA" b="1" i="1" dirty="0" smtClean="0">
                <a:solidFill>
                  <a:srgbClr val="FF0000"/>
                </a:solidFill>
              </a:rPr>
              <a:t>«вади» до «особливості»: </a:t>
            </a:r>
            <a:r>
              <a:rPr lang="uk-UA" b="1" i="1" dirty="0" smtClean="0">
                <a:solidFill>
                  <a:srgbClr val="FF0000"/>
                </a:solidFill>
              </a:rPr>
              <a:t>	     змінюємо </a:t>
            </a:r>
            <a:r>
              <a:rPr lang="uk-UA" b="1" i="1" dirty="0" smtClean="0">
                <a:solidFill>
                  <a:srgbClr val="FF0000"/>
                </a:solidFill>
              </a:rPr>
              <a:t>словник</a:t>
            </a:r>
            <a:r>
              <a:rPr lang="uk-UA" b="1" i="1" dirty="0" smtClean="0"/>
              <a:t/>
            </a:r>
            <a:br>
              <a:rPr lang="uk-UA" b="1" i="1" dirty="0" smtClean="0"/>
            </a:br>
            <a:r>
              <a:rPr lang="uk-UA" b="1" i="1" dirty="0" smtClean="0"/>
              <a:t>	</a:t>
            </a:r>
            <a:r>
              <a:rPr lang="uk-UA" b="1" i="1" dirty="0" smtClean="0">
                <a:solidFill>
                  <a:srgbClr val="7030A0"/>
                </a:solidFill>
              </a:rPr>
              <a:t>Те</a:t>
            </a:r>
            <a:r>
              <a:rPr lang="uk-UA" b="1" i="1" dirty="0" smtClean="0">
                <a:solidFill>
                  <a:srgbClr val="7030A0"/>
                </a:solidFill>
              </a:rPr>
              <a:t>, як ми називаємо речі, визначає наше ставлення до них. </a:t>
            </a:r>
            <a:r>
              <a:rPr lang="uk-UA" b="1" i="1" dirty="0" smtClean="0">
                <a:solidFill>
                  <a:srgbClr val="7030A0"/>
                </a:solidFill>
              </a:rPr>
              <a:t> </a:t>
            </a:r>
            <a:br>
              <a:rPr lang="uk-UA" b="1" i="1" dirty="0" smtClean="0">
                <a:solidFill>
                  <a:srgbClr val="7030A0"/>
                </a:solidFill>
              </a:rPr>
            </a:br>
            <a:r>
              <a:rPr lang="uk-UA" b="1" i="1" dirty="0" smtClean="0">
                <a:solidFill>
                  <a:srgbClr val="7030A0"/>
                </a:solidFill>
              </a:rPr>
              <a:t>	</a:t>
            </a:r>
            <a:r>
              <a:rPr lang="uk-UA" b="1" i="1" dirty="0" smtClean="0">
                <a:solidFill>
                  <a:srgbClr val="002060"/>
                </a:solidFill>
              </a:rPr>
              <a:t>Спробуйте </a:t>
            </a:r>
            <a:r>
              <a:rPr lang="uk-UA" b="1" i="1" dirty="0" smtClean="0">
                <a:solidFill>
                  <a:srgbClr val="002060"/>
                </a:solidFill>
              </a:rPr>
              <a:t>змінити кут зору:</a:t>
            </a:r>
            <a:br>
              <a:rPr lang="uk-UA" b="1" i="1" dirty="0" smtClean="0">
                <a:solidFill>
                  <a:srgbClr val="002060"/>
                </a:solidFill>
              </a:rPr>
            </a:br>
            <a:endParaRPr lang="uk-UA" b="1" i="1" dirty="0">
              <a:solidFill>
                <a:srgbClr val="002060"/>
              </a:solidFill>
            </a:endParaRPr>
          </a:p>
        </p:txBody>
      </p:sp>
      <p:sp>
        <p:nvSpPr>
          <p:cNvPr id="4" name="Прямоугольник 3"/>
          <p:cNvSpPr/>
          <p:nvPr/>
        </p:nvSpPr>
        <p:spPr>
          <a:xfrm>
            <a:off x="251520" y="4077072"/>
            <a:ext cx="8640960" cy="2785378"/>
          </a:xfrm>
          <a:prstGeom prst="rect">
            <a:avLst/>
          </a:prstGeom>
        </p:spPr>
        <p:txBody>
          <a:bodyPr wrap="square">
            <a:spAutoFit/>
          </a:bodyPr>
          <a:lstStyle/>
          <a:p>
            <a:r>
              <a:rPr lang="uk-UA" sz="3500" b="1" i="1" dirty="0" smtClean="0">
                <a:solidFill>
                  <a:srgbClr val="FF0000"/>
                </a:solidFill>
              </a:rPr>
              <a:t>	Замість </a:t>
            </a:r>
            <a:r>
              <a:rPr lang="uk-UA" sz="3500" b="1" i="1" dirty="0" smtClean="0">
                <a:solidFill>
                  <a:srgbClr val="FF0000"/>
                </a:solidFill>
              </a:rPr>
              <a:t>того, щоб </a:t>
            </a:r>
            <a:r>
              <a:rPr lang="uk-UA" sz="3500" b="1" i="1" dirty="0" smtClean="0">
                <a:solidFill>
                  <a:srgbClr val="FF0000"/>
                </a:solidFill>
              </a:rPr>
              <a:t>думати      </a:t>
            </a:r>
          </a:p>
          <a:p>
            <a:r>
              <a:rPr lang="uk-UA" sz="3500" b="1" i="1" dirty="0" smtClean="0">
                <a:solidFill>
                  <a:srgbClr val="FF0000"/>
                </a:solidFill>
              </a:rPr>
              <a:t> </a:t>
            </a:r>
            <a:r>
              <a:rPr lang="uk-UA" sz="3500" b="1" i="1" dirty="0" smtClean="0">
                <a:solidFill>
                  <a:srgbClr val="FF0000"/>
                </a:solidFill>
              </a:rPr>
              <a:t>                     негативно ...</a:t>
            </a:r>
            <a:r>
              <a:rPr lang="uk-UA" sz="3500" b="1" i="1" dirty="0" smtClean="0">
                <a:solidFill>
                  <a:srgbClr val="FF0000"/>
                </a:solidFill>
              </a:rPr>
              <a:t/>
            </a:r>
            <a:br>
              <a:rPr lang="uk-UA" sz="3500" b="1" i="1" dirty="0" smtClean="0">
                <a:solidFill>
                  <a:srgbClr val="FF0000"/>
                </a:solidFill>
              </a:rPr>
            </a:br>
            <a:r>
              <a:rPr lang="uk-UA" sz="3500" b="1" i="1" dirty="0" smtClean="0">
                <a:solidFill>
                  <a:srgbClr val="FF0000"/>
                </a:solidFill>
              </a:rPr>
              <a:t>	Спробуйте </a:t>
            </a:r>
            <a:r>
              <a:rPr lang="uk-UA" sz="3500" b="1" i="1" dirty="0" smtClean="0">
                <a:solidFill>
                  <a:srgbClr val="FF0000"/>
                </a:solidFill>
              </a:rPr>
              <a:t>побачити в </a:t>
            </a:r>
            <a:r>
              <a:rPr lang="uk-UA" sz="3500" b="1" i="1" dirty="0" smtClean="0">
                <a:solidFill>
                  <a:srgbClr val="FF0000"/>
                </a:solidFill>
              </a:rPr>
              <a:t>цьому    </a:t>
            </a:r>
            <a:br>
              <a:rPr lang="uk-UA" sz="3500" b="1" i="1" dirty="0" smtClean="0">
                <a:solidFill>
                  <a:srgbClr val="FF0000"/>
                </a:solidFill>
              </a:rPr>
            </a:br>
            <a:r>
              <a:rPr lang="uk-UA" sz="3500" b="1" i="1" dirty="0" smtClean="0">
                <a:solidFill>
                  <a:srgbClr val="FF0000"/>
                </a:solidFill>
              </a:rPr>
              <a:t>                      позитивне...</a:t>
            </a:r>
            <a:r>
              <a:rPr lang="uk-UA" sz="3500" b="1" i="1" dirty="0" smtClean="0">
                <a:solidFill>
                  <a:srgbClr val="FF0000"/>
                </a:solidFill>
              </a:rPr>
              <a:t/>
            </a:r>
            <a:br>
              <a:rPr lang="uk-UA" sz="3500" b="1" i="1" dirty="0" smtClean="0">
                <a:solidFill>
                  <a:srgbClr val="FF0000"/>
                </a:solidFill>
              </a:rPr>
            </a:br>
            <a:endParaRPr lang="uk-UA" sz="3500" dirty="0">
              <a:solidFill>
                <a:srgbClr val="FF0000"/>
              </a:solidFill>
            </a:endParaRPr>
          </a:p>
        </p:txBody>
      </p:sp>
    </p:spTree>
  </p:cSld>
  <p:clrMapOvr>
    <a:masterClrMapping/>
  </p:clrMapOvr>
  <p:transition advClick="0" advTm="10000">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C:\Users\User\Downloads\1710864210_bogatyr-club-p-graficheskii-dizain-prezentatsii-foni-4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fontScale="90000"/>
          </a:bodyPr>
          <a:lstStyle/>
          <a:p>
            <a:pPr algn="l"/>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solidFill>
                  <a:srgbClr val="002060"/>
                </a:solidFill>
              </a:rPr>
              <a:t>Наприклад: </a:t>
            </a:r>
            <a:r>
              <a:rPr lang="uk-UA" b="1" dirty="0" smtClean="0"/>
              <a:t/>
            </a:r>
            <a:br>
              <a:rPr lang="uk-UA" b="1" dirty="0" smtClean="0"/>
            </a:br>
            <a:r>
              <a:rPr lang="uk-UA" sz="3900" b="1" i="1" dirty="0" smtClean="0">
                <a:solidFill>
                  <a:srgbClr val="FF0000"/>
                </a:solidFill>
              </a:rPr>
              <a:t>1.</a:t>
            </a:r>
            <a:r>
              <a:rPr lang="uk-UA" sz="3900" b="1" i="1" dirty="0" smtClean="0">
                <a:solidFill>
                  <a:srgbClr val="7030A0"/>
                </a:solidFill>
              </a:rPr>
              <a:t> </a:t>
            </a:r>
            <a:r>
              <a:rPr lang="uk-UA" sz="3900" b="1" i="1" dirty="0" smtClean="0">
                <a:solidFill>
                  <a:srgbClr val="FF0000"/>
                </a:solidFill>
              </a:rPr>
              <a:t>Дитина занадто </a:t>
            </a:r>
            <a:r>
              <a:rPr lang="uk-UA" sz="3900" b="1" i="1" dirty="0" smtClean="0">
                <a:solidFill>
                  <a:srgbClr val="FF0000"/>
                </a:solidFill>
              </a:rPr>
              <a:t>замкнена</a:t>
            </a:r>
            <a:r>
              <a:rPr lang="uk-UA" sz="3900" b="1" i="1" dirty="0" smtClean="0">
                <a:solidFill>
                  <a:srgbClr val="7030A0"/>
                </a:solidFill>
              </a:rPr>
              <a:t>-глибокий внутрішній світ, вибірковість у спілкуванні.</a:t>
            </a:r>
            <a:r>
              <a:rPr lang="uk-UA" sz="3900" b="1" i="1" dirty="0" smtClean="0">
                <a:solidFill>
                  <a:srgbClr val="FF0000"/>
                </a:solidFill>
              </a:rPr>
              <a:t/>
            </a:r>
            <a:br>
              <a:rPr lang="uk-UA" sz="3900" b="1" i="1" dirty="0" smtClean="0">
                <a:solidFill>
                  <a:srgbClr val="FF0000"/>
                </a:solidFill>
              </a:rPr>
            </a:br>
            <a:r>
              <a:rPr lang="uk-UA" sz="3900" b="1" i="1" dirty="0" smtClean="0">
                <a:solidFill>
                  <a:srgbClr val="FF0000"/>
                </a:solidFill>
              </a:rPr>
              <a:t>2. Дитина занадто </a:t>
            </a:r>
            <a:r>
              <a:rPr lang="uk-UA" sz="3900" b="1" i="1" dirty="0" smtClean="0">
                <a:solidFill>
                  <a:srgbClr val="FF0000"/>
                </a:solidFill>
              </a:rPr>
              <a:t>непосидюча</a:t>
            </a:r>
            <a:r>
              <a:rPr lang="uk-UA" sz="3900" b="1" i="1" dirty="0" smtClean="0">
                <a:solidFill>
                  <a:srgbClr val="7030A0"/>
                </a:solidFill>
              </a:rPr>
              <a:t>-високий рівень енергії, жага до пізнання.</a:t>
            </a:r>
            <a:r>
              <a:rPr lang="uk-UA" sz="3900" b="1" i="1" dirty="0" smtClean="0"/>
              <a:t/>
            </a:r>
            <a:br>
              <a:rPr lang="uk-UA" sz="3900" b="1" i="1" dirty="0" smtClean="0"/>
            </a:br>
            <a:r>
              <a:rPr lang="uk-UA" sz="3900" b="1" i="1" dirty="0" smtClean="0">
                <a:solidFill>
                  <a:srgbClr val="FF0000"/>
                </a:solidFill>
              </a:rPr>
              <a:t>3.</a:t>
            </a:r>
            <a:r>
              <a:rPr lang="uk-UA" sz="3900" b="1" i="1" dirty="0" smtClean="0"/>
              <a:t> </a:t>
            </a:r>
            <a:r>
              <a:rPr lang="uk-UA" sz="3900" b="1" i="1" dirty="0" smtClean="0">
                <a:solidFill>
                  <a:srgbClr val="FF0000"/>
                </a:solidFill>
              </a:rPr>
              <a:t>Дитина </a:t>
            </a:r>
            <a:r>
              <a:rPr lang="uk-UA" sz="3900" b="1" i="1" dirty="0" smtClean="0">
                <a:solidFill>
                  <a:srgbClr val="FF0000"/>
                </a:solidFill>
              </a:rPr>
              <a:t>«дивна» у хобі</a:t>
            </a:r>
            <a:r>
              <a:rPr lang="uk-UA" sz="3900" b="1" i="1" dirty="0" smtClean="0">
                <a:solidFill>
                  <a:srgbClr val="7030A0"/>
                </a:solidFill>
              </a:rPr>
              <a:t>-унікальний пізнавальний інтерес, майбутня </a:t>
            </a:r>
            <a:r>
              <a:rPr lang="uk-UA" sz="3900" b="1" i="1" dirty="0" err="1" smtClean="0">
                <a:solidFill>
                  <a:srgbClr val="7030A0"/>
                </a:solidFill>
              </a:rPr>
              <a:t>експертність</a:t>
            </a:r>
            <a:r>
              <a:rPr lang="uk-UA" sz="3900" b="1" i="1" dirty="0" smtClean="0">
                <a:solidFill>
                  <a:srgbClr val="7030A0"/>
                </a:solidFill>
              </a:rPr>
              <a:t>.</a:t>
            </a:r>
            <a:br>
              <a:rPr lang="uk-UA" sz="3900" b="1" i="1" dirty="0" smtClean="0">
                <a:solidFill>
                  <a:srgbClr val="7030A0"/>
                </a:solidFill>
              </a:rPr>
            </a:br>
            <a:r>
              <a:rPr lang="uk-UA" sz="3900" b="1" i="1" dirty="0" smtClean="0">
                <a:solidFill>
                  <a:srgbClr val="FF0000"/>
                </a:solidFill>
              </a:rPr>
              <a:t>4. Дитина </a:t>
            </a:r>
            <a:r>
              <a:rPr lang="uk-UA" sz="3900" b="1" i="1" dirty="0" smtClean="0">
                <a:solidFill>
                  <a:srgbClr val="FF0000"/>
                </a:solidFill>
              </a:rPr>
              <a:t>занадто чутлива</a:t>
            </a:r>
            <a:r>
              <a:rPr lang="uk-UA" sz="3900" b="1" i="1" dirty="0" smtClean="0">
                <a:solidFill>
                  <a:srgbClr val="7030A0"/>
                </a:solidFill>
              </a:rPr>
              <a:t>-високий </a:t>
            </a:r>
            <a:r>
              <a:rPr lang="uk-UA" sz="3900" b="1" i="1" dirty="0" err="1" smtClean="0">
                <a:solidFill>
                  <a:srgbClr val="7030A0"/>
                </a:solidFill>
              </a:rPr>
              <a:t>емпатичний</a:t>
            </a:r>
            <a:r>
              <a:rPr lang="uk-UA" sz="3900" b="1" i="1" dirty="0" smtClean="0">
                <a:solidFill>
                  <a:srgbClr val="7030A0"/>
                </a:solidFill>
              </a:rPr>
              <a:t> інтелект, розвинена інтуїція.</a:t>
            </a:r>
            <a:br>
              <a:rPr lang="uk-UA" sz="3900" b="1" i="1" dirty="0" smtClean="0">
                <a:solidFill>
                  <a:srgbClr val="7030A0"/>
                </a:solidFill>
              </a:rPr>
            </a:br>
            <a:endParaRPr lang="uk-UA" sz="3900" b="1" i="1" dirty="0">
              <a:solidFill>
                <a:srgbClr val="7030A0"/>
              </a:solidFill>
            </a:endParaRPr>
          </a:p>
        </p:txBody>
      </p:sp>
    </p:spTree>
  </p:cSld>
  <p:clrMapOvr>
    <a:masterClrMapping/>
  </p:clrMapOvr>
  <p:transition advClick="0" advTm="10000">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Users\User\Downloads\1710864210_bogatyr-club-p-graficheskii-dizain-prezentatsii-foni-4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fontScale="90000"/>
          </a:bodyPr>
          <a:lstStyle/>
          <a:p>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solidFill>
                  <a:srgbClr val="FF0000"/>
                </a:solidFill>
              </a:rPr>
              <a:t/>
            </a:r>
            <a:br>
              <a:rPr lang="uk-UA" b="1" dirty="0" smtClean="0">
                <a:solidFill>
                  <a:srgbClr val="FF0000"/>
                </a:solidFill>
              </a:rPr>
            </a:br>
            <a:r>
              <a:rPr lang="uk-UA" b="1" dirty="0" smtClean="0">
                <a:solidFill>
                  <a:srgbClr val="FF0000"/>
                </a:solidFill>
              </a:rPr>
              <a:t>З</a:t>
            </a:r>
            <a:r>
              <a:rPr lang="uk-UA" b="1" i="1" dirty="0" smtClean="0">
                <a:solidFill>
                  <a:srgbClr val="FF0000"/>
                </a:solidFill>
              </a:rPr>
              <a:t>олоті </a:t>
            </a:r>
            <a:r>
              <a:rPr lang="uk-UA" b="1" i="1" dirty="0" smtClean="0">
                <a:solidFill>
                  <a:srgbClr val="FF0000"/>
                </a:solidFill>
              </a:rPr>
              <a:t>правила підтримки</a:t>
            </a:r>
            <a:br>
              <a:rPr lang="uk-UA" b="1" i="1" dirty="0" smtClean="0">
                <a:solidFill>
                  <a:srgbClr val="FF0000"/>
                </a:solidFill>
              </a:rPr>
            </a:br>
            <a:r>
              <a:rPr lang="uk-UA" b="1" i="1" dirty="0" smtClean="0">
                <a:solidFill>
                  <a:srgbClr val="002060"/>
                </a:solidFill>
              </a:rPr>
              <a:t>Щоб </a:t>
            </a:r>
            <a:r>
              <a:rPr lang="uk-UA" b="1" i="1" dirty="0" smtClean="0">
                <a:solidFill>
                  <a:srgbClr val="002060"/>
                </a:solidFill>
              </a:rPr>
              <a:t>допомогти дитині розквітнути у своїй несхожості, дотримуйтеся цих принципів</a:t>
            </a:r>
            <a:r>
              <a:rPr lang="uk-UA" b="1" i="1" dirty="0" smtClean="0">
                <a:solidFill>
                  <a:srgbClr val="002060"/>
                </a:solidFill>
              </a:rPr>
              <a:t>:</a:t>
            </a:r>
            <a:br>
              <a:rPr lang="uk-UA" b="1" i="1" dirty="0" smtClean="0">
                <a:solidFill>
                  <a:srgbClr val="002060"/>
                </a:solidFill>
              </a:rPr>
            </a:br>
            <a:r>
              <a:rPr lang="uk-UA" b="1" i="1" dirty="0" smtClean="0"/>
              <a:t/>
            </a:r>
            <a:br>
              <a:rPr lang="uk-UA" b="1" i="1" dirty="0" smtClean="0"/>
            </a:br>
            <a:endParaRPr lang="uk-UA" b="1" i="1" dirty="0"/>
          </a:p>
        </p:txBody>
      </p:sp>
      <p:sp>
        <p:nvSpPr>
          <p:cNvPr id="4" name="Прямоугольник 3"/>
          <p:cNvSpPr/>
          <p:nvPr/>
        </p:nvSpPr>
        <p:spPr>
          <a:xfrm>
            <a:off x="251520" y="2708920"/>
            <a:ext cx="8712968" cy="3323987"/>
          </a:xfrm>
          <a:prstGeom prst="rect">
            <a:avLst/>
          </a:prstGeom>
        </p:spPr>
        <p:txBody>
          <a:bodyPr wrap="square">
            <a:spAutoFit/>
          </a:bodyPr>
          <a:lstStyle/>
          <a:p>
            <a:r>
              <a:rPr lang="uk-UA" sz="3500" b="1" i="1" dirty="0" smtClean="0">
                <a:solidFill>
                  <a:srgbClr val="FF0000"/>
                </a:solidFill>
              </a:rPr>
              <a:t>1</a:t>
            </a:r>
            <a:r>
              <a:rPr lang="uk-UA" sz="3500" b="1" i="1" dirty="0" smtClean="0">
                <a:solidFill>
                  <a:srgbClr val="FF0000"/>
                </a:solidFill>
              </a:rPr>
              <a:t>.</a:t>
            </a:r>
            <a:r>
              <a:rPr lang="uk-UA" sz="3500" b="1" dirty="0" smtClean="0">
                <a:solidFill>
                  <a:srgbClr val="7030A0"/>
                </a:solidFill>
              </a:rPr>
              <a:t> </a:t>
            </a:r>
            <a:r>
              <a:rPr lang="uk-UA" sz="3500" b="1" i="1" dirty="0" smtClean="0">
                <a:solidFill>
                  <a:srgbClr val="FF0000"/>
                </a:solidFill>
              </a:rPr>
              <a:t>Безумовне </a:t>
            </a:r>
            <a:r>
              <a:rPr lang="uk-UA" sz="3500" b="1" i="1" dirty="0" smtClean="0">
                <a:solidFill>
                  <a:srgbClr val="FF0000"/>
                </a:solidFill>
              </a:rPr>
              <a:t>прийняття.</a:t>
            </a:r>
            <a:r>
              <a:rPr lang="uk-UA" sz="3500" b="1" i="1" dirty="0" smtClean="0">
                <a:solidFill>
                  <a:srgbClr val="7030A0"/>
                </a:solidFill>
              </a:rPr>
              <a:t/>
            </a:r>
            <a:br>
              <a:rPr lang="uk-UA" sz="3500" b="1" i="1" dirty="0" smtClean="0">
                <a:solidFill>
                  <a:srgbClr val="7030A0"/>
                </a:solidFill>
              </a:rPr>
            </a:br>
            <a:r>
              <a:rPr lang="uk-UA" sz="3500" b="1" i="1" dirty="0" smtClean="0">
                <a:solidFill>
                  <a:srgbClr val="7030A0"/>
                </a:solidFill>
              </a:rPr>
              <a:t> Дитина має знати: «Тебе люблять не за успіхи чи слухняність, а за те, що ти є».</a:t>
            </a:r>
            <a:r>
              <a:rPr lang="uk-UA" sz="3500" b="1" i="1" dirty="0" smtClean="0"/>
              <a:t/>
            </a:r>
            <a:br>
              <a:rPr lang="uk-UA" sz="3500" b="1" i="1" dirty="0" smtClean="0"/>
            </a:br>
            <a:r>
              <a:rPr lang="uk-UA" sz="3500" b="1" i="1" dirty="0" smtClean="0">
                <a:solidFill>
                  <a:srgbClr val="FF0000"/>
                </a:solidFill>
              </a:rPr>
              <a:t>2.</a:t>
            </a:r>
            <a:r>
              <a:rPr lang="uk-UA" sz="3500" b="1" i="1" dirty="0" smtClean="0">
                <a:solidFill>
                  <a:srgbClr val="002060"/>
                </a:solidFill>
              </a:rPr>
              <a:t> </a:t>
            </a:r>
            <a:r>
              <a:rPr lang="uk-UA" sz="3500" b="1" i="1" dirty="0" smtClean="0">
                <a:solidFill>
                  <a:srgbClr val="FF0000"/>
                </a:solidFill>
              </a:rPr>
              <a:t>Створення безпечного простору. </a:t>
            </a:r>
            <a:r>
              <a:rPr lang="uk-UA" sz="3500" b="1" i="1" dirty="0" smtClean="0">
                <a:solidFill>
                  <a:srgbClr val="002060"/>
                </a:solidFill>
              </a:rPr>
              <a:t/>
            </a:r>
            <a:br>
              <a:rPr lang="uk-UA" sz="3500" b="1" i="1" dirty="0" smtClean="0">
                <a:solidFill>
                  <a:srgbClr val="002060"/>
                </a:solidFill>
              </a:rPr>
            </a:br>
            <a:r>
              <a:rPr lang="uk-UA" sz="3500" b="1" i="1" dirty="0" smtClean="0">
                <a:solidFill>
                  <a:srgbClr val="002060"/>
                </a:solidFill>
              </a:rPr>
              <a:t>Дім — це місце, де не </a:t>
            </a:r>
            <a:r>
              <a:rPr lang="uk-UA" sz="3500" b="1" i="1" dirty="0" smtClean="0">
                <a:solidFill>
                  <a:srgbClr val="002060"/>
                </a:solidFill>
              </a:rPr>
              <a:t>потрібно </a:t>
            </a:r>
            <a:r>
              <a:rPr lang="uk-UA" sz="3500" b="1" i="1" dirty="0" smtClean="0">
                <a:solidFill>
                  <a:srgbClr val="002060"/>
                </a:solidFill>
              </a:rPr>
              <a:t>прикидатися «звичайним».</a:t>
            </a:r>
            <a:endParaRPr lang="uk-UA" sz="3500" dirty="0"/>
          </a:p>
        </p:txBody>
      </p:sp>
    </p:spTree>
  </p:cSld>
  <p:clrMapOvr>
    <a:masterClrMapping/>
  </p:clrMapOvr>
  <p:transition advClick="0" advTm="10000">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C:\Users\User\Downloads\1710864210_bogatyr-club-p-graficheskii-dizain-prezentatsii-foni-4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Autofit/>
          </a:bodyPr>
          <a:lstStyle/>
          <a:p>
            <a:pPr lvl="0" algn="l"/>
            <a:r>
              <a:rPr lang="uk-UA" sz="3000" b="1" dirty="0" smtClean="0"/>
              <a:t/>
            </a:r>
            <a:br>
              <a:rPr lang="uk-UA" sz="3000" b="1" dirty="0" smtClean="0"/>
            </a:br>
            <a:r>
              <a:rPr lang="uk-UA" sz="3000" b="1" dirty="0" smtClean="0"/>
              <a:t/>
            </a:r>
            <a:br>
              <a:rPr lang="uk-UA" sz="3000" b="1" dirty="0" smtClean="0"/>
            </a:br>
            <a:r>
              <a:rPr lang="uk-UA" sz="3000" b="1" dirty="0" smtClean="0"/>
              <a:t/>
            </a:r>
            <a:br>
              <a:rPr lang="uk-UA" sz="3000" b="1" dirty="0" smtClean="0"/>
            </a:br>
            <a:r>
              <a:rPr lang="uk-UA" sz="3000" b="1" dirty="0" smtClean="0"/>
              <a:t/>
            </a:r>
            <a:br>
              <a:rPr lang="uk-UA" sz="3000" b="1" dirty="0" smtClean="0"/>
            </a:br>
            <a:r>
              <a:rPr lang="uk-UA" sz="3000" b="1" dirty="0" smtClean="0"/>
              <a:t/>
            </a:r>
            <a:br>
              <a:rPr lang="uk-UA" sz="3000" b="1" dirty="0" smtClean="0"/>
            </a:br>
            <a:r>
              <a:rPr lang="uk-UA" sz="3000" b="1" dirty="0" smtClean="0"/>
              <a:t/>
            </a:r>
            <a:br>
              <a:rPr lang="uk-UA" sz="3000" b="1" dirty="0" smtClean="0"/>
            </a:br>
            <a:r>
              <a:rPr lang="uk-UA" sz="3000" b="1" dirty="0" smtClean="0"/>
              <a:t/>
            </a:r>
            <a:br>
              <a:rPr lang="uk-UA" sz="3000" b="1" dirty="0" smtClean="0"/>
            </a:br>
            <a:r>
              <a:rPr lang="uk-UA" sz="3000" b="1" dirty="0" smtClean="0"/>
              <a:t/>
            </a:r>
            <a:br>
              <a:rPr lang="uk-UA" sz="3000" b="1" dirty="0" smtClean="0"/>
            </a:br>
            <a:r>
              <a:rPr lang="uk-UA" sz="3000" b="1" dirty="0" smtClean="0"/>
              <a:t/>
            </a:r>
            <a:br>
              <a:rPr lang="uk-UA" sz="3000" b="1" dirty="0" smtClean="0"/>
            </a:br>
            <a:r>
              <a:rPr lang="uk-UA" sz="3000" b="1" dirty="0" smtClean="0"/>
              <a:t/>
            </a:r>
            <a:br>
              <a:rPr lang="uk-UA" sz="3000" b="1" dirty="0" smtClean="0"/>
            </a:br>
            <a:r>
              <a:rPr lang="uk-UA" sz="3500" b="1" i="1" dirty="0" smtClean="0">
                <a:solidFill>
                  <a:srgbClr val="FF0000"/>
                </a:solidFill>
              </a:rPr>
              <a:t>3.</a:t>
            </a:r>
            <a:r>
              <a:rPr lang="uk-UA" sz="3500" b="1" i="1" dirty="0" smtClean="0">
                <a:solidFill>
                  <a:srgbClr val="7030A0"/>
                </a:solidFill>
              </a:rPr>
              <a:t> </a:t>
            </a:r>
            <a:r>
              <a:rPr lang="uk-UA" sz="3500" b="1" i="1" dirty="0" smtClean="0">
                <a:solidFill>
                  <a:srgbClr val="FF0000"/>
                </a:solidFill>
              </a:rPr>
              <a:t>Акцент </a:t>
            </a:r>
            <a:r>
              <a:rPr lang="uk-UA" sz="3500" b="1" i="1" dirty="0" smtClean="0">
                <a:solidFill>
                  <a:srgbClr val="FF0000"/>
                </a:solidFill>
              </a:rPr>
              <a:t>на сильних сторонах.</a:t>
            </a:r>
            <a:r>
              <a:rPr lang="uk-UA" sz="3500" b="1" i="1" dirty="0" smtClean="0">
                <a:solidFill>
                  <a:srgbClr val="7030A0"/>
                </a:solidFill>
              </a:rPr>
              <a:t/>
            </a:r>
            <a:br>
              <a:rPr lang="uk-UA" sz="3500" b="1" i="1" dirty="0" smtClean="0">
                <a:solidFill>
                  <a:srgbClr val="7030A0"/>
                </a:solidFill>
              </a:rPr>
            </a:br>
            <a:r>
              <a:rPr lang="uk-UA" sz="3500" b="1" i="1" dirty="0" smtClean="0">
                <a:solidFill>
                  <a:srgbClr val="7030A0"/>
                </a:solidFill>
              </a:rPr>
              <a:t> Замість того, щоб витрачати всі сили на «виправлення» того, що не виходить, розвивайте те, що вдається природно.</a:t>
            </a:r>
            <a:br>
              <a:rPr lang="uk-UA" sz="3500" b="1" i="1" dirty="0" smtClean="0">
                <a:solidFill>
                  <a:srgbClr val="7030A0"/>
                </a:solidFill>
              </a:rPr>
            </a:br>
            <a:r>
              <a:rPr lang="uk-UA" sz="3500" b="1" i="1" dirty="0" smtClean="0">
                <a:solidFill>
                  <a:srgbClr val="FF0000"/>
                </a:solidFill>
              </a:rPr>
              <a:t>4. Навчання </a:t>
            </a:r>
            <a:r>
              <a:rPr lang="uk-UA" sz="3500" b="1" i="1" dirty="0" smtClean="0">
                <a:solidFill>
                  <a:srgbClr val="FF0000"/>
                </a:solidFill>
              </a:rPr>
              <a:t>межам. </a:t>
            </a:r>
            <a:r>
              <a:rPr lang="uk-UA" sz="3500" b="1" i="1" dirty="0" smtClean="0">
                <a:solidFill>
                  <a:srgbClr val="002060"/>
                </a:solidFill>
              </a:rPr>
              <a:t/>
            </a:r>
            <a:br>
              <a:rPr lang="uk-UA" sz="3500" b="1" i="1" dirty="0" smtClean="0">
                <a:solidFill>
                  <a:srgbClr val="002060"/>
                </a:solidFill>
              </a:rPr>
            </a:br>
            <a:r>
              <a:rPr lang="uk-UA" sz="3500" b="1" i="1" dirty="0" err="1" smtClean="0">
                <a:solidFill>
                  <a:srgbClr val="002060"/>
                </a:solidFill>
              </a:rPr>
              <a:t>Інакшість</a:t>
            </a:r>
            <a:r>
              <a:rPr lang="uk-UA" sz="3500" b="1" i="1" dirty="0" smtClean="0">
                <a:solidFill>
                  <a:srgbClr val="002060"/>
                </a:solidFill>
              </a:rPr>
              <a:t> не означає вседозволеність. Дитині все одно потрібні правила, але адаптовані під її </a:t>
            </a:r>
            <a:r>
              <a:rPr lang="uk-UA" sz="3500" b="1" i="1" dirty="0" smtClean="0">
                <a:solidFill>
                  <a:srgbClr val="002060"/>
                </a:solidFill>
              </a:rPr>
              <a:t>можливості.</a:t>
            </a:r>
            <a:endParaRPr lang="uk-UA" sz="3500" b="1" i="1" dirty="0">
              <a:solidFill>
                <a:srgbClr val="002060"/>
              </a:solidFill>
            </a:endParaRPr>
          </a:p>
        </p:txBody>
      </p:sp>
    </p:spTree>
  </p:cSld>
  <p:clrMapOvr>
    <a:masterClrMapping/>
  </p:clrMapOvr>
  <p:transition advClick="0" advTm="10000">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Users\User\Downloads\1710864210_bogatyr-club-p-graficheskii-dizain-prezentatsii-foni-4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fontScale="90000"/>
          </a:bodyPr>
          <a:lstStyle/>
          <a:p>
            <a:pPr algn="l"/>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r>
            <a:br>
              <a:rPr lang="uk-UA" b="1" dirty="0" smtClean="0"/>
            </a:br>
            <a:r>
              <a:rPr lang="uk-UA" b="1" dirty="0" smtClean="0"/>
              <a:t>  </a:t>
            </a:r>
            <a:r>
              <a:rPr lang="uk-UA" sz="3900" b="1" i="1" dirty="0" smtClean="0"/>
              <a:t>        </a:t>
            </a:r>
            <a:r>
              <a:rPr lang="uk-UA" sz="3900" b="1" i="1" dirty="0" smtClean="0">
                <a:solidFill>
                  <a:srgbClr val="FF0000"/>
                </a:solidFill>
              </a:rPr>
              <a:t>Як </a:t>
            </a:r>
            <a:r>
              <a:rPr lang="uk-UA" sz="3900" b="1" i="1" dirty="0" smtClean="0">
                <a:solidFill>
                  <a:srgbClr val="FF0000"/>
                </a:solidFill>
              </a:rPr>
              <a:t>реагувати на соціум?</a:t>
            </a:r>
            <a:r>
              <a:rPr lang="uk-UA" sz="3900" b="1" i="1" dirty="0" smtClean="0"/>
              <a:t/>
            </a:r>
            <a:br>
              <a:rPr lang="uk-UA" sz="3900" b="1" i="1" dirty="0" smtClean="0"/>
            </a:br>
            <a:r>
              <a:rPr lang="uk-UA" sz="3900" b="1" i="1" dirty="0" smtClean="0"/>
              <a:t>	</a:t>
            </a:r>
            <a:r>
              <a:rPr lang="uk-UA" sz="3900" b="1" i="1" dirty="0" smtClean="0">
                <a:solidFill>
                  <a:srgbClr val="7030A0"/>
                </a:solidFill>
              </a:rPr>
              <a:t>Ви </a:t>
            </a:r>
            <a:r>
              <a:rPr lang="uk-UA" sz="3900" b="1" i="1" dirty="0" smtClean="0">
                <a:solidFill>
                  <a:srgbClr val="7030A0"/>
                </a:solidFill>
              </a:rPr>
              <a:t>не повинні виправдовуватися перед сторонніми людьми.</a:t>
            </a:r>
            <a:br>
              <a:rPr lang="uk-UA" sz="3900" b="1" i="1" dirty="0" smtClean="0">
                <a:solidFill>
                  <a:srgbClr val="7030A0"/>
                </a:solidFill>
              </a:rPr>
            </a:br>
            <a:r>
              <a:rPr lang="uk-UA" sz="3900" b="1" i="1" dirty="0" smtClean="0">
                <a:solidFill>
                  <a:srgbClr val="7030A0"/>
                </a:solidFill>
              </a:rPr>
              <a:t>Будьте адвокатом своєї дитини. Якщо хтось робить зауваження, спокійно відповідайте: «У моєї дитини такий спосіб сприйняття світу, ми над цим працюємо».</a:t>
            </a:r>
            <a:r>
              <a:rPr lang="uk-UA" sz="3900" b="1" i="1" dirty="0" smtClean="0"/>
              <a:t/>
            </a:r>
            <a:br>
              <a:rPr lang="uk-UA" sz="3900" b="1" i="1" dirty="0" smtClean="0"/>
            </a:br>
            <a:r>
              <a:rPr lang="uk-UA" sz="3900" b="1" i="1" dirty="0" smtClean="0"/>
              <a:t>	</a:t>
            </a:r>
            <a:r>
              <a:rPr lang="uk-UA" sz="3900" b="1" i="1" dirty="0" smtClean="0">
                <a:solidFill>
                  <a:srgbClr val="002060"/>
                </a:solidFill>
              </a:rPr>
              <a:t>Шукайте </a:t>
            </a:r>
            <a:r>
              <a:rPr lang="uk-UA" sz="3900" b="1" i="1" dirty="0" smtClean="0">
                <a:solidFill>
                  <a:srgbClr val="002060"/>
                </a:solidFill>
              </a:rPr>
              <a:t>«своє» оточення. Спілкуйтеся з батьками, які мають подібний досвід. Підтримка однодумців — це 50% успіху.</a:t>
            </a:r>
            <a:r>
              <a:rPr lang="uk-UA" sz="3900" b="1" i="1" dirty="0" smtClean="0"/>
              <a:t/>
            </a:r>
            <a:br>
              <a:rPr lang="uk-UA" sz="3900" b="1" i="1" dirty="0" smtClean="0"/>
            </a:br>
            <a:endParaRPr lang="uk-UA" sz="3900" b="1" i="1" dirty="0"/>
          </a:p>
        </p:txBody>
      </p:sp>
    </p:spTree>
  </p:cSld>
  <p:clrMapOvr>
    <a:masterClrMapping/>
  </p:clrMapOvr>
  <p:transition advClick="0" advTm="10000">
    <p:wedge/>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13</Words>
  <Application>Microsoft Office PowerPoint</Application>
  <PresentationFormat>Экран (4:3)</PresentationFormat>
  <Paragraphs>13</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Консультація для батьків дітей з ООП:  “ІНАКШІСТЬ-НЕ ВАДА”                                      Розробила:                                                           практичний психолог                                            Ірина ПЕТРУК</vt:lpstr>
      <vt:lpstr>          Кожна дитина приходить у цей світ зі своїм «набором налаштувань»: темпераментом, особливостями розвитку, талантами або специфічним сприйняттям реальності.     Коли дитина не вписується в загальноприйняті рамки, батьки часто відчувають тривогу або провину.   Але важливо пам’ятати: норма — це поняття відносне. </vt:lpstr>
      <vt:lpstr>                Чому ми боїмося «інакшості»?  Часто наш страх викликаний не поведінкою дитини, а нашими власними соціальними установками:  «Що скажуть люди?» — страх осуду з боку оточуючих.   Порівняння — ми автоматично порівнюємо свою дитину з   «ідеальними» дітьми з соцмереж.  Невідомість — ми не знаємо, як дитина адаптується в майбутньому.</vt:lpstr>
      <vt:lpstr>                       Важливо розуміти:   Дитина зчитує ваш стан. Якщо ви сприймаєте її особливість як «ваду», вона теж почне вважати себе «зіпсованою».    Якщо ви сприймаєте це як індивідуальність — вона вчитиметься впевненості. </vt:lpstr>
      <vt:lpstr>             Від «вади» до «особливості»:       змінюємо словник  Те, як ми називаємо речі, визначає наше ставлення до них.    Спробуйте змінити кут зору: </vt:lpstr>
      <vt:lpstr>         Наприклад:  1. Дитина занадто замкнена-глибокий внутрішній світ, вибірковість у спілкуванні. 2. Дитина занадто непосидюча-високий рівень енергії, жага до пізнання. 3. Дитина «дивна» у хобі-унікальний пізнавальний інтерес, майбутня експертність. 4. Дитина занадто чутлива-високий емпатичний інтелект, розвинена інтуїція. </vt:lpstr>
      <vt:lpstr>    Золоті правила підтримки Щоб допомогти дитині розквітнути у своїй несхожості, дотримуйтеся цих принципів:  </vt:lpstr>
      <vt:lpstr>          3. Акцент на сильних сторонах.  Замість того, щоб витрачати всі сили на «виправлення» того, що не виходить, розвивайте те, що вдається природно. 4. Навчання межам.  Інакшість не означає вседозволеність. Дитині все одно потрібні правила, але адаптовані під її можливості.</vt:lpstr>
      <vt:lpstr>                    Як реагувати на соціум?  Ви не повинні виправдовуватися перед сторонніми людьми. Будьте адвокатом своєї дитини. Якщо хтось робить зауваження, спокійно відповідайте: «У моєї дитини такий спосіб сприйняття світу, ми над цим працюємо».  Шукайте «своє» оточення. Спілкуйтеся з батьками, які мають подібний досвід. Підтримка однодумців — це 50% успіху. </vt:lpstr>
      <vt:lpstr>                                                  Висновок для серця  Інакшість — це не помилка природи. Це інший шлях. Світ схожий на сад: якщо в ньому будуть рости лише однакові троянди, він буде нудним.     Ваша дитина — це не проєкт, який треба вдосконалити, а особистість, яку треба розкрити.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Пользователь</dc:creator>
  <cp:lastModifiedBy>Пользователь</cp:lastModifiedBy>
  <cp:revision>17</cp:revision>
  <dcterms:created xsi:type="dcterms:W3CDTF">2026-03-25T09:32:39Z</dcterms:created>
  <dcterms:modified xsi:type="dcterms:W3CDTF">2026-03-27T08:22:42Z</dcterms:modified>
</cp:coreProperties>
</file>