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1"/>
  </p:notesMasterIdLst>
  <p:sldIdLst>
    <p:sldId id="256" r:id="rId2"/>
    <p:sldId id="263" r:id="rId3"/>
    <p:sldId id="258" r:id="rId4"/>
    <p:sldId id="259" r:id="rId5"/>
    <p:sldId id="264" r:id="rId6"/>
    <p:sldId id="265" r:id="rId7"/>
    <p:sldId id="261" r:id="rId8"/>
    <p:sldId id="266" r:id="rId9"/>
    <p:sldId id="271" r:id="rId10"/>
    <p:sldId id="272" r:id="rId11"/>
    <p:sldId id="273" r:id="rId12"/>
    <p:sldId id="274" r:id="rId13"/>
    <p:sldId id="270" r:id="rId14"/>
    <p:sldId id="262" r:id="rId15"/>
    <p:sldId id="268" r:id="rId16"/>
    <p:sldId id="269" r:id="rId17"/>
    <p:sldId id="275" r:id="rId18"/>
    <p:sldId id="277" r:id="rId19"/>
    <p:sldId id="276" r:id="rId20"/>
  </p:sldIdLst>
  <p:sldSz cx="9144000" cy="6858000" type="screen4x3"/>
  <p:notesSz cx="6735763" cy="9866313"/>
  <p:custDataLst>
    <p:tags r:id="rId2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09" autoAdjust="0"/>
  </p:normalViewPr>
  <p:slideViewPr>
    <p:cSldViewPr>
      <p:cViewPr>
        <p:scale>
          <a:sx n="66" d="100"/>
          <a:sy n="66" d="100"/>
        </p:scale>
        <p:origin x="-1272" y="-30"/>
      </p:cViewPr>
      <p:guideLst>
        <p:guide orient="horz" pos="2160"/>
        <p:guide pos="2880"/>
      </p:guideLst>
    </p:cSldViewPr>
  </p:slideViewPr>
  <p:outlineViewPr>
    <p:cViewPr>
      <p:scale>
        <a:sx n="33" d="100"/>
        <a:sy n="33" d="100"/>
      </p:scale>
      <p:origin x="0" y="103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E395D1F6-7FF5-4D6A-8559-6B3FFA7E288C}" type="datetimeFigureOut">
              <a:rPr lang="ru-RU" smtClean="0"/>
              <a:pPr/>
              <a:t>06.12.2017</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EFEE80BA-020D-4E6F-8FC3-797062164D6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EFEE80BA-020D-4E6F-8FC3-797062164D60}"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06.12.2017</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06.12.2017</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06.12.2017</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06.12.2017</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06.12.2017</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06.12.2017</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06.12.2017</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06.12.2017</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06.12.2017</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06.12.2017</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06.12.2017</a:t>
            </a:fld>
            <a:endParaRPr lang="ru-RU" dirty="0"/>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06.12.2017</a:t>
            </a:fld>
            <a:endParaRPr lang="ru-RU" dirty="0"/>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64234" y="381000"/>
            <a:ext cx="8229600" cy="3192016"/>
          </a:xfrm>
        </p:spPr>
        <p:txBody>
          <a:bodyPr>
            <a:noAutofit/>
          </a:bodyPr>
          <a:lstStyle/>
          <a:p>
            <a:pPr algn="ctr"/>
            <a:r>
              <a:rPr lang="ru-RU" sz="4400" dirty="0" smtClean="0">
                <a:solidFill>
                  <a:srgbClr val="002060"/>
                </a:solidFill>
                <a:latin typeface="Comic Sans MS" pitchFamily="66" charset="0"/>
                <a:ea typeface="Cambria Math" pitchFamily="18" charset="0"/>
              </a:rPr>
              <a:t>Самоменеджмент керівника</a:t>
            </a:r>
            <a:r>
              <a:rPr lang="ru-RU" sz="4400" baseline="0" dirty="0" smtClean="0">
                <a:solidFill>
                  <a:srgbClr val="002060"/>
                </a:solidFill>
                <a:latin typeface="Comic Sans MS" pitchFamily="66" charset="0"/>
                <a:ea typeface="Cambria Math" pitchFamily="18" charset="0"/>
              </a:rPr>
              <a:t> ДНЗ  як запорука успішної діяльності  учасників освітнього процесу</a:t>
            </a:r>
            <a:endParaRPr lang="ru-RU" sz="4400" dirty="0">
              <a:solidFill>
                <a:srgbClr val="002060"/>
              </a:solidFill>
              <a:latin typeface="Comic Sans MS" pitchFamily="66" charset="0"/>
              <a:ea typeface="Cambria Math"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242594"/>
          </a:xfrm>
        </p:spPr>
        <p:txBody>
          <a:bodyPr>
            <a:normAutofit/>
          </a:bodyPr>
          <a:lstStyle/>
          <a:p>
            <a:pPr>
              <a:lnSpc>
                <a:spcPct val="150000"/>
              </a:lnSpc>
            </a:pPr>
            <a:r>
              <a:rPr lang="ru-RU" sz="2800" dirty="0" smtClean="0">
                <a:solidFill>
                  <a:srgbClr val="FF0000"/>
                </a:solidFill>
                <a:latin typeface="Comic Sans MS" pitchFamily="66" charset="0"/>
              </a:rPr>
              <a:t>Організація та реалізація</a:t>
            </a:r>
            <a:r>
              <a:rPr lang="ru-RU" sz="2800" b="0" dirty="0" smtClean="0">
                <a:solidFill>
                  <a:srgbClr val="002060"/>
                </a:solidFill>
                <a:latin typeface="Comic Sans MS" pitchFamily="66" charset="0"/>
              </a:rPr>
              <a:t/>
            </a:r>
            <a:br>
              <a:rPr lang="ru-RU" sz="2800" b="0" dirty="0" smtClean="0">
                <a:solidFill>
                  <a:srgbClr val="002060"/>
                </a:solidFill>
                <a:latin typeface="Comic Sans MS" pitchFamily="66" charset="0"/>
              </a:rPr>
            </a:br>
            <a:r>
              <a:rPr lang="ru-RU" sz="2800" b="0" dirty="0" smtClean="0">
                <a:solidFill>
                  <a:srgbClr val="002060"/>
                </a:solidFill>
                <a:latin typeface="Comic Sans MS" pitchFamily="66" charset="0"/>
              </a:rPr>
              <a:t>   </a:t>
            </a:r>
            <a:r>
              <a:rPr lang="ru-RU" sz="2800" dirty="0" smtClean="0">
                <a:solidFill>
                  <a:srgbClr val="002060"/>
                </a:solidFill>
                <a:latin typeface="Comic Sans MS" pitchFamily="66" charset="0"/>
              </a:rPr>
              <a:t>Функція організації та реалізації у самоменеджменті передбачає складання розпорядку дня  та організацію особистого трудового процесу з метою виконання  поставлених завдань,  досягнення мети.  </a:t>
            </a:r>
            <a:endParaRPr lang="ru-RU" sz="280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4738538"/>
          </a:xfrm>
        </p:spPr>
        <p:txBody>
          <a:bodyPr>
            <a:normAutofit/>
          </a:bodyPr>
          <a:lstStyle/>
          <a:p>
            <a:pPr>
              <a:lnSpc>
                <a:spcPct val="150000"/>
              </a:lnSpc>
            </a:pPr>
            <a:r>
              <a:rPr lang="ru-RU" sz="2800" dirty="0" smtClean="0">
                <a:solidFill>
                  <a:srgbClr val="002060"/>
                </a:solidFill>
                <a:latin typeface="Comic Sans MS" pitchFamily="66" charset="0"/>
              </a:rPr>
              <a:t>   Підвищення професійної управлінської  компетентності за допомогою самоменеджменту</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Основою самоменеджменту є уміння керувати собою </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a:t>
            </a:r>
            <a:endParaRPr lang="ru-RU" sz="2800" dirty="0">
              <a:solidFill>
                <a:srgbClr val="002060"/>
              </a:solidFill>
              <a:latin typeface="Comic Sans MS" pitchFamily="66" charset="0"/>
            </a:endParaRPr>
          </a:p>
        </p:txBody>
      </p:sp>
      <p:pic>
        <p:nvPicPr>
          <p:cNvPr id="1026" name="Picture 2"/>
          <p:cNvPicPr>
            <a:picLocks noChangeAspect="1" noChangeArrowheads="1"/>
          </p:cNvPicPr>
          <p:nvPr/>
        </p:nvPicPr>
        <p:blipFill>
          <a:blip r:embed="rId3" cstate="print"/>
          <a:srcRect/>
          <a:stretch>
            <a:fillRect/>
          </a:stretch>
        </p:blipFill>
        <p:spPr bwMode="auto">
          <a:xfrm>
            <a:off x="6372200" y="3501008"/>
            <a:ext cx="2518395" cy="31756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06690"/>
          </a:xfrm>
        </p:spPr>
        <p:txBody>
          <a:bodyPr>
            <a:normAutofit fontScale="90000"/>
          </a:bodyPr>
          <a:lstStyle/>
          <a:p>
            <a:pPr>
              <a:lnSpc>
                <a:spcPct val="150000"/>
              </a:lnSpc>
            </a:pPr>
            <a:r>
              <a:rPr lang="ru-RU" sz="2800" dirty="0" smtClean="0">
                <a:solidFill>
                  <a:srgbClr val="002060"/>
                </a:solidFill>
                <a:latin typeface="Comic Sans MS" pitchFamily="66" charset="0"/>
              </a:rPr>
              <a:t>   </a:t>
            </a:r>
            <a:r>
              <a:rPr lang="ru-RU" sz="3100" dirty="0" smtClean="0">
                <a:solidFill>
                  <a:srgbClr val="FF0000"/>
                </a:solidFill>
                <a:latin typeface="Comic Sans MS" pitchFamily="66" charset="0"/>
              </a:rPr>
              <a:t>Для самоменеджменту корисно вести так званий  щоденник самооцінки у якому </a:t>
            </a:r>
            <a:r>
              <a:rPr lang="ru-RU" sz="3100" dirty="0" smtClean="0">
                <a:solidFill>
                  <a:srgbClr val="002060"/>
                </a:solidFill>
                <a:latin typeface="Comic Sans MS" pitchFamily="66" charset="0"/>
              </a:rPr>
              <a:t/>
            </a:r>
            <a:br>
              <a:rPr lang="ru-RU" sz="3100" dirty="0" smtClean="0">
                <a:solidFill>
                  <a:srgbClr val="002060"/>
                </a:solidFill>
                <a:latin typeface="Comic Sans MS" pitchFamily="66" charset="0"/>
              </a:rPr>
            </a:br>
            <a:r>
              <a:rPr lang="ru-RU" sz="3100" dirty="0" smtClean="0">
                <a:solidFill>
                  <a:srgbClr val="002060"/>
                </a:solidFill>
                <a:latin typeface="Comic Sans MS" pitchFamily="66" charset="0"/>
              </a:rPr>
              <a:t>* записувати зобовязання</a:t>
            </a:r>
            <a:br>
              <a:rPr lang="ru-RU" sz="3100" dirty="0" smtClean="0">
                <a:solidFill>
                  <a:srgbClr val="002060"/>
                </a:solidFill>
                <a:latin typeface="Comic Sans MS" pitchFamily="66" charset="0"/>
              </a:rPr>
            </a:br>
            <a:r>
              <a:rPr lang="ru-RU" sz="3100" dirty="0" smtClean="0">
                <a:solidFill>
                  <a:srgbClr val="002060"/>
                </a:solidFill>
                <a:latin typeface="Comic Sans MS" pitchFamily="66" charset="0"/>
              </a:rPr>
              <a:t>* аналізувати виконання завдань учорашнього дня</a:t>
            </a:r>
            <a:br>
              <a:rPr lang="ru-RU" sz="3100" dirty="0" smtClean="0">
                <a:solidFill>
                  <a:srgbClr val="002060"/>
                </a:solidFill>
                <a:latin typeface="Comic Sans MS" pitchFamily="66" charset="0"/>
              </a:rPr>
            </a:br>
            <a:r>
              <a:rPr lang="ru-RU" sz="3100" dirty="0" smtClean="0">
                <a:solidFill>
                  <a:srgbClr val="002060"/>
                </a:solidFill>
                <a:latin typeface="Comic Sans MS" pitchFamily="66" charset="0"/>
              </a:rPr>
              <a:t>* проектувати завдання  завтрашнього дня</a:t>
            </a:r>
            <a:br>
              <a:rPr lang="ru-RU" sz="3100" dirty="0" smtClean="0">
                <a:solidFill>
                  <a:srgbClr val="002060"/>
                </a:solidFill>
                <a:latin typeface="Comic Sans MS" pitchFamily="66" charset="0"/>
              </a:rPr>
            </a:br>
            <a:r>
              <a:rPr lang="ru-RU" sz="3100" dirty="0" smtClean="0">
                <a:solidFill>
                  <a:srgbClr val="002060"/>
                </a:solidFill>
                <a:latin typeface="Comic Sans MS" pitchFamily="66" charset="0"/>
              </a:rPr>
              <a:t>* скласти перспективний план своєї діяльності</a:t>
            </a:r>
            <a:br>
              <a:rPr lang="ru-RU" sz="3100" dirty="0" smtClean="0">
                <a:solidFill>
                  <a:srgbClr val="002060"/>
                </a:solidFill>
                <a:latin typeface="Comic Sans MS" pitchFamily="66" charset="0"/>
              </a:rPr>
            </a:br>
            <a:r>
              <a:rPr lang="ru-RU" sz="3100" dirty="0" smtClean="0">
                <a:solidFill>
                  <a:srgbClr val="002060"/>
                </a:solidFill>
                <a:latin typeface="Comic Sans MS" pitchFamily="66" charset="0"/>
              </a:rPr>
              <a:t>* здійснювати самооцінку</a:t>
            </a:r>
            <a:r>
              <a:rPr lang="ru-RU" sz="2800" dirty="0" smtClean="0">
                <a:latin typeface="Comic Sans MS" pitchFamily="66" charset="0"/>
              </a:rPr>
              <a:t/>
            </a:r>
            <a:br>
              <a:rPr lang="ru-RU" sz="2800" dirty="0" smtClean="0">
                <a:latin typeface="Comic Sans MS" pitchFamily="66" charset="0"/>
              </a:rPr>
            </a:br>
            <a:r>
              <a:rPr lang="ru-RU" sz="2800" dirty="0" smtClean="0">
                <a:latin typeface="Comic Sans MS" pitchFamily="66" charset="0"/>
              </a:rPr>
              <a:t> </a:t>
            </a:r>
            <a:endParaRPr lang="ru-RU" sz="2800" dirty="0">
              <a:latin typeface="Comic Sans MS" pitchFamily="66" charset="0"/>
            </a:endParaRPr>
          </a:p>
        </p:txBody>
      </p:sp>
      <p:pic>
        <p:nvPicPr>
          <p:cNvPr id="3" name="Рисунок 2"/>
          <p:cNvPicPr/>
          <p:nvPr/>
        </p:nvPicPr>
        <p:blipFill>
          <a:blip r:embed="rId3" cstate="print"/>
          <a:srcRect/>
          <a:stretch>
            <a:fillRect/>
          </a:stretch>
        </p:blipFill>
        <p:spPr bwMode="auto">
          <a:xfrm>
            <a:off x="6732240" y="4653136"/>
            <a:ext cx="2065083"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3802434"/>
          </a:xfrm>
        </p:spPr>
        <p:txBody>
          <a:bodyPr>
            <a:normAutofit/>
          </a:bodyPr>
          <a:lstStyle/>
          <a:p>
            <a:r>
              <a:rPr lang="ru-RU" sz="2800" dirty="0" smtClean="0">
                <a:solidFill>
                  <a:srgbClr val="002060"/>
                </a:solidFill>
                <a:latin typeface="Comic Sans MS" pitchFamily="66" charset="0"/>
              </a:rPr>
              <a:t>     В управлінні  навчальним закладом важливу роль відіграє   творча організація самоменеджменту </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переосмислити  своє  професійне кредо</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уточнити особисту позицію  розвитку навчального закладу</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*професійно самовизначитись </a:t>
            </a:r>
            <a:endParaRPr lang="ru-RU" sz="280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404664"/>
            <a:ext cx="7978080" cy="5688632"/>
          </a:xfrm>
        </p:spPr>
        <p:txBody>
          <a:bodyPr>
            <a:normAutofit fontScale="90000"/>
          </a:bodyPr>
          <a:lstStyle/>
          <a:p>
            <a:r>
              <a:rPr lang="ru-RU" sz="2800" dirty="0" smtClean="0">
                <a:solidFill>
                  <a:srgbClr val="FF0000"/>
                </a:solidFill>
                <a:latin typeface="Comic Sans MS" pitchFamily="66" charset="0"/>
              </a:rPr>
              <a:t>Індивідуальна управлінська концепція  (ІУК)</a:t>
            </a:r>
            <a:r>
              <a:rPr lang="ru-RU" sz="2800" dirty="0" smtClean="0">
                <a:solidFill>
                  <a:srgbClr val="002060"/>
                </a:solidFill>
                <a:latin typeface="Comic Sans MS" pitchFamily="66" charset="0"/>
              </a:rPr>
              <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має вплив саме тоді,  коли керівник навчального закладу приймає рішення щодо конкретних проблемних ситуацій та володіє достовірною інформацією про заклад</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успіхи дітей, рівень їх знань, володіння необхідними навичкам;</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стан провадження освітнього процесу;</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стан виховної роботи і ступінь вихованності у дітей;</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ефективність роботи з педагогічними каадрами;</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дієвість роботи з батьками, громадскістю;</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стан матеріально-технічної бази.</a:t>
            </a:r>
            <a:br>
              <a:rPr lang="ru-RU" sz="2800" dirty="0" smtClean="0">
                <a:solidFill>
                  <a:srgbClr val="002060"/>
                </a:solidFill>
                <a:latin typeface="Comic Sans MS" pitchFamily="66" charset="0"/>
              </a:rPr>
            </a:br>
            <a:r>
              <a:rPr lang="ru-RU" sz="2800" b="0" dirty="0" smtClean="0">
                <a:solidFill>
                  <a:srgbClr val="002060"/>
                </a:solidFill>
                <a:latin typeface="Comic Sans MS" pitchFamily="66" charset="0"/>
              </a:rPr>
              <a:t> </a:t>
            </a:r>
            <a:br>
              <a:rPr lang="ru-RU" sz="2800" b="0" dirty="0" smtClean="0">
                <a:solidFill>
                  <a:srgbClr val="002060"/>
                </a:solidFill>
                <a:latin typeface="Comic Sans MS" pitchFamily="66" charset="0"/>
              </a:rPr>
            </a:br>
            <a:endParaRPr lang="ru-RU" sz="2800" b="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250706"/>
          </a:xfrm>
        </p:spPr>
        <p:txBody>
          <a:bodyPr>
            <a:normAutofit/>
          </a:bodyPr>
          <a:lstStyle/>
          <a:p>
            <a:r>
              <a:rPr lang="ru-RU" sz="2800" dirty="0" smtClean="0">
                <a:solidFill>
                  <a:srgbClr val="FF0000"/>
                </a:solidFill>
                <a:latin typeface="Comic Sans MS" pitchFamily="66" charset="0"/>
              </a:rPr>
              <a:t>Обставини</a:t>
            </a:r>
            <a:r>
              <a:rPr lang="ru-RU" sz="2800" baseline="0" dirty="0" smtClean="0">
                <a:solidFill>
                  <a:srgbClr val="FF0000"/>
                </a:solidFill>
                <a:latin typeface="Comic Sans MS" pitchFamily="66" charset="0"/>
              </a:rPr>
              <a:t> формування ІУК</a:t>
            </a:r>
            <a:br>
              <a:rPr lang="ru-RU" sz="2800" baseline="0" dirty="0" smtClean="0">
                <a:solidFill>
                  <a:srgbClr val="FF0000"/>
                </a:solidFill>
                <a:latin typeface="Comic Sans MS" pitchFamily="66" charset="0"/>
              </a:rPr>
            </a:br>
            <a:r>
              <a:rPr lang="ru-RU" sz="2800" baseline="0" dirty="0" smtClean="0">
                <a:solidFill>
                  <a:srgbClr val="002060"/>
                </a:solidFill>
                <a:latin typeface="Comic Sans MS" pitchFamily="66" charset="0"/>
              </a:rPr>
              <a:t>* </a:t>
            </a:r>
            <a:r>
              <a:rPr lang="ru-RU" sz="2800" dirty="0" smtClean="0">
                <a:solidFill>
                  <a:srgbClr val="002060"/>
                </a:solidFill>
                <a:latin typeface="Comic Sans MS" pitchFamily="66" charset="0"/>
              </a:rPr>
              <a:t>динамізм сучасного життя, що спонукає постійно переглядати управлінські концепції </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демократизація управління навчальним закладом;</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варіативність освітнього процесу;</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малоймовірність отримання  готової упралінської концепції, особливо за високого темпу змін у галузі освіти;</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зростання рівня педагогічної свідомості суспільства,</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практика добору на посади </a:t>
            </a:r>
            <a:endParaRPr lang="ru-RU" sz="280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692696"/>
            <a:ext cx="8229600" cy="5400600"/>
          </a:xfrm>
        </p:spPr>
        <p:txBody>
          <a:bodyPr>
            <a:normAutofit fontScale="90000"/>
          </a:bodyPr>
          <a:lstStyle/>
          <a:p>
            <a:pPr>
              <a:lnSpc>
                <a:spcPct val="150000"/>
              </a:lnSpc>
            </a:pPr>
            <a:r>
              <a:rPr lang="ru-RU" sz="2800" dirty="0" smtClean="0">
                <a:solidFill>
                  <a:srgbClr val="002060"/>
                </a:solidFill>
                <a:latin typeface="Comic Sans MS" pitchFamily="66" charset="0"/>
              </a:rPr>
              <a:t>   </a:t>
            </a:r>
            <a:r>
              <a:rPr lang="ru-RU" sz="3100" dirty="0" smtClean="0">
                <a:solidFill>
                  <a:srgbClr val="002060"/>
                </a:solidFill>
                <a:latin typeface="Comic Sans MS" pitchFamily="66" charset="0"/>
              </a:rPr>
              <a:t>Зміст і практичне використання ІУК – це творчий процес, спрямований на  формування оптимальної взаємодії  керівника навчального закладу,  педагогічного колективу, вихованців і їхніх батьків, громадськості.</a:t>
            </a:r>
            <a:br>
              <a:rPr lang="ru-RU" sz="3100" dirty="0" smtClean="0">
                <a:solidFill>
                  <a:srgbClr val="002060"/>
                </a:solidFill>
                <a:latin typeface="Comic Sans MS" pitchFamily="66" charset="0"/>
              </a:rPr>
            </a:br>
            <a:r>
              <a:rPr lang="ru-RU" sz="3100" dirty="0">
                <a:solidFill>
                  <a:srgbClr val="002060"/>
                </a:solidFill>
                <a:latin typeface="Comic Sans MS" pitchFamily="66" charset="0"/>
              </a:rPr>
              <a:t/>
            </a:r>
            <a:br>
              <a:rPr lang="ru-RU" sz="3100" dirty="0">
                <a:solidFill>
                  <a:srgbClr val="002060"/>
                </a:solidFill>
                <a:latin typeface="Comic Sans MS" pitchFamily="66" charset="0"/>
              </a:rPr>
            </a:br>
            <a:r>
              <a:rPr lang="ru-RU" sz="2800" dirty="0" smtClean="0">
                <a:solidFill>
                  <a:srgbClr val="002060"/>
                </a:solidFill>
                <a:latin typeface="Comic Sans MS" pitchFamily="66" charset="0"/>
              </a:rPr>
              <a:t/>
            </a:r>
            <a:br>
              <a:rPr lang="ru-RU" sz="2800" dirty="0" smtClean="0">
                <a:solidFill>
                  <a:srgbClr val="002060"/>
                </a:solidFill>
                <a:latin typeface="Comic Sans MS" pitchFamily="66" charset="0"/>
              </a:rPr>
            </a:br>
            <a:endParaRPr lang="ru-RU" sz="2800" dirty="0">
              <a:solidFill>
                <a:srgbClr val="002060"/>
              </a:solidFill>
              <a:latin typeface="Comic Sans MS" pitchFamily="66" charset="0"/>
            </a:endParaRPr>
          </a:p>
        </p:txBody>
      </p:sp>
      <p:pic>
        <p:nvPicPr>
          <p:cNvPr id="2050" name="Picture 2" descr="Картинки по запросу коуч картинки"/>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300192" y="4437112"/>
            <a:ext cx="2448272" cy="172819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коуч картинки"/>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20272" y="4274928"/>
            <a:ext cx="1935485" cy="2224917"/>
          </a:xfrm>
          <a:prstGeom prst="rect">
            <a:avLst/>
          </a:prstGeom>
          <a:noFill/>
          <a:extLst>
            <a:ext uri="{909E8E84-426E-40DD-AFC4-6F175D3DCCD1}">
              <a14:hiddenFill xmlns="" xmlns:a14="http://schemas.microsoft.com/office/drawing/2010/main">
                <a:solidFill>
                  <a:srgbClr val="FFFFFF"/>
                </a:solidFill>
              </a14:hiddenFill>
            </a:ext>
          </a:extLst>
        </p:spPr>
      </p:pic>
      <p:sp>
        <p:nvSpPr>
          <p:cNvPr id="5" name="Заголовок 4"/>
          <p:cNvSpPr>
            <a:spLocks noGrp="1"/>
          </p:cNvSpPr>
          <p:nvPr>
            <p:ph type="title"/>
          </p:nvPr>
        </p:nvSpPr>
        <p:spPr>
          <a:xfrm>
            <a:off x="539552" y="548680"/>
            <a:ext cx="8229600" cy="5688632"/>
          </a:xfrm>
        </p:spPr>
        <p:txBody>
          <a:bodyPr>
            <a:normAutofit fontScale="90000"/>
          </a:bodyPr>
          <a:lstStyle/>
          <a:p>
            <a:pPr>
              <a:lnSpc>
                <a:spcPct val="150000"/>
              </a:lnSpc>
            </a:pPr>
            <a:r>
              <a:rPr lang="ru-RU" sz="2800" dirty="0" smtClean="0">
                <a:solidFill>
                  <a:srgbClr val="002060"/>
                </a:solidFill>
                <a:latin typeface="Comic Sans MS" pitchFamily="66" charset="0"/>
              </a:rPr>
              <a:t>     </a:t>
            </a:r>
            <a:r>
              <a:rPr lang="ru-RU" sz="3100" dirty="0" smtClean="0">
                <a:solidFill>
                  <a:srgbClr val="002060"/>
                </a:solidFill>
                <a:latin typeface="Comic Sans MS" pitchFamily="66" charset="0"/>
              </a:rPr>
              <a:t>Керівник</a:t>
            </a:r>
            <a:r>
              <a:rPr lang="ru-RU" sz="3100" baseline="0" dirty="0" smtClean="0">
                <a:solidFill>
                  <a:srgbClr val="002060"/>
                </a:solidFill>
                <a:latin typeface="Comic Sans MS" pitchFamily="66" charset="0"/>
              </a:rPr>
              <a:t>, який ефективно застосовує самоменеджмент, володіє сучасним управлінським мисленням,  використовує  ефективні методи</a:t>
            </a:r>
            <a:r>
              <a:rPr lang="ru-RU" sz="3100" dirty="0" smtClean="0">
                <a:solidFill>
                  <a:srgbClr val="002060"/>
                </a:solidFill>
                <a:latin typeface="Comic Sans MS" pitchFamily="66" charset="0"/>
              </a:rPr>
              <a:t>, прийоми, технології  самореалізаці та саморозвитку особистого творчого  потенціалу, здатен </a:t>
            </a:r>
            <a:br>
              <a:rPr lang="ru-RU" sz="3100" dirty="0" smtClean="0">
                <a:solidFill>
                  <a:srgbClr val="002060"/>
                </a:solidFill>
                <a:latin typeface="Comic Sans MS" pitchFamily="66" charset="0"/>
              </a:rPr>
            </a:br>
            <a:r>
              <a:rPr lang="ru-RU" sz="3100" dirty="0" smtClean="0">
                <a:solidFill>
                  <a:srgbClr val="002060"/>
                </a:solidFill>
                <a:latin typeface="Comic Sans MS" pitchFamily="66" charset="0"/>
              </a:rPr>
              <a:t>привести колектив </a:t>
            </a:r>
            <a:br>
              <a:rPr lang="ru-RU" sz="3100" dirty="0" smtClean="0">
                <a:solidFill>
                  <a:srgbClr val="002060"/>
                </a:solidFill>
                <a:latin typeface="Comic Sans MS" pitchFamily="66" charset="0"/>
              </a:rPr>
            </a:br>
            <a:r>
              <a:rPr lang="ru-RU" sz="3100" dirty="0" smtClean="0">
                <a:solidFill>
                  <a:srgbClr val="002060"/>
                </a:solidFill>
                <a:latin typeface="Comic Sans MS" pitchFamily="66" charset="0"/>
              </a:rPr>
              <a:t> навчального закладу до вершити майстерності.</a:t>
            </a:r>
            <a:endParaRPr lang="ru-RU" sz="2800" dirty="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620688"/>
            <a:ext cx="8229600" cy="4104456"/>
          </a:xfrm>
        </p:spPr>
        <p:txBody>
          <a:bodyPr>
            <a:normAutofit/>
          </a:bodyPr>
          <a:lstStyle/>
          <a:p>
            <a:pPr algn="ctr"/>
            <a:r>
              <a:rPr lang="ru-RU" sz="3600" dirty="0" smtClean="0">
                <a:solidFill>
                  <a:srgbClr val="002060"/>
                </a:solidFill>
                <a:latin typeface="Comic Sans MS" pitchFamily="66" charset="0"/>
              </a:rPr>
              <a:t/>
            </a:r>
            <a:br>
              <a:rPr lang="ru-RU" sz="3600" dirty="0" smtClean="0">
                <a:solidFill>
                  <a:srgbClr val="002060"/>
                </a:solidFill>
                <a:latin typeface="Comic Sans MS" pitchFamily="66" charset="0"/>
              </a:rPr>
            </a:br>
            <a:r>
              <a:rPr lang="ru-RU" sz="3600" dirty="0">
                <a:solidFill>
                  <a:srgbClr val="002060"/>
                </a:solidFill>
                <a:latin typeface="Comic Sans MS" pitchFamily="66" charset="0"/>
              </a:rPr>
              <a:t/>
            </a:r>
            <a:br>
              <a:rPr lang="ru-RU" sz="3600" dirty="0">
                <a:solidFill>
                  <a:srgbClr val="002060"/>
                </a:solidFill>
                <a:latin typeface="Comic Sans MS" pitchFamily="66" charset="0"/>
              </a:rPr>
            </a:br>
            <a:r>
              <a:rPr lang="ru-RU" sz="3600" dirty="0" smtClean="0">
                <a:solidFill>
                  <a:srgbClr val="002060"/>
                </a:solidFill>
                <a:latin typeface="Comic Sans MS" pitchFamily="66" charset="0"/>
              </a:rPr>
              <a:t>Вправа – коуч </a:t>
            </a:r>
            <a:br>
              <a:rPr lang="ru-RU" sz="3600" dirty="0" smtClean="0">
                <a:solidFill>
                  <a:srgbClr val="002060"/>
                </a:solidFill>
                <a:latin typeface="Comic Sans MS" pitchFamily="66" charset="0"/>
              </a:rPr>
            </a:br>
            <a:r>
              <a:rPr lang="ru-RU" sz="3600" dirty="0" smtClean="0">
                <a:solidFill>
                  <a:srgbClr val="002060"/>
                </a:solidFill>
                <a:latin typeface="Comic Sans MS" pitchFamily="66" charset="0"/>
              </a:rPr>
              <a:t/>
            </a:r>
            <a:br>
              <a:rPr lang="ru-RU" sz="3600" dirty="0" smtClean="0">
                <a:solidFill>
                  <a:srgbClr val="002060"/>
                </a:solidFill>
                <a:latin typeface="Comic Sans MS" pitchFamily="66" charset="0"/>
              </a:rPr>
            </a:br>
            <a:r>
              <a:rPr lang="ru-RU" sz="3600" dirty="0" smtClean="0">
                <a:solidFill>
                  <a:srgbClr val="002060"/>
                </a:solidFill>
                <a:latin typeface="Comic Sans MS" pitchFamily="66" charset="0"/>
              </a:rPr>
              <a:t>«Двадцять одне питання для  саморозвитку»</a:t>
            </a:r>
            <a:r>
              <a:rPr lang="ru-RU" sz="2800" dirty="0" smtClean="0">
                <a:latin typeface="Comic Sans MS" pitchFamily="66" charset="0"/>
              </a:rPr>
              <a:t/>
            </a:r>
            <a:br>
              <a:rPr lang="ru-RU" sz="2800" dirty="0" smtClean="0">
                <a:latin typeface="Comic Sans MS" pitchFamily="66" charset="0"/>
              </a:rPr>
            </a:br>
            <a:endParaRPr lang="uk-UA" dirty="0"/>
          </a:p>
        </p:txBody>
      </p:sp>
      <p:pic>
        <p:nvPicPr>
          <p:cNvPr id="3074" name="Picture 2" descr="Картинки по запросу коуч картинки"/>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660232" y="4725144"/>
            <a:ext cx="2343150" cy="19526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AutoShape 2" descr="Картинки по запросу саморозвиток"/>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dirty="0"/>
          </a:p>
        </p:txBody>
      </p:sp>
      <p:sp>
        <p:nvSpPr>
          <p:cNvPr id="4" name="AutoShape 4" descr="Картинки по запросу саморозвиток"/>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dirty="0"/>
          </a:p>
        </p:txBody>
      </p:sp>
      <p:pic>
        <p:nvPicPr>
          <p:cNvPr id="1030" name="Picture 6" descr="Картинки по запросу саморозвиток"/>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55575" y="548680"/>
            <a:ext cx="2705100" cy="168592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24279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4225932"/>
          </a:xfrm>
        </p:spPr>
        <p:txBody>
          <a:bodyPr>
            <a:normAutofit/>
          </a:bodyPr>
          <a:lstStyle/>
          <a:p>
            <a:pPr algn="r"/>
            <a:r>
              <a:rPr lang="uk-UA" dirty="0" smtClean="0"/>
              <a:t/>
            </a:r>
            <a:br>
              <a:rPr lang="uk-UA" dirty="0" smtClean="0"/>
            </a:br>
            <a:r>
              <a:rPr lang="uk-UA" dirty="0" smtClean="0">
                <a:solidFill>
                  <a:srgbClr val="002060"/>
                </a:solidFill>
                <a:latin typeface="Comic Sans MS" panose="030F0702030302020204" pitchFamily="66" charset="0"/>
              </a:rPr>
              <a:t>Дякую  за увагу</a:t>
            </a:r>
            <a:r>
              <a:rPr lang="uk-UA" dirty="0" smtClean="0">
                <a:solidFill>
                  <a:srgbClr val="002060"/>
                </a:solidFill>
                <a:latin typeface="Comic Sans MS" panose="030F0702030302020204" pitchFamily="66" charset="0"/>
              </a:rPr>
              <a:t>!</a:t>
            </a:r>
            <a:br>
              <a:rPr lang="uk-UA" dirty="0" smtClean="0">
                <a:solidFill>
                  <a:srgbClr val="002060"/>
                </a:solidFill>
                <a:latin typeface="Comic Sans MS" panose="030F0702030302020204" pitchFamily="66" charset="0"/>
              </a:rPr>
            </a:br>
            <a:r>
              <a:rPr lang="uk-UA" b="0" dirty="0" smtClean="0">
                <a:solidFill>
                  <a:srgbClr val="0070C0"/>
                </a:solidFill>
                <a:latin typeface="Comic Sans MS" panose="030F0702030302020204" pitchFamily="66" charset="0"/>
              </a:rPr>
              <a:t>Матеріал підготувала</a:t>
            </a:r>
            <a:br>
              <a:rPr lang="uk-UA" b="0" dirty="0" smtClean="0">
                <a:solidFill>
                  <a:srgbClr val="0070C0"/>
                </a:solidFill>
                <a:latin typeface="Comic Sans MS" panose="030F0702030302020204" pitchFamily="66" charset="0"/>
              </a:rPr>
            </a:br>
            <a:r>
              <a:rPr lang="uk-UA" b="0" dirty="0" smtClean="0">
                <a:solidFill>
                  <a:srgbClr val="C00000"/>
                </a:solidFill>
                <a:latin typeface="Comic Sans MS" panose="030F0702030302020204" pitchFamily="66" charset="0"/>
              </a:rPr>
              <a:t> </a:t>
            </a:r>
            <a:r>
              <a:rPr lang="uk-UA" sz="2800" dirty="0" smtClean="0">
                <a:solidFill>
                  <a:srgbClr val="C00000"/>
                </a:solidFill>
                <a:latin typeface="Comic Sans MS" panose="030F0702030302020204" pitchFamily="66" charset="0"/>
              </a:rPr>
              <a:t>практичний психолог </a:t>
            </a:r>
            <a:br>
              <a:rPr lang="uk-UA" sz="2800" dirty="0" smtClean="0">
                <a:solidFill>
                  <a:srgbClr val="C00000"/>
                </a:solidFill>
                <a:latin typeface="Comic Sans MS" panose="030F0702030302020204" pitchFamily="66" charset="0"/>
              </a:rPr>
            </a:br>
            <a:r>
              <a:rPr lang="uk-UA" sz="2800" dirty="0" err="1" smtClean="0">
                <a:solidFill>
                  <a:srgbClr val="C00000"/>
                </a:solidFill>
                <a:latin typeface="Comic Sans MS" panose="030F0702030302020204" pitchFamily="66" charset="0"/>
              </a:rPr>
              <a:t>Лужецька</a:t>
            </a:r>
            <a:r>
              <a:rPr lang="uk-UA" sz="2800" dirty="0" smtClean="0">
                <a:solidFill>
                  <a:srgbClr val="C00000"/>
                </a:solidFill>
                <a:latin typeface="Comic Sans MS" panose="030F0702030302020204" pitchFamily="66" charset="0"/>
              </a:rPr>
              <a:t> </a:t>
            </a:r>
            <a:br>
              <a:rPr lang="uk-UA" sz="2800" dirty="0" smtClean="0">
                <a:solidFill>
                  <a:srgbClr val="C00000"/>
                </a:solidFill>
                <a:latin typeface="Comic Sans MS" panose="030F0702030302020204" pitchFamily="66" charset="0"/>
              </a:rPr>
            </a:br>
            <a:r>
              <a:rPr lang="uk-UA" sz="2800" dirty="0" smtClean="0">
                <a:solidFill>
                  <a:srgbClr val="C00000"/>
                </a:solidFill>
                <a:latin typeface="Comic Sans MS" panose="030F0702030302020204" pitchFamily="66" charset="0"/>
              </a:rPr>
              <a:t>Лілія Анатоліївна</a:t>
            </a:r>
            <a:endParaRPr lang="uk-UA" sz="2800" dirty="0">
              <a:solidFill>
                <a:srgbClr val="C00000"/>
              </a:solidFill>
              <a:latin typeface="Comic Sans MS" panose="030F0702030302020204" pitchFamily="66" charset="0"/>
            </a:endParaRPr>
          </a:p>
        </p:txBody>
      </p:sp>
    </p:spTree>
    <p:extLst>
      <p:ext uri="{BB962C8B-B14F-4D97-AF65-F5344CB8AC3E}">
        <p14:creationId xmlns="" xmlns:p14="http://schemas.microsoft.com/office/powerpoint/2010/main" val="3739699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06690"/>
          </a:xfrm>
        </p:spPr>
        <p:txBody>
          <a:bodyPr>
            <a:normAutofit/>
          </a:bodyPr>
          <a:lstStyle/>
          <a:p>
            <a:pPr>
              <a:lnSpc>
                <a:spcPct val="150000"/>
              </a:lnSpc>
            </a:pPr>
            <a:r>
              <a:rPr lang="ru-RU" sz="2800" dirty="0" smtClean="0">
                <a:solidFill>
                  <a:srgbClr val="FF0000"/>
                </a:solidFill>
                <a:latin typeface="Comic Sans MS" pitchFamily="66" charset="0"/>
                <a:ea typeface="Cambria Math" pitchFamily="18" charset="0"/>
              </a:rPr>
              <a:t>Самоменеджмент </a:t>
            </a:r>
            <a:r>
              <a:rPr lang="ru-RU" sz="2800" dirty="0" smtClean="0">
                <a:solidFill>
                  <a:srgbClr val="002060"/>
                </a:solidFill>
                <a:latin typeface="Comic Sans MS" pitchFamily="66" charset="0"/>
                <a:ea typeface="Cambria Math" pitchFamily="18" charset="0"/>
              </a:rPr>
              <a:t>– це</a:t>
            </a:r>
            <a:r>
              <a:rPr lang="ru-RU" sz="2800" baseline="0" dirty="0" smtClean="0">
                <a:solidFill>
                  <a:srgbClr val="002060"/>
                </a:solidFill>
                <a:latin typeface="Comic Sans MS" pitchFamily="66" charset="0"/>
                <a:ea typeface="Cambria Math" pitchFamily="18" charset="0"/>
              </a:rPr>
              <a:t> менеджмент спрямований на самого себе.</a:t>
            </a:r>
            <a:br>
              <a:rPr lang="ru-RU" sz="2800" baseline="0" dirty="0" smtClean="0">
                <a:solidFill>
                  <a:srgbClr val="002060"/>
                </a:solidFill>
                <a:latin typeface="Comic Sans MS" pitchFamily="66" charset="0"/>
                <a:ea typeface="Cambria Math" pitchFamily="18" charset="0"/>
              </a:rPr>
            </a:br>
            <a:r>
              <a:rPr lang="ru-RU" sz="2800" dirty="0" smtClean="0">
                <a:solidFill>
                  <a:srgbClr val="002060"/>
                </a:solidFill>
                <a:latin typeface="Comic Sans MS" pitchFamily="66" charset="0"/>
              </a:rPr>
              <a:t>Оволодівши прийомами самоменеджменту,  можна досягти самоорганізації, набути вміння управляти собою та керувати процесом управління у</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найширшому розумінні цього </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слова  - у часі, просторі,</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професійному спілкуванні.</a:t>
            </a:r>
            <a:endParaRPr lang="ru-RU" sz="2800" dirty="0">
              <a:solidFill>
                <a:srgbClr val="002060"/>
              </a:solidFill>
              <a:latin typeface="Comic Sans MS" pitchFamily="66" charset="0"/>
              <a:ea typeface="Cambria Math" pitchFamily="18" charset="0"/>
            </a:endParaRPr>
          </a:p>
        </p:txBody>
      </p:sp>
      <p:sp>
        <p:nvSpPr>
          <p:cNvPr id="13314" name="AutoShape 2" descr="http://gorod.tomsk.ru/posts-files/76/255/i/447c4c64a208c26804a8fa3dd01bf93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
        <p:nvSpPr>
          <p:cNvPr id="13316" name="AutoShape 4" descr="http://gorod.tomsk.ru/posts-files/76/255/i/447c4c64a208c26804a8fa3dd01bf938.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pic>
        <p:nvPicPr>
          <p:cNvPr id="5" name="Рисунок 4"/>
          <p:cNvPicPr/>
          <p:nvPr/>
        </p:nvPicPr>
        <p:blipFill>
          <a:blip r:embed="rId3" cstate="print"/>
          <a:srcRect/>
          <a:stretch>
            <a:fillRect/>
          </a:stretch>
        </p:blipFill>
        <p:spPr bwMode="auto">
          <a:xfrm>
            <a:off x="6372200" y="3861048"/>
            <a:ext cx="2448272" cy="27363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512" y="274638"/>
            <a:ext cx="8712968" cy="5242594"/>
          </a:xfrm>
        </p:spPr>
        <p:txBody>
          <a:bodyPr>
            <a:normAutofit fontScale="90000"/>
          </a:bodyPr>
          <a:lstStyle/>
          <a:p>
            <a:pPr>
              <a:lnSpc>
                <a:spcPct val="150000"/>
              </a:lnSpc>
            </a:pPr>
            <a:r>
              <a:rPr lang="ru-RU" sz="3200" dirty="0" smtClean="0">
                <a:solidFill>
                  <a:srgbClr val="FF0000"/>
                </a:solidFill>
                <a:latin typeface="Comic Sans MS" pitchFamily="66" charset="0"/>
              </a:rPr>
              <a:t>Самоосвіта як основа самоменеджменту</a:t>
            </a:r>
            <a:r>
              <a:rPr lang="ru-RU" sz="2800" dirty="0" smtClean="0">
                <a:solidFill>
                  <a:srgbClr val="002060"/>
                </a:solidFill>
                <a:latin typeface="Comic Sans MS" pitchFamily="66" charset="0"/>
              </a:rPr>
              <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Самом</a:t>
            </a:r>
            <a:r>
              <a:rPr lang="ru-RU" sz="2800" baseline="0" dirty="0" smtClean="0">
                <a:solidFill>
                  <a:srgbClr val="002060"/>
                </a:solidFill>
                <a:latin typeface="Comic Sans MS" pitchFamily="66" charset="0"/>
              </a:rPr>
              <a:t>енеджмент  потребує  постійної</a:t>
            </a:r>
            <a:r>
              <a:rPr lang="ru-RU" sz="2800" dirty="0" smtClean="0">
                <a:solidFill>
                  <a:srgbClr val="002060"/>
                </a:solidFill>
                <a:latin typeface="Comic Sans MS" pitchFamily="66" charset="0"/>
              </a:rPr>
              <a:t>, систематичної та послідовної праці над собою, ключевою ланкою якої є сомоосвіта – одна із чинників підвищення професійної майстерності, основа саморозвитку та самовиховання.</a:t>
            </a:r>
            <a:r>
              <a:rPr lang="ru-RU" sz="2800" b="0" baseline="0" dirty="0" smtClean="0">
                <a:solidFill>
                  <a:srgbClr val="002060"/>
                </a:solidFill>
                <a:latin typeface="Comic Sans MS" pitchFamily="66" charset="0"/>
              </a:rPr>
              <a:t/>
            </a:r>
            <a:br>
              <a:rPr lang="ru-RU" sz="2800" b="0" baseline="0" dirty="0" smtClean="0">
                <a:solidFill>
                  <a:srgbClr val="002060"/>
                </a:solidFill>
                <a:latin typeface="Comic Sans MS" pitchFamily="66" charset="0"/>
              </a:rPr>
            </a:br>
            <a:endParaRPr lang="ru-RU" sz="2800" b="0" dirty="0">
              <a:solidFill>
                <a:srgbClr val="002060"/>
              </a:solidFill>
              <a:latin typeface="Comic Sans MS" pitchFamily="66" charset="0"/>
            </a:endParaRPr>
          </a:p>
        </p:txBody>
      </p:sp>
      <p:pic>
        <p:nvPicPr>
          <p:cNvPr id="3" name="Рисунок 2"/>
          <p:cNvPicPr/>
          <p:nvPr/>
        </p:nvPicPr>
        <p:blipFill>
          <a:blip r:embed="rId3" cstate="print"/>
          <a:srcRect/>
          <a:stretch>
            <a:fillRect/>
          </a:stretch>
        </p:blipFill>
        <p:spPr bwMode="auto">
          <a:xfrm>
            <a:off x="6767736" y="4481736"/>
            <a:ext cx="2376264"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02634"/>
          </a:xfrm>
        </p:spPr>
        <p:txBody>
          <a:bodyPr>
            <a:normAutofit fontScale="90000"/>
          </a:bodyPr>
          <a:lstStyle/>
          <a:p>
            <a:pPr algn="ctr"/>
            <a:r>
              <a:rPr lang="ru-RU" sz="2800" dirty="0" smtClean="0">
                <a:solidFill>
                  <a:srgbClr val="002060"/>
                </a:solidFill>
                <a:latin typeface="Comic Sans MS" pitchFamily="66" charset="0"/>
              </a:rPr>
              <a:t>Головний принцип самоменеджменту – впроваджувати перевірені у повсякденній</a:t>
            </a:r>
            <a:r>
              <a:rPr lang="ru-RU" sz="2800" baseline="0" dirty="0" smtClean="0">
                <a:solidFill>
                  <a:srgbClr val="002060"/>
                </a:solidFill>
                <a:latin typeface="Comic Sans MS" pitchFamily="66" charset="0"/>
              </a:rPr>
              <a:t> практиці методи роботи для оптимального  та усвідомленого використання особистого  часу.</a:t>
            </a:r>
            <a:br>
              <a:rPr lang="ru-RU" sz="2800" baseline="0" dirty="0" smtClean="0">
                <a:solidFill>
                  <a:srgbClr val="002060"/>
                </a:solidFill>
                <a:latin typeface="Comic Sans MS" pitchFamily="66" charset="0"/>
              </a:rPr>
            </a:br>
            <a:r>
              <a:rPr lang="ru-RU" sz="2800" baseline="0" dirty="0" smtClean="0">
                <a:solidFill>
                  <a:srgbClr val="002060"/>
                </a:solidFill>
                <a:latin typeface="Comic Sans MS" pitchFamily="66" charset="0"/>
              </a:rPr>
              <a:t/>
            </a:r>
            <a:br>
              <a:rPr lang="ru-RU" sz="2800" baseline="0" dirty="0" smtClean="0">
                <a:solidFill>
                  <a:srgbClr val="002060"/>
                </a:solidFill>
                <a:latin typeface="Comic Sans MS" pitchFamily="66" charset="0"/>
              </a:rPr>
            </a:br>
            <a:r>
              <a:rPr lang="ru-RU" sz="2800" dirty="0" smtClean="0">
                <a:solidFill>
                  <a:srgbClr val="002060"/>
                </a:solidFill>
                <a:latin typeface="Comic Sans MS" pitchFamily="66" charset="0"/>
              </a:rPr>
              <a:t>Використання знань на практиці гарантуватиме керівникові навчального закладу:</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Набуття здатності керувати собою та впливати на інших людей;</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Формування власних цінностей, чіткої мети, навичок розвязувати  різноманітні проблеми;</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Винахідливість і схильність до інновацій;</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Спрямованість на постійне особисте зростання</a:t>
            </a:r>
            <a:endParaRPr lang="ru-RU" sz="280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79512" y="274638"/>
            <a:ext cx="8507288" cy="3514402"/>
          </a:xfrm>
        </p:spPr>
        <p:txBody>
          <a:bodyPr>
            <a:normAutofit/>
          </a:bodyPr>
          <a:lstStyle/>
          <a:p>
            <a:pPr algn="ctr"/>
            <a:r>
              <a:rPr lang="ru-RU" sz="3600" baseline="0" dirty="0" smtClean="0">
                <a:solidFill>
                  <a:srgbClr val="002060"/>
                </a:solidFill>
                <a:latin typeface="Comic Sans MS" pitchFamily="66" charset="0"/>
              </a:rPr>
              <a:t>Основні функції</a:t>
            </a:r>
            <a:br>
              <a:rPr lang="ru-RU" sz="3600" baseline="0" dirty="0" smtClean="0">
                <a:solidFill>
                  <a:srgbClr val="002060"/>
                </a:solidFill>
                <a:latin typeface="Comic Sans MS" pitchFamily="66" charset="0"/>
              </a:rPr>
            </a:br>
            <a:r>
              <a:rPr lang="ru-RU" sz="3600" baseline="0" dirty="0" smtClean="0">
                <a:solidFill>
                  <a:srgbClr val="002060"/>
                </a:solidFill>
                <a:latin typeface="Comic Sans MS" pitchFamily="66" charset="0"/>
              </a:rPr>
              <a:t> самоменеджменту</a:t>
            </a:r>
            <a:br>
              <a:rPr lang="ru-RU" sz="3600" baseline="0" dirty="0" smtClean="0">
                <a:solidFill>
                  <a:srgbClr val="002060"/>
                </a:solidFill>
                <a:latin typeface="Comic Sans MS" pitchFamily="66" charset="0"/>
              </a:rPr>
            </a:br>
            <a:r>
              <a:rPr lang="ru-RU" sz="3600" baseline="0" dirty="0" smtClean="0">
                <a:solidFill>
                  <a:srgbClr val="002060"/>
                </a:solidFill>
                <a:latin typeface="Comic Sans MS" pitchFamily="66" charset="0"/>
              </a:rPr>
              <a:t> </a:t>
            </a:r>
            <a:r>
              <a:rPr lang="ru-RU" sz="2800" baseline="0" dirty="0" smtClean="0">
                <a:solidFill>
                  <a:srgbClr val="002060"/>
                </a:solidFill>
                <a:latin typeface="Comic Sans MS" pitchFamily="66" charset="0"/>
              </a:rPr>
              <a:t/>
            </a:r>
            <a:br>
              <a:rPr lang="ru-RU" sz="2800" baseline="0" dirty="0" smtClean="0">
                <a:solidFill>
                  <a:srgbClr val="002060"/>
                </a:solidFill>
                <a:latin typeface="Comic Sans MS" pitchFamily="66" charset="0"/>
              </a:rPr>
            </a:br>
            <a:endParaRPr lang="ru-RU" sz="2800" dirty="0">
              <a:solidFill>
                <a:srgbClr val="002060"/>
              </a:solidFill>
              <a:latin typeface="Comic Sans MS" pitchFamily="66" charset="0"/>
            </a:endParaRPr>
          </a:p>
        </p:txBody>
      </p:sp>
      <p:cxnSp>
        <p:nvCxnSpPr>
          <p:cNvPr id="6" name="Прямая со стрелкой 5"/>
          <p:cNvCxnSpPr/>
          <p:nvPr/>
        </p:nvCxnSpPr>
        <p:spPr>
          <a:xfrm flipH="1">
            <a:off x="557367" y="2564938"/>
            <a:ext cx="165618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flipH="1">
            <a:off x="2411760" y="2564904"/>
            <a:ext cx="1008112"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4355976" y="2780928"/>
            <a:ext cx="21602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5724128" y="2564904"/>
            <a:ext cx="57606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7164288" y="2312876"/>
            <a:ext cx="1224136"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179512" y="3010024"/>
            <a:ext cx="1512168"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Визначення мети </a:t>
            </a:r>
            <a:endParaRPr lang="ru-RU" dirty="0"/>
          </a:p>
        </p:txBody>
      </p:sp>
      <p:sp>
        <p:nvSpPr>
          <p:cNvPr id="17" name="Прямоугольник 16"/>
          <p:cNvSpPr/>
          <p:nvPr/>
        </p:nvSpPr>
        <p:spPr>
          <a:xfrm>
            <a:off x="1763688" y="4005064"/>
            <a:ext cx="1584176" cy="10081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Планування </a:t>
            </a:r>
            <a:endParaRPr lang="ru-RU" dirty="0"/>
          </a:p>
        </p:txBody>
      </p:sp>
      <p:sp>
        <p:nvSpPr>
          <p:cNvPr id="18" name="Прямоугольник 17"/>
          <p:cNvSpPr/>
          <p:nvPr/>
        </p:nvSpPr>
        <p:spPr>
          <a:xfrm>
            <a:off x="3635896" y="4005064"/>
            <a:ext cx="1728192" cy="10081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Прийняття </a:t>
            </a:r>
          </a:p>
          <a:p>
            <a:pPr algn="ctr"/>
            <a:r>
              <a:rPr lang="uk-UA" dirty="0" smtClean="0"/>
              <a:t>рішення</a:t>
            </a:r>
            <a:endParaRPr lang="ru-RU" dirty="0"/>
          </a:p>
        </p:txBody>
      </p:sp>
      <p:sp>
        <p:nvSpPr>
          <p:cNvPr id="21" name="Прямоугольник 20"/>
          <p:cNvSpPr/>
          <p:nvPr/>
        </p:nvSpPr>
        <p:spPr>
          <a:xfrm>
            <a:off x="5580112" y="4005064"/>
            <a:ext cx="1584176"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Організація та </a:t>
            </a:r>
          </a:p>
          <a:p>
            <a:pPr algn="ctr"/>
            <a:r>
              <a:rPr lang="uk-UA" dirty="0" smtClean="0"/>
              <a:t>реалізація</a:t>
            </a:r>
            <a:endParaRPr lang="ru-RU" dirty="0"/>
          </a:p>
        </p:txBody>
      </p:sp>
      <p:sp>
        <p:nvSpPr>
          <p:cNvPr id="22" name="Прямоугольник 21"/>
          <p:cNvSpPr/>
          <p:nvPr/>
        </p:nvSpPr>
        <p:spPr>
          <a:xfrm>
            <a:off x="7366091" y="3514643"/>
            <a:ext cx="1440160" cy="1008112"/>
          </a:xfrm>
          <a:prstGeom prst="rect">
            <a:avLst/>
          </a:prstGeom>
          <a:solidFill>
            <a:srgbClr val="FF0000"/>
          </a:solidFill>
          <a:ln>
            <a:solidFill>
              <a:schemeClr val="bg2">
                <a:lumMod val="50000"/>
              </a:schemeClr>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uk-UA" dirty="0" smtClean="0">
                <a:solidFill>
                  <a:schemeClr val="bg1"/>
                </a:solidFill>
              </a:rPr>
              <a:t>Контроль</a:t>
            </a:r>
            <a:endParaRPr lang="ru-RU" dirty="0">
              <a:solidFill>
                <a:schemeClr val="bg1"/>
              </a:solidFill>
            </a:endParaRPr>
          </a:p>
        </p:txBody>
      </p:sp>
      <p:sp>
        <p:nvSpPr>
          <p:cNvPr id="2" name="Багетная рамка 1"/>
          <p:cNvSpPr/>
          <p:nvPr/>
        </p:nvSpPr>
        <p:spPr>
          <a:xfrm>
            <a:off x="1763688" y="620688"/>
            <a:ext cx="6264696" cy="1872208"/>
          </a:xfrm>
          <a:prstGeom prst="bevel">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3600" b="1" dirty="0" smtClean="0">
                <a:latin typeface="Comic Sans MS" panose="030F0702030302020204" pitchFamily="66" charset="0"/>
              </a:rPr>
              <a:t>Функції самоменеджменту</a:t>
            </a:r>
            <a:endParaRPr lang="uk-UA" sz="3600" b="1"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79512" y="274638"/>
            <a:ext cx="8507288" cy="3874442"/>
          </a:xfrm>
        </p:spPr>
        <p:txBody>
          <a:bodyPr>
            <a:normAutofit/>
          </a:bodyPr>
          <a:lstStyle/>
          <a:p>
            <a:pPr>
              <a:lnSpc>
                <a:spcPct val="150000"/>
              </a:lnSpc>
            </a:pPr>
            <a:r>
              <a:rPr lang="ru-RU" sz="2800" dirty="0" smtClean="0">
                <a:solidFill>
                  <a:srgbClr val="002060"/>
                </a:solidFill>
                <a:latin typeface="Comic Sans MS" pitchFamily="66" charset="0"/>
              </a:rPr>
              <a:t>    Також важливою</a:t>
            </a:r>
            <a:r>
              <a:rPr lang="ru-RU" sz="2800" baseline="0" dirty="0" smtClean="0">
                <a:solidFill>
                  <a:srgbClr val="002060"/>
                </a:solidFill>
                <a:latin typeface="Comic Sans MS" pitchFamily="66" charset="0"/>
              </a:rPr>
              <a:t> функцією  самоменеджменту є функція інформації та комунікації, що полягає в пошуках та обміні  </a:t>
            </a:r>
            <a:r>
              <a:rPr lang="ru-RU" sz="2800" dirty="0" smtClean="0">
                <a:solidFill>
                  <a:srgbClr val="002060"/>
                </a:solidFill>
                <a:latin typeface="Comic Sans MS" pitchFamily="66" charset="0"/>
              </a:rPr>
              <a:t>інформацією,  здійсненні комунікаційних звязків</a:t>
            </a:r>
            <a:endParaRPr lang="ru-RU" sz="2800" dirty="0">
              <a:solidFill>
                <a:srgbClr val="002060"/>
              </a:solidFill>
              <a:latin typeface="Comic Sans MS" pitchFamily="66" charset="0"/>
            </a:endParaRPr>
          </a:p>
        </p:txBody>
      </p:sp>
      <p:pic>
        <p:nvPicPr>
          <p:cNvPr id="3" name="Рисунок 2"/>
          <p:cNvPicPr/>
          <p:nvPr/>
        </p:nvPicPr>
        <p:blipFill>
          <a:blip r:embed="rId3" cstate="print"/>
          <a:srcRect/>
          <a:stretch>
            <a:fillRect/>
          </a:stretch>
        </p:blipFill>
        <p:spPr bwMode="auto">
          <a:xfrm>
            <a:off x="5220072" y="3429000"/>
            <a:ext cx="3744416" cy="30963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692696"/>
            <a:ext cx="8435280" cy="5544616"/>
          </a:xfrm>
        </p:spPr>
        <p:txBody>
          <a:bodyPr>
            <a:normAutofit fontScale="90000"/>
          </a:bodyPr>
          <a:lstStyle/>
          <a:p>
            <a:pPr>
              <a:lnSpc>
                <a:spcPct val="150000"/>
              </a:lnSpc>
            </a:pPr>
            <a:r>
              <a:rPr lang="ru-RU" sz="3600" dirty="0" smtClean="0">
                <a:solidFill>
                  <a:srgbClr val="FF0000"/>
                </a:solidFill>
                <a:latin typeface="Comic Sans MS" pitchFamily="66" charset="0"/>
              </a:rPr>
              <a:t/>
            </a:r>
            <a:br>
              <a:rPr lang="ru-RU" sz="3600" dirty="0" smtClean="0">
                <a:solidFill>
                  <a:srgbClr val="FF0000"/>
                </a:solidFill>
                <a:latin typeface="Comic Sans MS" pitchFamily="66" charset="0"/>
              </a:rPr>
            </a:br>
            <a:r>
              <a:rPr lang="ru-RU" sz="3600" dirty="0" smtClean="0">
                <a:solidFill>
                  <a:srgbClr val="FF0000"/>
                </a:solidFill>
                <a:latin typeface="Comic Sans MS" pitchFamily="66" charset="0"/>
              </a:rPr>
              <a:t>Постановка</a:t>
            </a:r>
            <a:r>
              <a:rPr lang="ru-RU" sz="3600" baseline="0" dirty="0" smtClean="0">
                <a:solidFill>
                  <a:srgbClr val="FF0000"/>
                </a:solidFill>
                <a:latin typeface="Comic Sans MS" pitchFamily="66" charset="0"/>
              </a:rPr>
              <a:t>  мети</a:t>
            </a:r>
            <a:r>
              <a:rPr lang="ru-RU" sz="2800" b="0" baseline="0" dirty="0" smtClean="0">
                <a:solidFill>
                  <a:srgbClr val="002060"/>
                </a:solidFill>
                <a:latin typeface="Comic Sans MS" pitchFamily="66" charset="0"/>
              </a:rPr>
              <a:t/>
            </a:r>
            <a:br>
              <a:rPr lang="ru-RU" sz="2800" b="0" baseline="0" dirty="0" smtClean="0">
                <a:solidFill>
                  <a:srgbClr val="002060"/>
                </a:solidFill>
                <a:latin typeface="Comic Sans MS" pitchFamily="66" charset="0"/>
              </a:rPr>
            </a:br>
            <a:r>
              <a:rPr lang="ru-RU" sz="2800" b="0" baseline="0" dirty="0" smtClean="0">
                <a:solidFill>
                  <a:srgbClr val="002060"/>
                </a:solidFill>
                <a:latin typeface="Comic Sans MS" pitchFamily="66" charset="0"/>
              </a:rPr>
              <a:t>      </a:t>
            </a:r>
            <a:r>
              <a:rPr lang="ru-RU" sz="3100" dirty="0" smtClean="0">
                <a:solidFill>
                  <a:srgbClr val="002060"/>
                </a:solidFill>
                <a:latin typeface="Comic Sans MS" pitchFamily="66" charset="0"/>
              </a:rPr>
              <a:t>Чітко визначена  мета це запорука  успіху. </a:t>
            </a:r>
            <a:br>
              <a:rPr lang="ru-RU" sz="3100" dirty="0" smtClean="0">
                <a:solidFill>
                  <a:srgbClr val="002060"/>
                </a:solidFill>
                <a:latin typeface="Comic Sans MS" pitchFamily="66" charset="0"/>
              </a:rPr>
            </a:br>
            <a:r>
              <a:rPr lang="ru-RU" sz="3100" dirty="0" smtClean="0">
                <a:solidFill>
                  <a:srgbClr val="002060"/>
                </a:solidFill>
                <a:latin typeface="Comic Sans MS" pitchFamily="66" charset="0"/>
              </a:rPr>
              <a:t>Тому керівник навчального закладу, формуючи мету своєї діяльності, має попередньо здійснити глибокий аналіз  діяльності навчального закладу  та свого місця в освітньому процесі, визначити слабкі і сильні сторони, перспективність</a:t>
            </a:r>
            <a:br>
              <a:rPr lang="ru-RU" sz="3100" dirty="0" smtClean="0">
                <a:solidFill>
                  <a:srgbClr val="002060"/>
                </a:solidFill>
                <a:latin typeface="Comic Sans MS" pitchFamily="66" charset="0"/>
              </a:rPr>
            </a:br>
            <a:r>
              <a:rPr lang="ru-RU" sz="3100" dirty="0" smtClean="0">
                <a:solidFill>
                  <a:srgbClr val="002060"/>
                </a:solidFill>
                <a:latin typeface="Comic Sans MS" pitchFamily="66" charset="0"/>
              </a:rPr>
              <a:t>                  напрямку діяльності.</a:t>
            </a:r>
            <a:r>
              <a:rPr lang="ru-RU" sz="3100" baseline="0" dirty="0" smtClean="0">
                <a:latin typeface="Comic Sans MS" pitchFamily="66" charset="0"/>
              </a:rPr>
              <a:t/>
            </a:r>
            <a:br>
              <a:rPr lang="ru-RU" sz="3100" baseline="0" dirty="0" smtClean="0">
                <a:latin typeface="Comic Sans MS" pitchFamily="66" charset="0"/>
              </a:rPr>
            </a:br>
            <a:endParaRPr lang="ru-RU" sz="3100"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674642"/>
          </a:xfrm>
        </p:spPr>
        <p:txBody>
          <a:bodyPr>
            <a:noAutofit/>
          </a:bodyPr>
          <a:lstStyle/>
          <a:p>
            <a:r>
              <a:rPr lang="ru-RU" sz="3200" dirty="0" smtClean="0">
                <a:solidFill>
                  <a:srgbClr val="FF0000"/>
                </a:solidFill>
                <a:latin typeface="Comic Sans MS" pitchFamily="66" charset="0"/>
              </a:rPr>
              <a:t>Планування</a:t>
            </a:r>
            <a:br>
              <a:rPr lang="ru-RU" sz="3200" dirty="0" smtClean="0">
                <a:solidFill>
                  <a:srgbClr val="FF0000"/>
                </a:solidFill>
                <a:latin typeface="Comic Sans MS" pitchFamily="66" charset="0"/>
              </a:rPr>
            </a:br>
            <a:r>
              <a:rPr lang="ru-RU" sz="2800" dirty="0" smtClean="0">
                <a:solidFill>
                  <a:srgbClr val="002060"/>
                </a:solidFill>
                <a:latin typeface="Comic Sans MS" pitchFamily="66" charset="0"/>
              </a:rPr>
              <a:t/>
            </a:r>
            <a:br>
              <a:rPr lang="ru-RU" sz="2800" dirty="0" smtClean="0">
                <a:solidFill>
                  <a:srgbClr val="002060"/>
                </a:solidFill>
                <a:latin typeface="Comic Sans MS" pitchFamily="66" charset="0"/>
              </a:rPr>
            </a:br>
            <a:r>
              <a:rPr lang="ru-RU" sz="2800" dirty="0" smtClean="0">
                <a:solidFill>
                  <a:srgbClr val="002060"/>
                </a:solidFill>
                <a:latin typeface="Comic Sans MS" pitchFamily="66" charset="0"/>
              </a:rPr>
              <a:t>    </a:t>
            </a:r>
            <a:r>
              <a:rPr lang="uk-UA" sz="2800" dirty="0" smtClean="0">
                <a:solidFill>
                  <a:srgbClr val="002060"/>
                </a:solidFill>
                <a:latin typeface="Comic Sans MS" pitchFamily="66" charset="0"/>
              </a:rPr>
              <a:t>В керівника навчального закладу мають бути конкретні плани та терміни їх реалізації.</a:t>
            </a:r>
            <a:br>
              <a:rPr lang="uk-UA" sz="2800" dirty="0" smtClean="0">
                <a:solidFill>
                  <a:srgbClr val="002060"/>
                </a:solidFill>
                <a:latin typeface="Comic Sans MS" pitchFamily="66" charset="0"/>
              </a:rPr>
            </a:br>
            <a:r>
              <a:rPr lang="uk-UA" sz="2800" dirty="0" smtClean="0">
                <a:solidFill>
                  <a:srgbClr val="002060"/>
                </a:solidFill>
                <a:latin typeface="Comic Sans MS" pitchFamily="66" charset="0"/>
              </a:rPr>
              <a:t>Планування здійснюється за такими рівнями:</a:t>
            </a:r>
            <a:br>
              <a:rPr lang="uk-UA" sz="2800" dirty="0" smtClean="0">
                <a:solidFill>
                  <a:srgbClr val="002060"/>
                </a:solidFill>
                <a:latin typeface="Comic Sans MS" pitchFamily="66" charset="0"/>
              </a:rPr>
            </a:br>
            <a:r>
              <a:rPr lang="uk-UA" sz="2800" dirty="0" smtClean="0">
                <a:solidFill>
                  <a:srgbClr val="002060"/>
                </a:solidFill>
                <a:latin typeface="Comic Sans MS" pitchFamily="66" charset="0"/>
              </a:rPr>
              <a:t>* перспективне  - планування на кілька років;</a:t>
            </a:r>
            <a:br>
              <a:rPr lang="uk-UA" sz="2800" dirty="0" smtClean="0">
                <a:solidFill>
                  <a:srgbClr val="002060"/>
                </a:solidFill>
                <a:latin typeface="Comic Sans MS" pitchFamily="66" charset="0"/>
              </a:rPr>
            </a:br>
            <a:r>
              <a:rPr lang="uk-UA" sz="2800" dirty="0" smtClean="0">
                <a:solidFill>
                  <a:srgbClr val="002060"/>
                </a:solidFill>
                <a:latin typeface="Comic Sans MS" pitchFamily="66" charset="0"/>
              </a:rPr>
              <a:t>* річне – планування на рік;</a:t>
            </a:r>
            <a:br>
              <a:rPr lang="uk-UA" sz="2800" dirty="0" smtClean="0">
                <a:solidFill>
                  <a:srgbClr val="002060"/>
                </a:solidFill>
                <a:latin typeface="Comic Sans MS" pitchFamily="66" charset="0"/>
              </a:rPr>
            </a:br>
            <a:r>
              <a:rPr lang="uk-UA" sz="2800" dirty="0" smtClean="0">
                <a:solidFill>
                  <a:srgbClr val="002060"/>
                </a:solidFill>
                <a:latin typeface="Comic Sans MS" pitchFamily="66" charset="0"/>
              </a:rPr>
              <a:t>* поточне – щоденне, щотижневе або щомісячне планування</a:t>
            </a:r>
            <a:endParaRPr lang="ru-RU" sz="2800" dirty="0">
              <a:solidFill>
                <a:srgbClr val="002060"/>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274638"/>
            <a:ext cx="8435280" cy="5890666"/>
          </a:xfrm>
        </p:spPr>
        <p:txBody>
          <a:bodyPr>
            <a:normAutofit fontScale="90000"/>
          </a:bodyPr>
          <a:lstStyle/>
          <a:p>
            <a:pPr>
              <a:lnSpc>
                <a:spcPct val="150000"/>
              </a:lnSpc>
            </a:pPr>
            <a:r>
              <a:rPr lang="ru-RU" sz="3600" dirty="0" smtClean="0">
                <a:solidFill>
                  <a:srgbClr val="FF0000"/>
                </a:solidFill>
                <a:latin typeface="Comic Sans MS" pitchFamily="66" charset="0"/>
              </a:rPr>
              <a:t>Прийняття</a:t>
            </a:r>
            <a:r>
              <a:rPr lang="ru-RU" sz="3600" baseline="0" dirty="0" smtClean="0">
                <a:solidFill>
                  <a:srgbClr val="FF0000"/>
                </a:solidFill>
                <a:latin typeface="Comic Sans MS" pitchFamily="66" charset="0"/>
              </a:rPr>
              <a:t> рішення</a:t>
            </a:r>
            <a:r>
              <a:rPr lang="ru-RU" sz="2800" b="0" baseline="0" dirty="0" smtClean="0">
                <a:solidFill>
                  <a:srgbClr val="FF0000"/>
                </a:solidFill>
                <a:latin typeface="Comic Sans MS" pitchFamily="66" charset="0"/>
              </a:rPr>
              <a:t/>
            </a:r>
            <a:br>
              <a:rPr lang="ru-RU" sz="2800" b="0" baseline="0" dirty="0" smtClean="0">
                <a:solidFill>
                  <a:srgbClr val="FF0000"/>
                </a:solidFill>
                <a:latin typeface="Comic Sans MS" pitchFamily="66" charset="0"/>
              </a:rPr>
            </a:br>
            <a:r>
              <a:rPr lang="ru-RU" sz="3100" b="0" baseline="0" dirty="0" smtClean="0">
                <a:solidFill>
                  <a:srgbClr val="FF0000"/>
                </a:solidFill>
                <a:latin typeface="Comic Sans MS" pitchFamily="66" charset="0"/>
              </a:rPr>
              <a:t>       </a:t>
            </a:r>
            <a:r>
              <a:rPr lang="ru-RU" sz="3100" dirty="0" smtClean="0">
                <a:solidFill>
                  <a:srgbClr val="002060"/>
                </a:solidFill>
                <a:latin typeface="Comic Sans MS" pitchFamily="66" charset="0"/>
              </a:rPr>
              <a:t>Перед тим, як прийняти рішення, усвідомлюючи свою відповідальність, керівник навчального закладу збирає та аналізує необхідну для прийняття рішення  інформацію,  зважує ризики та передбачає  ймовірний  розвиток подій</a:t>
            </a:r>
            <a:r>
              <a:rPr lang="ru-RU" sz="2800" dirty="0" smtClean="0">
                <a:solidFill>
                  <a:srgbClr val="002060"/>
                </a:solidFill>
                <a:latin typeface="Comic Sans MS" pitchFamily="66" charset="0"/>
              </a:rPr>
              <a:t>.</a:t>
            </a:r>
            <a:r>
              <a:rPr lang="ru-RU" sz="2800" baseline="0" dirty="0" smtClean="0">
                <a:solidFill>
                  <a:srgbClr val="002060"/>
                </a:solidFill>
                <a:latin typeface="Comic Sans MS" pitchFamily="66" charset="0"/>
              </a:rPr>
              <a:t/>
            </a:r>
            <a:br>
              <a:rPr lang="ru-RU" sz="2800" baseline="0" dirty="0" smtClean="0">
                <a:solidFill>
                  <a:srgbClr val="002060"/>
                </a:solidFill>
                <a:latin typeface="Comic Sans MS" pitchFamily="66" charset="0"/>
              </a:rPr>
            </a:br>
            <a:r>
              <a:rPr lang="ru-RU" sz="2800" baseline="0" dirty="0" smtClean="0">
                <a:latin typeface="Comic Sans MS" pitchFamily="66" charset="0"/>
              </a:rPr>
              <a:t/>
            </a:r>
            <a:br>
              <a:rPr lang="ru-RU" sz="2800" baseline="0" dirty="0" smtClean="0">
                <a:latin typeface="Comic Sans MS" pitchFamily="66" charset="0"/>
              </a:rPr>
            </a:br>
            <a:r>
              <a:rPr lang="ru-RU" sz="2800" baseline="0" dirty="0" smtClean="0">
                <a:latin typeface="Comic Sans MS" pitchFamily="66" charset="0"/>
              </a:rPr>
              <a:t> </a:t>
            </a:r>
            <a:endParaRPr lang="ru-RU" sz="2800" dirty="0">
              <a:latin typeface="Comic Sans MS" pitchFamily="66"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3C26132C-5684-4CD7-8B1F-89C1BF9E0243}"/>
  <p:tag name="ISPRING_RESOURCE_FOLDER" val="C:\Users\Admin\Desktop\Самоменжментt\"/>
  <p:tag name="ISPRING_PRESENTATION_PATH" val="C:\Users\Admin\Desktop\Самоменжментt.pptx"/>
  <p:tag name="ISPRING_PROJECT_FOLDER_UPDATED" val="1"/>
  <p:tag name="ISPRING_SCREEN_RECS_UPDATED" val="C:\Users\Admin\Desktop\Самоменжментt"/>
  <p:tag name="ISPRING_SCORM_RATE_SLIDES" val="0"/>
  <p:tag name="ISPRING_SCORM_RATE_QUIZZES" val="0"/>
  <p:tag name="ISPRING_SCORM_PASSING_SCORE" val="0.000000"/>
  <p:tag name="ISPRING_ULTRA_SCORM_COURSE_ID" val="AC3DC943-0F9F-42F2-84EF-FC0A093AE54B"/>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C:\Users\Admin\Desktop"/>
  <p:tag name="ISPRING_PRESENTATION_TITLE" val="Самоменжментt"/>
  <p:tag name="ISPRING_FIRST_PUBLI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377</TotalTime>
  <Words>199</Words>
  <Application>Microsoft Office PowerPoint</Application>
  <PresentationFormat>Экран (4:3)</PresentationFormat>
  <Paragraphs>46</Paragraphs>
  <Slides>19</Slides>
  <Notes>19</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Открытая</vt:lpstr>
      <vt:lpstr>Самоменеджмент керівника ДНЗ  як запорука успішної діяльності  учасників освітнього процесу</vt:lpstr>
      <vt:lpstr>Самоменеджмент – це менеджмент спрямований на самого себе. Оволодівши прийомами самоменеджменту,  можна досягти самоорганізації, набути вміння управляти собою та керувати процесом управління у  найширшому розумінні цього  слова  - у часі, просторі,  професійному спілкуванні.</vt:lpstr>
      <vt:lpstr>Самоосвіта як основа самоменеджменту     Самоменеджмент  потребує  постійної, систематичної та послідовної праці над собою, ключевою ланкою якої є сомоосвіта – одна із чинників підвищення професійної майстерності, основа саморозвитку та самовиховання. </vt:lpstr>
      <vt:lpstr>Головний принцип самоменеджменту – впроваджувати перевірені у повсякденній практиці методи роботи для оптимального  та усвідомленого використання особистого  часу.  Використання знань на практиці гарантуватиме керівникові навчального закладу: * Набуття здатності керувати собою та впливати на інших людей; * Формування власних цінностей, чіткої мети, навичок розвязувати  різноманітні проблеми; * Винахідливість і схильність до інновацій; * Спрямованість на постійне особисте зростання</vt:lpstr>
      <vt:lpstr>Основні функції  самоменеджменту   </vt:lpstr>
      <vt:lpstr>    Також важливою функцією  самоменеджменту є функція інформації та комунікації, що полягає в пошуках та обміні  інформацією,  здійсненні комунікаційних звязків</vt:lpstr>
      <vt:lpstr> Постановка  мети       Чітко визначена  мета це запорука  успіху.  Тому керівник навчального закладу, формуючи мету своєї діяльності, має попередньо здійснити глибокий аналіз  діяльності навчального закладу  та свого місця в освітньому процесі, визначити слабкі і сильні сторони, перспективність                   напрямку діяльності. </vt:lpstr>
      <vt:lpstr>Планування      В керівника навчального закладу мають бути конкретні плани та терміни їх реалізації. Планування здійснюється за такими рівнями: * перспективне  - планування на кілька років; * річне – планування на рік; * поточне – щоденне, щотижневе або щомісячне планування</vt:lpstr>
      <vt:lpstr>Прийняття рішення        Перед тим, як прийняти рішення, усвідомлюючи свою відповідальність, керівник навчального закладу збирає та аналізує необхідну для прийняття рішення  інформацію,  зважує ризики та передбачає  ймовірний  розвиток подій.   </vt:lpstr>
      <vt:lpstr>Організація та реалізація    Функція організації та реалізації у самоменеджменті передбачає складання розпорядку дня  та організацію особистого трудового процесу з метою виконання  поставлених завдань,  досягнення мети.  </vt:lpstr>
      <vt:lpstr>   Підвищення професійної управлінської  компетентності за допомогою самоменеджменту Основою самоменеджменту є уміння керувати собою    </vt:lpstr>
      <vt:lpstr>   Для самоменеджменту корисно вести так званий  щоденник самооцінки у якому  * записувати зобовязання * аналізувати виконання завдань учорашнього дня * проектувати завдання  завтрашнього дня * скласти перспективний план своєї діяльності * здійснювати самооцінку  </vt:lpstr>
      <vt:lpstr>     В управлінні  навчальним закладом важливу роль відіграє   творча організація самоменеджменту   * переосмислити  своє  професійне кредо * уточнити особисту позицію  розвитку навчального закладу *професійно самовизначитись </vt:lpstr>
      <vt:lpstr>Індивідуальна управлінська концепція  (ІУК) має вплив саме тоді,  коли керівник навчального закладу приймає рішення щодо конкретних проблемних ситуацій та володіє достовірною інформацією про заклад успіхи дітей, рівень їх знань, володіння необхідними навичкам; стан провадження освітнього процесу; стан виховної роботи і ступінь вихованності у дітей; ефективність роботи з педагогічними каадрами; дієвість роботи з батьками, громадскістю; стан матеріально-технічної бази.   </vt:lpstr>
      <vt:lpstr>Обставини формування ІУК * динамізм сучасного життя, що спонукає постійно переглядати управлінські концепції  * демократизація управління навчальним закладом; * варіативність освітнього процесу; * малоймовірність отримання  готової упралінської концепції, особливо за високого темпу змін у галузі освіти; * зростання рівня педагогічної свідомості суспільства, * практика добору на посади </vt:lpstr>
      <vt:lpstr>   Зміст і практичне використання ІУК – це творчий процес, спрямований на  формування оптимальної взаємодії  керівника навчального закладу,  педагогічного колективу, вихованців і їхніх батьків, громадськості.   </vt:lpstr>
      <vt:lpstr>     Керівник, який ефективно застосовує самоменеджмент, володіє сучасним управлінським мисленням,  використовує  ефективні методи, прийоми, технології  самореалізаці та саморозвитку особистого творчого  потенціалу, здатен  привести колектив   навчального закладу до вершити майстерності.</vt:lpstr>
      <vt:lpstr>  Вправа – коуч   «Двадцять одне питання для  саморозвитку» </vt:lpstr>
      <vt:lpstr> Дякую  за увагу! Матеріал підготувала  практичний психолог  Лужецька  Лілія Анатоліївна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Самоменжментt</dc:title>
  <cp:lastModifiedBy>Admin</cp:lastModifiedBy>
  <cp:revision>52</cp:revision>
  <dcterms:modified xsi:type="dcterms:W3CDTF">2017-12-06T14:39:56Z</dcterms:modified>
</cp:coreProperties>
</file>