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6"/>
  </p:notesMasterIdLst>
  <p:sldIdLst>
    <p:sldId id="256" r:id="rId2"/>
    <p:sldId id="278" r:id="rId3"/>
    <p:sldId id="279" r:id="rId4"/>
    <p:sldId id="284" r:id="rId5"/>
    <p:sldId id="283" r:id="rId6"/>
    <p:sldId id="285" r:id="rId7"/>
    <p:sldId id="280" r:id="rId8"/>
    <p:sldId id="257" r:id="rId9"/>
    <p:sldId id="258" r:id="rId10"/>
    <p:sldId id="286" r:id="rId11"/>
    <p:sldId id="259" r:id="rId12"/>
    <p:sldId id="292" r:id="rId13"/>
    <p:sldId id="301" r:id="rId14"/>
    <p:sldId id="294" r:id="rId15"/>
    <p:sldId id="298" r:id="rId16"/>
    <p:sldId id="305" r:id="rId17"/>
    <p:sldId id="312" r:id="rId18"/>
    <p:sldId id="303" r:id="rId19"/>
    <p:sldId id="304" r:id="rId20"/>
    <p:sldId id="302" r:id="rId21"/>
    <p:sldId id="300" r:id="rId22"/>
    <p:sldId id="260" r:id="rId23"/>
    <p:sldId id="261" r:id="rId24"/>
    <p:sldId id="262" r:id="rId25"/>
    <p:sldId id="287" r:id="rId26"/>
    <p:sldId id="296" r:id="rId27"/>
    <p:sldId id="297" r:id="rId28"/>
    <p:sldId id="306" r:id="rId29"/>
    <p:sldId id="295" r:id="rId30"/>
    <p:sldId id="269" r:id="rId31"/>
    <p:sldId id="270" r:id="rId32"/>
    <p:sldId id="288" r:id="rId33"/>
    <p:sldId id="290" r:id="rId34"/>
    <p:sldId id="289" r:id="rId35"/>
    <p:sldId id="291" r:id="rId36"/>
    <p:sldId id="271" r:id="rId37"/>
    <p:sldId id="272" r:id="rId38"/>
    <p:sldId id="273" r:id="rId39"/>
    <p:sldId id="308" r:id="rId40"/>
    <p:sldId id="309" r:id="rId41"/>
    <p:sldId id="299" r:id="rId42"/>
    <p:sldId id="313" r:id="rId43"/>
    <p:sldId id="307" r:id="rId44"/>
    <p:sldId id="274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9" autoAdjust="0"/>
    <p:restoredTop sz="86380" autoAdjust="0"/>
  </p:normalViewPr>
  <p:slideViewPr>
    <p:cSldViewPr>
      <p:cViewPr varScale="1">
        <p:scale>
          <a:sx n="42" d="100"/>
          <a:sy n="42" d="100"/>
        </p:scale>
        <p:origin x="-3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5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9487202604510615E-2"/>
          <c:y val="2.6349891677312373E-2"/>
          <c:w val="0.89640750471785158"/>
          <c:h val="0.7250565391121797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Лист1!$A$2:$A$13</c:f>
              <c:strCache>
                <c:ptCount val="11"/>
                <c:pt idx="0">
                  <c:v>2007 рік</c:v>
                </c:pt>
                <c:pt idx="1">
                  <c:v>2008 рік </c:v>
                </c:pt>
                <c:pt idx="2">
                  <c:v>2009 рік </c:v>
                </c:pt>
                <c:pt idx="3">
                  <c:v>2010 рік</c:v>
                </c:pt>
                <c:pt idx="4">
                  <c:v>2011 рік</c:v>
                </c:pt>
                <c:pt idx="5">
                  <c:v>2012 рік</c:v>
                </c:pt>
                <c:pt idx="6">
                  <c:v>2013 рік</c:v>
                </c:pt>
                <c:pt idx="7">
                  <c:v>2014 рік</c:v>
                </c:pt>
                <c:pt idx="8">
                  <c:v>2015 рік</c:v>
                </c:pt>
                <c:pt idx="9">
                  <c:v>2016 рік</c:v>
                </c:pt>
                <c:pt idx="10">
                  <c:v>2017 рік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53</c:v>
                </c:pt>
                <c:pt idx="1">
                  <c:v>62</c:v>
                </c:pt>
                <c:pt idx="2">
                  <c:v>90</c:v>
                </c:pt>
                <c:pt idx="3">
                  <c:v>92</c:v>
                </c:pt>
                <c:pt idx="4">
                  <c:v>98</c:v>
                </c:pt>
                <c:pt idx="5">
                  <c:v>101</c:v>
                </c:pt>
                <c:pt idx="6">
                  <c:v>104</c:v>
                </c:pt>
                <c:pt idx="7">
                  <c:v>116</c:v>
                </c:pt>
                <c:pt idx="8">
                  <c:v>121</c:v>
                </c:pt>
                <c:pt idx="9">
                  <c:v>126</c:v>
                </c:pt>
                <c:pt idx="10">
                  <c:v>136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Лист1!$A$2:$A$13</c:f>
              <c:strCache>
                <c:ptCount val="11"/>
                <c:pt idx="0">
                  <c:v>2007 рік</c:v>
                </c:pt>
                <c:pt idx="1">
                  <c:v>2008 рік </c:v>
                </c:pt>
                <c:pt idx="2">
                  <c:v>2009 рік </c:v>
                </c:pt>
                <c:pt idx="3">
                  <c:v>2010 рік</c:v>
                </c:pt>
                <c:pt idx="4">
                  <c:v>2011 рік</c:v>
                </c:pt>
                <c:pt idx="5">
                  <c:v>2012 рік</c:v>
                </c:pt>
                <c:pt idx="6">
                  <c:v>2013 рік</c:v>
                </c:pt>
                <c:pt idx="7">
                  <c:v>2014 рік</c:v>
                </c:pt>
                <c:pt idx="8">
                  <c:v>2015 рік</c:v>
                </c:pt>
                <c:pt idx="9">
                  <c:v>2016 рік</c:v>
                </c:pt>
                <c:pt idx="10">
                  <c:v>2017 рік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Лист1!$A$2:$A$13</c:f>
              <c:strCache>
                <c:ptCount val="11"/>
                <c:pt idx="0">
                  <c:v>2007 рік</c:v>
                </c:pt>
                <c:pt idx="1">
                  <c:v>2008 рік </c:v>
                </c:pt>
                <c:pt idx="2">
                  <c:v>2009 рік </c:v>
                </c:pt>
                <c:pt idx="3">
                  <c:v>2010 рік</c:v>
                </c:pt>
                <c:pt idx="4">
                  <c:v>2011 рік</c:v>
                </c:pt>
                <c:pt idx="5">
                  <c:v>2012 рік</c:v>
                </c:pt>
                <c:pt idx="6">
                  <c:v>2013 рік</c:v>
                </c:pt>
                <c:pt idx="7">
                  <c:v>2014 рік</c:v>
                </c:pt>
                <c:pt idx="8">
                  <c:v>2015 рік</c:v>
                </c:pt>
                <c:pt idx="9">
                  <c:v>2016 рік</c:v>
                </c:pt>
                <c:pt idx="10">
                  <c:v>2017 рік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</c:numCache>
            </c:numRef>
          </c:val>
        </c:ser>
        <c:shape val="cone"/>
        <c:axId val="73295360"/>
        <c:axId val="73296896"/>
        <c:axId val="0"/>
      </c:bar3DChart>
      <c:catAx>
        <c:axId val="73295360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73296896"/>
        <c:crosses val="autoZero"/>
        <c:auto val="1"/>
        <c:lblAlgn val="ctr"/>
        <c:lblOffset val="100"/>
      </c:catAx>
      <c:valAx>
        <c:axId val="7329689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732953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65BE8-535A-4012-91DB-92D50E182D47}" type="datetimeFigureOut">
              <a:rPr lang="uk-UA" smtClean="0"/>
              <a:pPr/>
              <a:t>01.11.2017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60D18-25E9-42F4-B74B-F01225DDCD5C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091676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60D18-25E9-42F4-B74B-F01225DDCD5C}" type="slidenum">
              <a:rPr lang="uk-UA" smtClean="0"/>
              <a:pPr/>
              <a:t>40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173229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Рабочий стол\ФОТО\Фото для сайту ДНЗ\фото садик\20559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885831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0166" y="428604"/>
            <a:ext cx="657229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uk-UA" sz="3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Динаміка росту кількості дітей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uk-UA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57158" y="1285860"/>
          <a:ext cx="8429684" cy="521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Бекап\Рабочий стол\ФОТО\Фото для сайту ДНЗ\фотосесія\DSC_00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327222"/>
            <a:ext cx="5472608" cy="353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79512" y="391240"/>
            <a:ext cx="853589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КОМПЛЕКТАЦІЯ ПЕДАГОГІЧНИМ ПЕРСОНАЛОМ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Виховують діток енергійні, розумні, працьовиті віддані своїй справі педагоги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10 педагогів </a:t>
            </a:r>
            <a:r>
              <a:rPr lang="uk-UA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мають вищу освіту,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1– початкову вищу освіту,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– незакінчену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вищу.</a:t>
            </a:r>
            <a:endParaRPr lang="uk-UA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2969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ія</a:t>
            </a:r>
            <a:r>
              <a:rPr lang="uk-UA" sz="280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Миколаївна</a:t>
            </a:r>
            <a:br>
              <a:rPr lang="uk-UA" sz="280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Вихователь ясельно-молодшої групи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8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“Малятко”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Бекап\Рабочий стол\ФОТО\Фото для сайту ДНЗ\семинар ьозаіка\DSCF10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286124"/>
            <a:ext cx="4583103" cy="32861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D:\Бекап\Бекап\Рабочий стол\ФОТО\Випуск 2014 видео, фото\фото Випуск 2014\03\IMG_17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14488"/>
            <a:ext cx="428628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G:\Фото\DSC0017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3923852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28596" y="214291"/>
            <a:ext cx="80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Комаренко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Юлія Володимирівна   </a:t>
            </a:r>
          </a:p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вихователь середньої групи</a:t>
            </a:r>
          </a:p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“Грайлики”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Рисунок 2" descr="D:\Бекап\Рабочий стол\ФОТО\Миколая 2016\WP_20170113_10_08_58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4291"/>
            <a:ext cx="2035034" cy="345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Бекап\Бекап\Рабочий стол\ФОТО\Фото для сайту ДНЗ\Foto\фото заходи садка\100CASIO\CIMG007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571876"/>
            <a:ext cx="3973554" cy="308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74638"/>
            <a:ext cx="5210188" cy="9221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Роман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Євгенія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Олександрівна</a:t>
            </a:r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/>
            </a:r>
            <a:b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вихователь</a:t>
            </a:r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середньо</a:t>
            </a:r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–</a:t>
            </a:r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старшої</a:t>
            </a:r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групи</a:t>
            </a:r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b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«П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ізнайко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4" name="Рисунок 3" descr="C:\Users\Admin\Desktop\Фото до атестації\_DSC08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00808"/>
            <a:ext cx="407196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dmin\Desktop\Фото до атестації\_DSC08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571876"/>
            <a:ext cx="4495800" cy="300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Admin\Desktop\Фото\DSC_6328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285728"/>
            <a:ext cx="2286017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Бекап\Бекап\Рабочий стол\НАТ. РЕВУК\фото\IMGP242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929066"/>
            <a:ext cx="414340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71736" y="1214423"/>
            <a:ext cx="5429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“Чомучки”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285728"/>
            <a:ext cx="8429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Ревук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Наталія Миколаївна</a:t>
            </a:r>
          </a:p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вихователь старшої групи</a:t>
            </a:r>
          </a:p>
          <a:p>
            <a:pPr algn="ctr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3" name="Picture 1" descr="D:\Бекап\Рабочий стол\ФОТО\Фото для сайту ДНЗ\Foto\фото заходи садка\100CASIO\CIMG0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5841" y="2500306"/>
            <a:ext cx="4263481" cy="2732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00430" y="285728"/>
            <a:ext cx="5392050" cy="1703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нашому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команда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професіоналів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людей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самовідданих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небайдужих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endParaRPr lang="uk-UA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D:\Бекап\Рабочий стол\ФОТО\Фото для сайту ДНЗ\фотосесія\DSC_00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143380"/>
            <a:ext cx="330951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00330" cy="379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D:\Бекап\Рабочий стол\ФОТО\Фото для сайту ДНЗ\фотосесія\DSC_008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2214554"/>
            <a:ext cx="471490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697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Бекап\Рабочий стол\ФОТО\Фото для сайту ДНЗ\фотосесія\DSC_0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928802"/>
            <a:ext cx="4071966" cy="2942329"/>
          </a:xfrm>
          <a:prstGeom prst="rect">
            <a:avLst/>
          </a:prstGeom>
          <a:noFill/>
        </p:spPr>
      </p:pic>
      <p:pic>
        <p:nvPicPr>
          <p:cNvPr id="4" name="Рисунок 3" descr="D:\Бекап\Рабочий стол\ФОТО\Фото для сайту ДНЗ\фотосесія\DSC_00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429000"/>
            <a:ext cx="3929090" cy="307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F:\Фото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2143140" cy="3147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H="1">
            <a:off x="3071800" y="260648"/>
            <a:ext cx="5623329" cy="1811030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психологічне  здоров'я у діте</a:t>
            </a:r>
            <a:r>
              <a:rPr lang="uk-UA" sz="2400" b="0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та педагогів</a:t>
            </a:r>
            <a:r>
              <a:rPr lang="uk-UA" sz="24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дбає </a:t>
            </a:r>
            <a:r>
              <a:rPr lang="uk-UA" sz="2400" b="0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2400" b="0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i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Лужецька</a:t>
            </a:r>
            <a:r>
              <a:rPr lang="uk-UA" sz="2400" i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Лілія Анатоліївна</a:t>
            </a:r>
            <a:br>
              <a:rPr lang="uk-UA" sz="2400" i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i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практичний психолог </a:t>
            </a:r>
            <a:endParaRPr lang="uk-UA" sz="2400" i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G:\Фото до атестації\_DSC0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2" y="88737"/>
            <a:ext cx="2839374" cy="41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ФОТО\фото арт- з дорослими 12 вересня 15 р\DSCN93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928802"/>
            <a:ext cx="3542800" cy="26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G:\Фото\WP_20161115_10_23_51_Pr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72008"/>
            <a:ext cx="3960440" cy="2136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Бекап\Рабочий стол\ФОТО\2014 - 2015 уч.р\Фото зима 2015\DSC002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714752"/>
            <a:ext cx="3857652" cy="299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3892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Фото до атестації\г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460357" cy="477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екап\Рабочий стол\ФОТО\Новая папка\SAM_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421185"/>
            <a:ext cx="3600132" cy="243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915816" y="476673"/>
            <a:ext cx="5389984" cy="1728192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Маленьких</a:t>
            </a:r>
            <a:r>
              <a:rPr lang="uk-UA" sz="2800" b="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щебетунчиків супроводжує </a:t>
            </a:r>
            <a:r>
              <a:rPr lang="uk-UA" sz="28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Вчитель-</a:t>
            </a:r>
            <a:r>
              <a:rPr lang="uk-UA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логопед</a:t>
            </a:r>
            <a:br>
              <a:rPr lang="uk-UA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i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Завгородня</a:t>
            </a:r>
            <a:r>
              <a:rPr lang="uk-UA" sz="2800" i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Вікторія Віталіївна</a:t>
            </a:r>
            <a:endParaRPr lang="uk-UA" sz="28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F:\фото логопедов\20170120_1033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143248"/>
            <a:ext cx="4349395" cy="278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6495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</a:t>
            </a:r>
            <a:r>
              <a:rPr lang="uk-UA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ічна</a:t>
            </a:r>
            <a:r>
              <a:rPr lang="uk-UA" sz="3600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презентація</a:t>
            </a:r>
            <a:br>
              <a:rPr lang="uk-UA" sz="3600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3600" i="1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 навчального закладу  (ясла - садка)</a:t>
            </a:r>
            <a:r>
              <a:rPr lang="uk-UA" sz="3600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“Первоцвіт”</a:t>
            </a:r>
            <a:r>
              <a:rPr lang="uk-UA" sz="3600" b="1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Ірпінської</a:t>
            </a:r>
            <a:r>
              <a:rPr lang="uk-UA" sz="3600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міської ради </a:t>
            </a:r>
            <a:br>
              <a:rPr lang="uk-UA" sz="3600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Київської  області</a:t>
            </a:r>
            <a:r>
              <a:rPr lang="uk-UA" sz="36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2007-2017 роки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947408" y="4429108"/>
            <a:ext cx="4196592" cy="2428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000364" y="2428868"/>
            <a:ext cx="3000396" cy="250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G:\Фото до атестації\_DSC07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2752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464272" y="836712"/>
            <a:ext cx="535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Фізінструктор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Ходанкова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Ірина Олександрівна</a:t>
            </a:r>
          </a:p>
        </p:txBody>
      </p:sp>
      <p:pic>
        <p:nvPicPr>
          <p:cNvPr id="3" name="Рисунок 2" descr="C:\Users\Admin\Desktop\Фото до атестації\_DSC07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7654" y="3717032"/>
            <a:ext cx="41764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9696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0496" y="188640"/>
            <a:ext cx="4891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виконанням  норм харчування,  здоров'ям, </a:t>
            </a:r>
          </a:p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режимом дня  дітей  слідкує   </a:t>
            </a:r>
          </a:p>
          <a:p>
            <a:pPr algn="ctr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Горячун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Вікторія Віталіївна</a:t>
            </a:r>
          </a:p>
          <a:p>
            <a:pPr algn="r"/>
            <a:endParaRPr lang="uk-UA" sz="2800" dirty="0"/>
          </a:p>
        </p:txBody>
      </p:sp>
      <p:pic>
        <p:nvPicPr>
          <p:cNvPr id="3" name="Рисунок 2" descr="http://dytsadok.org.ua/upload/users_files/114f09f690d9836316513bf18c7eb6e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64333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8388" y="3429000"/>
            <a:ext cx="3262764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и по запросу садочок дитячі картин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143381"/>
            <a:ext cx="3249480" cy="2525980"/>
          </a:xfrm>
          <a:prstGeom prst="rect">
            <a:avLst/>
          </a:prstGeom>
          <a:noFill/>
          <a:ln>
            <a:noFill/>
          </a:ln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51520" y="214290"/>
            <a:ext cx="871296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ЯКІСНИЙ СКЛАД ПЕДАГОГІВ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даний момент педагоги мають кваліфікаційні категорії: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«Спеціаліст із середньою спеціальною освітою»         - 1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«Спеціаліст другої категорії»                                          - 0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«Спеціаліст першої категорії»                                         - 2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«Спеціаліст вищої категорії»                                         - 4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Без категорії                                                                     - 3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Мають педагогічне звання «Вихователь – методист»   - 2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-87985" y="2160512"/>
            <a:ext cx="3888432" cy="1438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належних умов 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отримання дітьми дошкільної освіти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915816" y="2492897"/>
            <a:ext cx="6120680" cy="22217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дієвості</a:t>
            </a:r>
          </a:p>
          <a:p>
            <a:pPr lvl="0" algn="ctr"/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особистісно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орієнтованої освітньої системи  та реалізації принципів демократизації, гуманізації та індивідуалізації, 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інтегративності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педагогічного процесу в дошкільному закладі.</a:t>
            </a:r>
          </a:p>
          <a:p>
            <a:pPr algn="ctr"/>
            <a:endParaRPr lang="uk-UA" dirty="0"/>
          </a:p>
        </p:txBody>
      </p:sp>
      <p:sp>
        <p:nvSpPr>
          <p:cNvPr id="4" name="Овал 3"/>
          <p:cNvSpPr/>
          <p:nvPr/>
        </p:nvSpPr>
        <p:spPr>
          <a:xfrm>
            <a:off x="179512" y="4365104"/>
            <a:ext cx="5112568" cy="2232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  своєчасному становленню і  всебічному  розвитку життєво компетентної  особистості  дитини,  формуванню її  фізичної і психологічної готовності  до нової соціальної ролі.</a:t>
            </a:r>
          </a:p>
        </p:txBody>
      </p:sp>
      <p:sp>
        <p:nvSpPr>
          <p:cNvPr id="6" name="Овал 5"/>
          <p:cNvSpPr/>
          <p:nvPr/>
        </p:nvSpPr>
        <p:spPr>
          <a:xfrm>
            <a:off x="4860032" y="5105616"/>
            <a:ext cx="4032448" cy="1491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Виховання почуття патріотизму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національної свідомості дошкільнят.</a:t>
            </a:r>
          </a:p>
          <a:p>
            <a:pPr algn="ctr"/>
            <a:endParaRPr lang="uk-UA" dirty="0"/>
          </a:p>
        </p:txBody>
      </p:sp>
      <p:sp>
        <p:nvSpPr>
          <p:cNvPr id="7" name="Овал 6"/>
          <p:cNvSpPr/>
          <p:nvPr/>
        </p:nvSpPr>
        <p:spPr>
          <a:xfrm>
            <a:off x="787107" y="714355"/>
            <a:ext cx="7848872" cy="17785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Продовження роботи щодо організації сучасного освітнього середовища ДНЗ, сприятливого для формування гармонійно розвиненої особистості та реалізації індивідуальних творчих потреб кожної дитини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8596" y="214290"/>
            <a:ext cx="7877205" cy="571504"/>
          </a:xfrm>
        </p:spPr>
        <p:txBody>
          <a:bodyPr/>
          <a:lstStyle/>
          <a:p>
            <a:pPr algn="ctr">
              <a:buNone/>
            </a:pPr>
            <a:r>
              <a:rPr lang="uk-UA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Пріорітетні</a:t>
            </a:r>
            <a:r>
              <a:rPr lang="uk-UA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завдання</a:t>
            </a:r>
            <a:r>
              <a:rPr lang="uk-UA" sz="3600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ДНЗ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861048"/>
            <a:ext cx="2093218" cy="279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39"/>
            <a:ext cx="1872208" cy="261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395536" y="397828"/>
            <a:ext cx="8496944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 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Педагогічний колектив працює</a:t>
            </a:r>
            <a:r>
              <a:rPr kumimoji="0" lang="uk-UA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 реалізацією завдань,</a:t>
            </a:r>
            <a:r>
              <a:rPr kumimoji="0" lang="uk-UA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визначених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kumimoji="0" lang="uk-UA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Базовим </a:t>
            </a:r>
            <a:r>
              <a:rPr kumimoji="0" lang="uk-UA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компонентом </a:t>
            </a:r>
            <a:r>
              <a:rPr kumimoji="0" lang="uk-UA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дошкільної освіти,    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використовуючи 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програми розвитку дітей  дошкільного віку «Дитина»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(молодша, середня та середньо-старша групи) та «Впевнений старт» (старша група).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икористовуються</a:t>
            </a:r>
            <a:r>
              <a:rPr kumimoji="0" lang="uk-UA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 роботі й інші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альтернативні програми,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затверджені Міністерством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освіти</a:t>
            </a:r>
            <a:r>
              <a:rPr kumimoji="0" lang="uk-UA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науки України.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7751" y="217862"/>
            <a:ext cx="4966337" cy="263768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Навчально-виховна</a:t>
            </a: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</a:t>
            </a:r>
            <a:b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проводиться </a:t>
            </a:r>
            <a:b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планів</a:t>
            </a: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b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напрямках</a:t>
            </a: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D:\Рабочий стол\Клим Н.М\ФОТО мол.гр\Фото04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365104"/>
            <a:ext cx="3097715" cy="2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Бекап\Рабочий стол\ФОТО\Фото Ігри\P10804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4871515"/>
            <a:ext cx="2397125" cy="179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Бекап\Рабочий стол\ФОТО\Фото для сайту ДНЗ\фото семінарів -2012\CIMG00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88640"/>
            <a:ext cx="374578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G:\Фото\DSC_03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0572" y="2636913"/>
            <a:ext cx="3979579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Desktop\Фото\IMG_34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030074"/>
            <a:ext cx="3241241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Фото\IMAG0022_BURST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10603"/>
            <a:ext cx="4321620" cy="33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Фото\IMG_33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8" y="4027467"/>
            <a:ext cx="338437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419871" y="210603"/>
            <a:ext cx="5545497" cy="1922253"/>
          </a:xfrm>
        </p:spPr>
        <p:txBody>
          <a:bodyPr/>
          <a:lstStyle/>
          <a:p>
            <a:pPr marL="0" indent="0">
              <a:buNone/>
            </a:pPr>
            <a:r>
              <a:rPr lang="uk-UA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Граючись навчаємось</a:t>
            </a:r>
            <a:endParaRPr lang="uk-UA" sz="28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Admin\Desktop\Фото\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5" y="3429001"/>
            <a:ext cx="4033328" cy="290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Бекап\Бекап\Рабочий стол\ФОТО\Фото для сайту ДНЗ\Foto\фото заходи садка\100CASIO\CIMG00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071678"/>
            <a:ext cx="2221419" cy="214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47864" y="404664"/>
            <a:ext cx="5400600" cy="1296144"/>
          </a:xfrm>
        </p:spPr>
        <p:txBody>
          <a:bodyPr/>
          <a:lstStyle/>
          <a:p>
            <a:pPr marL="0" indent="0">
              <a:buNone/>
            </a:pPr>
            <a:r>
              <a:rPr lang="ru-RU"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Художньо-естетичний</a:t>
            </a:r>
            <a:r>
              <a:rPr lang="ru-RU" sz="2800" b="0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endParaRPr lang="ru-RU" sz="28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G:\Фото до атестації\Фото\_DSC08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52634"/>
            <a:ext cx="4063538" cy="281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Фото до атестації\Фото\DSC_03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3456384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Бекап\Бекап\Рабочий стол\ФОТО\Фото для сайту ДНЗ\семинар ьозаіка\DSCF10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1"/>
            <a:ext cx="4032448" cy="284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\моя работа\WP_20151119_10_25_47_Pr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1563" y="1588505"/>
            <a:ext cx="2952854" cy="180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Бекап\Рабочий стол\ФОТО\садик 14.01.2016\DSC_21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071546"/>
            <a:ext cx="3071834" cy="271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Фото до атестації\Фото\DSC_216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4176464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G:\Фото до атестації\Фото\DSC_22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456384" cy="241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G:\Фото до атестації\Фото\DSC033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21088"/>
            <a:ext cx="3816424" cy="2307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6" name="Picture 2" descr="Картинки по запросу гостомель садочок первоцвіт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1643050"/>
            <a:ext cx="3409652" cy="235745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868" y="285728"/>
            <a:ext cx="5214974" cy="1000132"/>
          </a:xfrm>
        </p:spPr>
        <p:txBody>
          <a:bodyPr/>
          <a:lstStyle/>
          <a:p>
            <a:pPr marL="0" indent="0">
              <a:buNone/>
            </a:pPr>
            <a:r>
              <a:rPr lang="uk-U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Свята та розваги в садочку</a:t>
            </a:r>
            <a:endParaRPr lang="uk-UA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35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Бекап\Рабочий стол\ЮЛЯ КОМАРЕНКО\Фото Комаренко\_DSC1740 (10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239279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Бекап\Рабочий стол\ЮЛЯ КОМАРЕНКО\Фото Комаренко\_DSC17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573015"/>
            <a:ext cx="3560058" cy="290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Бекап\Рабочий стол\ЮЛЯ КОМАРЕНКО\Фото Комаренко\_DSC17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3081" y="1844824"/>
            <a:ext cx="4247151" cy="297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43175" y="476672"/>
            <a:ext cx="6280972" cy="965094"/>
          </a:xfrm>
        </p:spPr>
        <p:txBody>
          <a:bodyPr/>
          <a:lstStyle/>
          <a:p>
            <a:pPr marL="0" indent="0" algn="l">
              <a:buNone/>
            </a:pPr>
            <a:r>
              <a:rPr lang="uk-UA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Патріотичному </a:t>
            </a:r>
            <a:r>
              <a:rPr lang="uk-UA" sz="2800" b="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вихованню</a:t>
            </a:r>
            <a:r>
              <a:rPr lang="uk-UA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садочку приділяється вагома увага, адже батьки наших вихованців гордість Країни </a:t>
            </a:r>
            <a:endParaRPr lang="uk-UA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786578" y="0"/>
            <a:ext cx="2357422" cy="16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28662" y="0"/>
            <a:ext cx="7786742" cy="285749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b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100" kern="12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 </a:t>
            </a:r>
            <a:r>
              <a:rPr kumimoji="0" lang="uk-UA" sz="3100" kern="12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вересня 2007 року в селищі Гостомель,    </a:t>
            </a:r>
            <a:r>
              <a:rPr lang="uk-UA" sz="31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kumimoji="0" lang="uk-UA" sz="3100" kern="12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</a:t>
            </a:r>
            <a:r>
              <a:rPr kumimoji="0" lang="uk-UA" sz="3100" kern="12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вулиці Проскурівській, </a:t>
            </a:r>
            <a:br>
              <a:rPr kumimoji="0" lang="uk-UA" sz="3100" kern="12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100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1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uk-UA" sz="31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uk-UA" sz="3100" kern="12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31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3100" kern="12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приміщенні ЗОШ №14 </a:t>
            </a:r>
            <a:br>
              <a:rPr kumimoji="0" lang="uk-UA" sz="3100" kern="12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100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1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uk-UA" sz="31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uk-UA" sz="3100" kern="12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гостинно відчинив свої двері</a:t>
            </a:r>
            <a:br>
              <a:rPr kumimoji="0" lang="uk-UA" sz="3100" kern="12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100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1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kumimoji="0" lang="uk-UA" sz="3100" kern="12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3100" kern="1200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дитячий садочок «Первоцвіт».</a:t>
            </a:r>
            <a:endParaRPr lang="ru-RU" sz="3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артинки по запросу садочок в школі гостомель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3429000"/>
            <a:ext cx="4643470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садочок дитячі картин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000240"/>
            <a:ext cx="2500298" cy="3071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й стол\ФОТО\Фото зима 2017\_DSC2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14" y="59505"/>
            <a:ext cx="3295557" cy="2544590"/>
          </a:xfrm>
          <a:prstGeom prst="rect">
            <a:avLst/>
          </a:prstGeom>
          <a:noFill/>
        </p:spPr>
      </p:pic>
      <p:pic>
        <p:nvPicPr>
          <p:cNvPr id="5" name="Рисунок 4" descr="C:\Users\Admin\Desktop\Фото до атестації\_DSC07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365104"/>
            <a:ext cx="3537778" cy="239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23528" y="214291"/>
            <a:ext cx="828092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2000" b="1" i="0" u="none" strike="noStrike" cap="none" normalizeH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Вирішенню завдань з фізичного розвитку </a:t>
            </a:r>
          </a:p>
          <a:p>
            <a:pPr marL="0" marR="0" lvl="0" indent="0" algn="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дітей в дусі відповідального ставлення до </a:t>
            </a:r>
          </a:p>
          <a:p>
            <a:pPr marL="0" marR="0" lvl="0" indent="0" algn="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власного здоров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та профілактики </a:t>
            </a:r>
          </a:p>
          <a:p>
            <a:pPr lvl="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захворюваності</a:t>
            </a:r>
            <a:r>
              <a:rPr kumimoji="0" lang="uk-UA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сприяло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lvl="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час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навчально-виховного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процесу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всіх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lvl="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роботи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фізичного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заняття дитячими видами спорту, організацією активного  рухового  </a:t>
            </a:r>
          </a:p>
          <a:p>
            <a:pPr lvl="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режиму на прогулянці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uk-UA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0" name="Picture 2" descr="G:\Фото\_DSC27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073" y="3710051"/>
            <a:ext cx="4506365" cy="304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F:\Фото\_DSC0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4214810" cy="28214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9552" y="836712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uk-UA" sz="20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                   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uk-UA" sz="20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                        </a:t>
            </a:r>
            <a:endParaRPr lang="uk-UA" sz="2000" dirty="0" smtClean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5" name="Рисунок 4" descr="D:\Бекап\Бекап\Рабочий стол\НАТ. РЕВУК\Фото ревук\DSCF26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334"/>
            <a:ext cx="3672408" cy="293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Фото\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064"/>
            <a:ext cx="4038903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Рабочий стол\НАТ. РЕВУК\Фото ревук\DSCF276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05064"/>
            <a:ext cx="338437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Рабочий стол\ФОТО\2014 - 2015 уч.р\Новая папка\DSC_01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928671"/>
            <a:ext cx="2856657" cy="3385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Admin\Desktop\Фото\DSCF29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4000504"/>
            <a:ext cx="3511533" cy="259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Фото\_DSC06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060848"/>
            <a:ext cx="400277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Фото\DSCF289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0"/>
            <a:ext cx="2643206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71802" y="214290"/>
            <a:ext cx="5614998" cy="17859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lang="ru-RU" sz="32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форм</a:t>
            </a:r>
            <a:r>
              <a:rPr lang="ru-RU" sz="3200" b="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32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3200" b="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3200" b="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32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дитячого</a:t>
            </a:r>
            <a:r>
              <a:rPr lang="ru-RU" sz="3200" b="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туризму</a:t>
            </a:r>
            <a:endParaRPr lang="ru-RU" sz="32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Desktop\Фото\DSCF289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060848"/>
            <a:ext cx="36004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Бекап\Бекап\Рабочий стол\НАТ. РЕВУК\Фото ревук\_DSC07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214602"/>
            <a:ext cx="4104456" cy="238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Бекап\Бекап\Рабочий стол\НАТ. РЕВУК\Фото ревук\_DSC07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3495508" cy="249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:\Бекап\Бекап\Рабочий стол\ФОТО\Фото для сайту ДНЗ\Foto\Туризм 2013\IMG_18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66" y="162865"/>
            <a:ext cx="475076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14876" y="274638"/>
            <a:ext cx="4288260" cy="25782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Щорічно</a:t>
            </a:r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</a:t>
            </a:r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прймає</a:t>
            </a:r>
            <a:r>
              <a:rPr 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</a:t>
            </a:r>
            <a:r>
              <a:rPr lang="ru-RU" sz="2800" b="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загальноміському</a:t>
            </a:r>
            <a:r>
              <a:rPr lang="ru-RU" sz="2800" b="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зльоті</a:t>
            </a:r>
            <a:r>
              <a:rPr lang="ru-RU" sz="2800" b="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юних</a:t>
            </a:r>
            <a:r>
              <a:rPr lang="ru-RU" sz="2800" b="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туристя</a:t>
            </a:r>
            <a:endParaRPr lang="ru-RU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Admin\Desktop\Фото\20130607_1150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1" y="2708920"/>
            <a:ext cx="5223225" cy="387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Admin\Desktop\Фото\IMG_02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214841" cy="314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Рабочий стол\ФОТО\День туриста в садике 2015\IMG_02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924" y="2096852"/>
            <a:ext cx="3869244" cy="241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Фото\IMG_87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29000"/>
            <a:ext cx="4248472" cy="311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dytsadok.org.ua/upload/gallery/small/img03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857364"/>
            <a:ext cx="3757327" cy="378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60648"/>
            <a:ext cx="5805502" cy="1739592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дня відкриття садочка наші вихованці відвідують секцію Карате</a:t>
            </a:r>
            <a:endParaRPr lang="uk-UA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G:\Фото до атестації\_DSC068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247638" cy="295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Фото до атестації\_DSC068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84" y="2143116"/>
            <a:ext cx="3071834" cy="4429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и по запросу карате в ірпені ірина віталіїв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143248"/>
            <a:ext cx="4245763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AutoShape 2" descr="Картинки по запросу біг заради гармонії в садочку ірпін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244" name="AutoShape 4" descr="Картинки по запросу біг заради гармонії в садочку ірпін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246" name="AutoShape 6" descr="Картинки по запросу біг заради гармонії в садочку ірпін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48" name="Picture 8" descr="Картинки по запросу біг заради гармонії в садочку ірпін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4" y="285728"/>
            <a:ext cx="4573619" cy="3071834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43438" y="214290"/>
            <a:ext cx="4214842" cy="3071834"/>
          </a:xfrm>
        </p:spPr>
        <p:txBody>
          <a:bodyPr/>
          <a:lstStyle/>
          <a:p>
            <a:pPr algn="l">
              <a:buNone/>
            </a:pP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Щорічно</a:t>
            </a:r>
            <a:r>
              <a:rPr lang="uk-UA" sz="28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колектив закладу: діти та дорослі приймають участь в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найдовшій у світі факельній естафеті 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“Всесвітній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біг заради 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гармонії”</a:t>
            </a:r>
            <a:r>
              <a:rPr lang="uk-UA" sz="28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188640"/>
            <a:ext cx="496855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Протягом навчальних  років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базі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неодноразово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міські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об’єднання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</a:t>
            </a:r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endParaRPr lang="uk-UA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uk-UA" dirty="0">
              <a:solidFill>
                <a:srgbClr val="002060"/>
              </a:solidFill>
              <a:latin typeface="Arial" pitchFamily="34" charset="0"/>
              <a:ea typeface="Times New Roman" pitchFamily="18" charset="0"/>
            </a:endParaRPr>
          </a:p>
        </p:txBody>
      </p:sp>
      <p:pic>
        <p:nvPicPr>
          <p:cNvPr id="3" name="Picture 2" descr="D:\Рабочий стол\ФОТО\осінь 2016\_DSC1978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" y="10009"/>
            <a:ext cx="3614242" cy="2554895"/>
          </a:xfrm>
          <a:prstGeom prst="rect">
            <a:avLst/>
          </a:prstGeom>
          <a:noFill/>
        </p:spPr>
      </p:pic>
      <p:pic>
        <p:nvPicPr>
          <p:cNvPr id="5" name="Picture 2" descr="D:\Рабочий стол\ФОТО\Новая папка\_DSC2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7456" y="2035299"/>
            <a:ext cx="3534784" cy="2617837"/>
          </a:xfrm>
          <a:prstGeom prst="rect">
            <a:avLst/>
          </a:prstGeom>
          <a:noFill/>
        </p:spPr>
      </p:pic>
      <p:pic>
        <p:nvPicPr>
          <p:cNvPr id="6" name="Picture 3" descr="D:\Рабочий стол\ФОТО\семінар Первоцвіт\_DSC1989 (2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434" y="3861048"/>
            <a:ext cx="4223541" cy="2876474"/>
          </a:xfrm>
          <a:prstGeom prst="rect">
            <a:avLst/>
          </a:prstGeom>
          <a:noFill/>
        </p:spPr>
      </p:pic>
      <p:pic>
        <p:nvPicPr>
          <p:cNvPr id="4" name="Рисунок 3" descr="D:\Рабочий стол\ФОТО\Новая папка\_DSC00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077072"/>
            <a:ext cx="3634344" cy="2643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dytsadok.org.ua/upload/users_files/fdbfdeac1741e538700433f10b8a1e8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833361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Рабочий стол\ЛОГОПЕД\IMG_37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3" y="4149080"/>
            <a:ext cx="3968217" cy="262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Бекап\Бекап\Рабочий стол\ФОТО\Фото для сайту ДНЗ\Копия фото семинар\садик\DSCF08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214554"/>
            <a:ext cx="3011796" cy="229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4445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Desktop\Фото до атестації\_DSC067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1764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Картинки по запросу картинки детские шарики на честь откріти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0" y="3357562"/>
            <a:ext cx="5266443" cy="341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57686" y="274638"/>
            <a:ext cx="4462786" cy="2830326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Урочистості з нагоди  відкриття садка відвідали поважні гості. Червону стрічку перерізав народний депутат, герой України Олександр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Галуненко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uk-UA" sz="1800" dirty="0" smtClean="0"/>
              <a:t> </a:t>
            </a:r>
            <a:endParaRPr lang="ru-RU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71934" y="692696"/>
            <a:ext cx="4532514" cy="792088"/>
          </a:xfrm>
        </p:spPr>
        <p:txBody>
          <a:bodyPr/>
          <a:lstStyle/>
          <a:p>
            <a:pPr marL="0" indent="0" algn="l">
              <a:buNone/>
            </a:pP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 який регулює навчально-виховну роботу в закладі являється педагогічна рада</a:t>
            </a:r>
            <a:endParaRPr lang="uk-UA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dytsadok.org.ua/upload/gallery/large/WP_20160225_14_49_42_Pro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912" y="3270175"/>
            <a:ext cx="5202460" cy="333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168352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49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86050" y="285728"/>
            <a:ext cx="60722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 smtClean="0"/>
              <a:t> 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здобутки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перемоги</a:t>
            </a:r>
          </a:p>
          <a:p>
            <a:pPr algn="ctr" fontAlgn="base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 наших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падагогів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представлені на щорічній міжнародній  педагогічній виставці</a:t>
            </a:r>
          </a:p>
          <a:p>
            <a:pPr algn="ctr" fontAlgn="base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м. Києві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7" name="Picture 1" descr="F:\Фото до атестації\_DSC0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2643206" cy="3948081"/>
          </a:xfrm>
          <a:prstGeom prst="rect">
            <a:avLst/>
          </a:prstGeom>
          <a:noFill/>
        </p:spPr>
      </p:pic>
      <p:pic>
        <p:nvPicPr>
          <p:cNvPr id="5" name="Рисунок 4" descr="F:\Фото до атестації\_DSC07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500306"/>
            <a:ext cx="4042966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dytsadok.org.ua/upload/users_files/5c0151b97817a47671ff95383d5d50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3429000"/>
            <a:ext cx="2571768" cy="324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Фото до атестації\_DSC0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2928958" cy="4186250"/>
          </a:xfrm>
          <a:prstGeom prst="rect">
            <a:avLst/>
          </a:prstGeom>
          <a:noFill/>
        </p:spPr>
      </p:pic>
      <p:pic>
        <p:nvPicPr>
          <p:cNvPr id="6" name="Рисунок 5" descr="D:\Бекап\Рабочий стол\ФОТО\Фото для сайту ДНЗ\фото садик\20559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143380"/>
            <a:ext cx="364333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dytsadok.org.ua/upload/users_files/82636b592cb63d9f3d10260c485052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2000240"/>
            <a:ext cx="271464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260648"/>
            <a:ext cx="7891809" cy="1453840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b="0" dirty="0" smtClean="0">
                <a:solidFill>
                  <a:srgbClr val="002060"/>
                </a:solidFill>
              </a:rPr>
              <a:t>Про</a:t>
            </a:r>
            <a:r>
              <a:rPr lang="uk-UA" sz="3200" b="0" baseline="0" dirty="0" smtClean="0">
                <a:solidFill>
                  <a:srgbClr val="002060"/>
                </a:solidFill>
              </a:rPr>
              <a:t> нас пишуть в  місцевій пресі</a:t>
            </a:r>
            <a:endParaRPr lang="uk-UA" sz="3200" b="0" dirty="0">
              <a:solidFill>
                <a:srgbClr val="002060"/>
              </a:solidFill>
            </a:endParaRPr>
          </a:p>
        </p:txBody>
      </p:sp>
      <p:pic>
        <p:nvPicPr>
          <p:cNvPr id="5123" name="Picture 3" descr="G:\Фото до атестації\_DSC06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1000108"/>
            <a:ext cx="4572032" cy="563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308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3166072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Дякую</a:t>
            </a:r>
            <a: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aseline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за  </a:t>
            </a:r>
            <a:r>
              <a:rPr lang="ru-RU" sz="3600" baseline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увагу</a:t>
            </a:r>
            <a:r>
              <a:rPr lang="ru-RU" sz="3600" baseline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  <a:br>
              <a:rPr lang="ru-RU" sz="3600" baseline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aseline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baseline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0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повагою</a:t>
            </a:r>
            <a: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колектив</a:t>
            </a:r>
            <a: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дошк</a:t>
            </a:r>
            <a:r>
              <a:rPr lang="uk-UA" sz="2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льного</a:t>
            </a:r>
            <a: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ясла-садка</a:t>
            </a:r>
            <a: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Первоцв</a:t>
            </a:r>
            <a:r>
              <a:rPr lang="uk-UA" sz="20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іт</a:t>
            </a:r>
            <a: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b="0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Картинки по запросу гостомель садочок первоцві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28" name="AutoShape 4" descr="Картинки по запросу гостомель садочок первоцві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0" name="AutoShape 6" descr="Картинки по запросу гостомель садочок первоцві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Бекап\Рабочий стол\ФОТО\Новая папка\WP_20160726_10_45_34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452963"/>
            <a:ext cx="2613022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88924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Багато зусиль до відкриття садочка доклала директор ЗОШ №14 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Тетяна Анатоліївна 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Балашова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, </a:t>
            </a:r>
          </a:p>
          <a:p>
            <a:r>
              <a:rPr lang="uk-UA" sz="28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яка й відкривала садочок, спрямовувала його перші кроки. А першою завідуючою стала </a:t>
            </a:r>
          </a:p>
          <a:p>
            <a:r>
              <a:rPr lang="uk-UA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Ірина Віталіївна Петренко</a:t>
            </a:r>
            <a:r>
              <a:rPr lang="uk-UA" sz="28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.</a:t>
            </a:r>
            <a:endParaRPr lang="ru-RU" sz="2800" dirty="0" smtClean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r>
              <a:rPr lang="uk-UA" sz="28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З 25 лютого 2008 року і по теперішній</a:t>
            </a:r>
          </a:p>
          <a:p>
            <a:r>
              <a:rPr lang="uk-UA" sz="28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час колектив ДНЗ (ясла-садка)</a:t>
            </a:r>
          </a:p>
          <a:p>
            <a:r>
              <a:rPr lang="uk-UA" sz="28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«Первоцвіт» очолює </a:t>
            </a:r>
          </a:p>
          <a:p>
            <a:r>
              <a:rPr lang="uk-UA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Наталія Олексіївна Петриченко, </a:t>
            </a:r>
          </a:p>
          <a:p>
            <a:r>
              <a:rPr lang="uk-UA" sz="28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спеціаліст вищої кваліфікаційної </a:t>
            </a:r>
          </a:p>
          <a:p>
            <a:r>
              <a:rPr lang="uk-UA" sz="28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категорії та має педагогічне звання</a:t>
            </a:r>
          </a:p>
          <a:p>
            <a:r>
              <a:rPr lang="uk-UA" sz="28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«Вихователь – методист».</a:t>
            </a:r>
            <a:endParaRPr lang="ru-RU" sz="2800" dirty="0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643306" y="-28582"/>
            <a:ext cx="507836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Садочок завжди радо зустрічає гостей, які з дружніми візитами його відвідують.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на гостей з польського міста – побратима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Надажин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садочок справив надзвичайне враження, адже членами делегації переважно є освітяни. 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2010 р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3571876"/>
            <a:ext cx="339178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Гості з дружньої Польщі - 2008 р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357186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kumimoji="0" lang="uk-UA" sz="1800" b="1" kern="12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 </a:t>
            </a:r>
            <a:endParaRPr kumimoji="0" lang="ru-RU" sz="1800" b="1" kern="1200" dirty="0" smtClean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2012 р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350046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2012 р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1340768"/>
            <a:ext cx="3456384" cy="348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2008 р.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080" y="3429000"/>
            <a:ext cx="3643338" cy="328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:\Бекап\Рабочий стол\ФОТО\Фото для сайту ДНЗ\Фото для сайту ДНЗ\на флешку\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65674"/>
            <a:ext cx="333700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95536" y="409321"/>
            <a:ext cx="792088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ОСНОВНІ ХАРАКТЕРИСТИКИ ДНЗ: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</a:t>
            </a: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загальна площа всіх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приміщень – 659,5 </a:t>
            </a: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кв.м</a:t>
            </a: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- загальна площа групових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приміщень – 390,72 </a:t>
            </a: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кв.м</a:t>
            </a: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- загальна площа присадибної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ділянки – 4000 </a:t>
            </a: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кв.м</a:t>
            </a: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- проектна потужність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ДНЗ – 60 дітей</a:t>
            </a:r>
            <a:endParaRPr kumimoji="0" lang="uk-UA" sz="24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D:\Рабочий стол\ФОТО\Фото для сайту ДНЗ\фото садик\20559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751198"/>
            <a:ext cx="302433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Бекап\Рабочий стол\ФОТО\Новая папка\WP_20160726_10_40_39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8660" y="292438"/>
            <a:ext cx="3290378" cy="220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Admin\Desktop\Фото\WP_20170804_10_12_53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495" y="116632"/>
            <a:ext cx="3746505" cy="264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39161"/>
            <a:ext cx="792088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uk-UA" sz="240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ДНЗ </a:t>
            </a:r>
            <a:r>
              <a:rPr lang="uk-UA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</a:t>
            </a:r>
            <a:r>
              <a:rPr kumimoji="0" lang="uk-UA" sz="240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2007-2017</a:t>
            </a:r>
            <a:r>
              <a:rPr kumimoji="0" lang="uk-UA" sz="240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РОКАХ 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uk-UA" sz="240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НАЛІЧУВАВ 3 ГРУПИ: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uk-UA" sz="28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ясельно</a:t>
            </a:r>
            <a:r>
              <a:rPr kumimoji="0" lang="uk-UA" sz="28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– молодша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uk-UA" sz="28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середня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с</a:t>
            </a:r>
            <a:r>
              <a:rPr kumimoji="0" lang="uk-UA" sz="28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тарша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uk-UA" sz="28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З вересня 2017 року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uk-UA" sz="280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функціонує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280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4 група: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середньо-старша </a:t>
            </a:r>
          </a:p>
        </p:txBody>
      </p:sp>
      <p:pic>
        <p:nvPicPr>
          <p:cNvPr id="5" name="Рисунок 4" descr="C:\Users\Admin\Desktop\Фото\WP_20170804_10_21_09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475891"/>
            <a:ext cx="392909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Фото\WP_20170804_10_08_35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365104"/>
            <a:ext cx="3848112" cy="235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2442</TotalTime>
  <Words>651</Words>
  <Application>Microsoft Office PowerPoint</Application>
  <PresentationFormat>Экран (4:3)</PresentationFormat>
  <Paragraphs>113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Воздушный поток</vt:lpstr>
      <vt:lpstr>Слайд 1</vt:lpstr>
      <vt:lpstr>Публічна презентація   дошкільного навчального закладу  (ясла - садка)  “Первоцвіт”  Ірпінської міської ради  Київської  області 2007-2017 роки</vt:lpstr>
      <vt:lpstr>З історії закладу 21 вересня 2007 року в селищі Гостомель,     по вулиці Проскурівській,                     в  приміщенні ЗОШ №14                            гостинно відчинив свої двері                             дитячий садочок «Первоцвіт».</vt:lpstr>
      <vt:lpstr>Урочистості з нагоди  відкриття садка відвідали поважні гості. Червону стрічку перерізав народний депутат, герой України Олександр Галуненко.   </vt:lpstr>
      <vt:lpstr>Слайд 5</vt:lpstr>
      <vt:lpstr>Слайд 6</vt:lpstr>
      <vt:lpstr> </vt:lpstr>
      <vt:lpstr>Слайд 8</vt:lpstr>
      <vt:lpstr>Слайд 9</vt:lpstr>
      <vt:lpstr>Слайд 10</vt:lpstr>
      <vt:lpstr>Слайд 11</vt:lpstr>
      <vt:lpstr>Клим Наталія Миколаївна Вихователь ясельно-молодшої групи   “Малятко”</vt:lpstr>
      <vt:lpstr>Слайд 13</vt:lpstr>
      <vt:lpstr>Роман Євгенія Олександрівна вихователь середньо–старшої групи  «Пізнайко»</vt:lpstr>
      <vt:lpstr>Слайд 15</vt:lpstr>
      <vt:lpstr> В нашому закладі працює команда професіоналів, людей самовідданих та небайдужих до Дитини</vt:lpstr>
      <vt:lpstr>Слайд 17</vt:lpstr>
      <vt:lpstr>Про психологічне  здоров'я у дітей та педагогів  дбає   Лужецька Лілія Анатоліївна  практичний психолог </vt:lpstr>
      <vt:lpstr>Маленьких щебетунчиків супроводжує  Вчитель- логопед Завгородня Вікторія Віталіївна</vt:lpstr>
      <vt:lpstr>Слайд 20</vt:lpstr>
      <vt:lpstr>Слайд 21</vt:lpstr>
      <vt:lpstr>Слайд 22</vt:lpstr>
      <vt:lpstr>Пріорітетні завдання ДНЗ</vt:lpstr>
      <vt:lpstr>Слайд 24</vt:lpstr>
      <vt:lpstr>Навчально-виховна робота з дітьми проводиться  відповідно планів роботи в різних напрямках </vt:lpstr>
      <vt:lpstr> Граючись навчаємось</vt:lpstr>
      <vt:lpstr>Художньо-естетичний розвиток</vt:lpstr>
      <vt:lpstr>Свята та розваги в садочку</vt:lpstr>
      <vt:lpstr>Патріотичному  вихованню в садочку приділяється вагома увага, адже батьки наших вихованців гордість Країни </vt:lpstr>
      <vt:lpstr>Слайд 30</vt:lpstr>
      <vt:lpstr>Слайд 31</vt:lpstr>
      <vt:lpstr> Однією з форм фізичного виховання є  розвиток  дитячого туризму</vt:lpstr>
      <vt:lpstr>Слайд 33</vt:lpstr>
      <vt:lpstr>Щорічно  заклад прймає участь  в загальноміському  зльоті юних  туристя</vt:lpstr>
      <vt:lpstr>Слайд 35</vt:lpstr>
      <vt:lpstr> З дня відкриття садочка наші вихованці відвідують секцію Карате</vt:lpstr>
      <vt:lpstr>   Щорічно колектив закладу: діти та дорослі приймають участь в найдовшій у світі факельній естафеті “Всесвітній біг заради гармонії” </vt:lpstr>
      <vt:lpstr>Слайд 38</vt:lpstr>
      <vt:lpstr>Слайд 39</vt:lpstr>
      <vt:lpstr>Орган який регулює навчально-виховну роботу в закладі являється педагогічна рада</vt:lpstr>
      <vt:lpstr>Слайд 41</vt:lpstr>
      <vt:lpstr>Слайд 42</vt:lpstr>
      <vt:lpstr>Про нас пишуть в  місцевій пресі</vt:lpstr>
      <vt:lpstr>   Дякую  за  увагу!   З повагою    колектив  дошкільного ясла-садка  «Первоцвіт»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180</cp:revision>
  <dcterms:modified xsi:type="dcterms:W3CDTF">2017-11-01T14:08:09Z</dcterms:modified>
</cp:coreProperties>
</file>