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2424" y="-3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915F-E0F6-4695-9F9B-280BDE25C1AC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427D-EFD2-4B24-B8ED-0F8F603D7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915F-E0F6-4695-9F9B-280BDE25C1AC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427D-EFD2-4B24-B8ED-0F8F603D7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915F-E0F6-4695-9F9B-280BDE25C1AC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427D-EFD2-4B24-B8ED-0F8F603D7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915F-E0F6-4695-9F9B-280BDE25C1AC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427D-EFD2-4B24-B8ED-0F8F603D7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915F-E0F6-4695-9F9B-280BDE25C1AC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427D-EFD2-4B24-B8ED-0F8F603D7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915F-E0F6-4695-9F9B-280BDE25C1AC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427D-EFD2-4B24-B8ED-0F8F603D7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915F-E0F6-4695-9F9B-280BDE25C1AC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427D-EFD2-4B24-B8ED-0F8F603D7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915F-E0F6-4695-9F9B-280BDE25C1AC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427D-EFD2-4B24-B8ED-0F8F603D7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915F-E0F6-4695-9F9B-280BDE25C1AC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427D-EFD2-4B24-B8ED-0F8F603D7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915F-E0F6-4695-9F9B-280BDE25C1AC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427D-EFD2-4B24-B8ED-0F8F603D7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915F-E0F6-4695-9F9B-280BDE25C1AC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427D-EFD2-4B24-B8ED-0F8F603D7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7915F-E0F6-4695-9F9B-280BDE25C1AC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A427D-EFD2-4B24-B8ED-0F8F603D7F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Красивый фон🗻 | Живописные пейзажи, Пейзажи, Фотографии приро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476672" y="395536"/>
            <a:ext cx="5904656" cy="8424936"/>
          </a:xfrm>
          <a:prstGeom prst="roundRect">
            <a:avLst/>
          </a:prstGeom>
          <a:solidFill>
            <a:schemeClr val="bg1">
              <a:alpha val="67000"/>
            </a:schemeClr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16832" y="61156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Поради батькам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0688" y="1835696"/>
            <a:ext cx="5616624" cy="2160240"/>
          </a:xfrm>
          <a:prstGeom prst="rect">
            <a:avLst/>
          </a:prstGeom>
        </p:spPr>
        <p:txBody>
          <a:bodyPr>
            <a:prstTxWarp prst="textPlain">
              <a:avLst/>
            </a:prstTxWarp>
            <a:spAutoFit/>
          </a:bodyPr>
          <a:lstStyle/>
          <a:p>
            <a:pPr algn="ctr" fontAlgn="base"/>
            <a:r>
              <a:rPr lang="uk-UA" b="1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228600">
                    <a:srgbClr val="00FF00">
                      <a:alpha val="40000"/>
                    </a:srgbClr>
                  </a:glow>
                </a:effectLst>
              </a:rPr>
              <a:t>Виживання під час </a:t>
            </a:r>
          </a:p>
          <a:p>
            <a:pPr algn="ctr" fontAlgn="base"/>
            <a:r>
              <a:rPr lang="uk-UA" b="1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blipFill>
                  <a:blip r:embed="rId3"/>
                  <a:stretch>
                    <a:fillRect/>
                  </a:stretch>
                </a:blipFill>
                <a:effectLst>
                  <a:glow rad="228600">
                    <a:srgbClr val="00FF00">
                      <a:alpha val="40000"/>
                    </a:srgbClr>
                  </a:glow>
                </a:effectLst>
              </a:rPr>
              <a:t>карантину</a:t>
            </a:r>
            <a:endParaRPr lang="uk-UA" b="1" dirty="0">
              <a:ln>
                <a:solidFill>
                  <a:schemeClr val="bg1">
                    <a:lumMod val="50000"/>
                  </a:schemeClr>
                </a:solidFill>
              </a:ln>
              <a:blipFill>
                <a:blip r:embed="rId3"/>
                <a:stretch>
                  <a:fillRect/>
                </a:stretch>
              </a:blipFill>
              <a:effectLst>
                <a:glow rad="228600">
                  <a:srgbClr val="00FF00">
                    <a:alpha val="40000"/>
                  </a:srgbClr>
                </a:glow>
              </a:effectLst>
            </a:endParaRPr>
          </a:p>
        </p:txBody>
      </p:sp>
      <p:pic>
        <p:nvPicPr>
          <p:cNvPr id="11270" name="Picture 6" descr="Детские картинки - Картинки - Персональный сай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6792" y="4355976"/>
            <a:ext cx="4135438" cy="4273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расивый фон🗻 | Живописные пейзажи, Пейзажи, Фотографии приро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476672" y="395536"/>
            <a:ext cx="5904656" cy="8424936"/>
          </a:xfrm>
          <a:prstGeom prst="roundRect">
            <a:avLst/>
          </a:prstGeom>
          <a:solidFill>
            <a:schemeClr val="bg1">
              <a:alpha val="67000"/>
            </a:schemeClr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548680" y="467544"/>
            <a:ext cx="568863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smtClean="0"/>
              <a:t>          Мільйони шкіл та дитячих садків по всьому світу закрилися через спалах нового </a:t>
            </a:r>
            <a:r>
              <a:rPr lang="uk-UA" sz="1600" dirty="0" err="1" smtClean="0"/>
              <a:t>коронавірусу</a:t>
            </a:r>
            <a:r>
              <a:rPr lang="uk-UA" sz="1600" dirty="0" smtClean="0"/>
              <a:t>. Карантин, який оголосили по всій Україні, значно ускладнив життя батькам, адже дітей треба розважати вдома. Одна справа – розважати їх у вихідні. Інша – сім днів на тиждень.</a:t>
            </a:r>
          </a:p>
          <a:p>
            <a:pPr algn="ctr"/>
            <a:r>
              <a:rPr lang="uk-UA" sz="1600" b="1" dirty="0" smtClean="0"/>
              <a:t>Насамперед важливо дітям пояснити, що відбувається і чому.</a:t>
            </a:r>
            <a:r>
              <a:rPr lang="uk-UA" sz="1600" dirty="0" smtClean="0"/>
              <a:t> </a:t>
            </a:r>
          </a:p>
          <a:p>
            <a:r>
              <a:rPr lang="uk-UA" sz="1600" dirty="0" smtClean="0"/>
              <a:t>Наприклад: </a:t>
            </a:r>
            <a:r>
              <a:rPr lang="uk-UA" sz="1600" i="1" dirty="0" smtClean="0"/>
              <a:t>«Зараз багато людей у різних країнах захворіли. Аби люди менше хворіли, особливо, аби не хворіли діти – прийняли рішення закрити на деякий час школи і садочки та продовжити навчання вдома. Ми будемо вдома і придумаємо, чим займатися цими днями».</a:t>
            </a:r>
          </a:p>
          <a:p>
            <a:pPr algn="ctr" fontAlgn="base"/>
            <a:r>
              <a:rPr lang="uk-UA" sz="1600" b="1" dirty="0" smtClean="0"/>
              <a:t>Найголовніше! Аби уникнути хаотичних клопотів та </a:t>
            </a:r>
            <a:r>
              <a:rPr lang="uk-UA" sz="1600" b="1" dirty="0" err="1" smtClean="0"/>
              <a:t>стуктурувати</a:t>
            </a:r>
            <a:r>
              <a:rPr lang="uk-UA" sz="1600" b="1" dirty="0" smtClean="0"/>
              <a:t> день, складіть чіткий розпорядок дня для дитини.</a:t>
            </a:r>
            <a:endParaRPr lang="uk-UA" sz="1600" dirty="0" smtClean="0"/>
          </a:p>
          <a:p>
            <a:pPr fontAlgn="base"/>
            <a:r>
              <a:rPr lang="uk-UA" sz="1600" dirty="0" smtClean="0"/>
              <a:t>Діти звикли дотримуватися певного розкладу в дитсадку, тому візьміть ручку, папір і розпишіть план на час перебування вдома. Мета його полягає в тому, щоб діти були постійно зайняті та навчалися, і вам дозволяючи виконувати інші свої обов’язки, і самі знали, як буде минати їхній день.</a:t>
            </a:r>
          </a:p>
          <a:p>
            <a:pPr fontAlgn="base"/>
            <a:r>
              <a:rPr lang="uk-UA" sz="1600" dirty="0" smtClean="0"/>
              <a:t>Беріть за основу розпорядок дня дитсадка, оскільки він для дитини найбільш звичний. Розбийте день на невеликі проміжки часу.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64704" y="5868144"/>
            <a:ext cx="554461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uk-UA" sz="1600" b="1" smtClean="0"/>
              <a:t>Наприклад:</a:t>
            </a:r>
            <a:endParaRPr lang="uk-UA" sz="1600" b="1" smtClean="0"/>
          </a:p>
          <a:p>
            <a:pPr algn="ctr" fontAlgn="base"/>
            <a:r>
              <a:rPr lang="uk-UA" sz="1600" smtClean="0"/>
              <a:t>Ранкова </a:t>
            </a:r>
            <a:r>
              <a:rPr lang="uk-UA" sz="1600" smtClean="0"/>
              <a:t>прогулянка</a:t>
            </a:r>
            <a:endParaRPr lang="uk-UA" sz="1600" smtClean="0"/>
          </a:p>
          <a:p>
            <a:pPr algn="ctr" fontAlgn="base"/>
            <a:r>
              <a:rPr lang="uk-UA" sz="1600" smtClean="0"/>
              <a:t>Сніданок</a:t>
            </a:r>
            <a:endParaRPr lang="uk-UA" sz="1600" smtClean="0"/>
          </a:p>
          <a:p>
            <a:pPr algn="ctr" fontAlgn="base"/>
            <a:r>
              <a:rPr lang="uk-UA" sz="1600" smtClean="0"/>
              <a:t>Заняття </a:t>
            </a:r>
            <a:endParaRPr lang="uk-UA" sz="1600" smtClean="0"/>
          </a:p>
          <a:p>
            <a:pPr algn="ctr" fontAlgn="base"/>
            <a:r>
              <a:rPr lang="uk-UA" sz="1600" smtClean="0"/>
              <a:t>Руханка</a:t>
            </a:r>
            <a:endParaRPr lang="uk-UA" sz="1600" smtClean="0"/>
          </a:p>
          <a:p>
            <a:pPr algn="ctr" fontAlgn="base"/>
            <a:r>
              <a:rPr lang="uk-UA" sz="1600" smtClean="0"/>
              <a:t>Обід</a:t>
            </a:r>
            <a:endParaRPr lang="uk-UA" sz="1600" smtClean="0"/>
          </a:p>
          <a:p>
            <a:pPr algn="ctr" fontAlgn="base"/>
            <a:r>
              <a:rPr lang="uk-UA" sz="1600" smtClean="0"/>
              <a:t>Ігри</a:t>
            </a:r>
            <a:r>
              <a:rPr lang="uk-UA" sz="1600" smtClean="0"/>
              <a:t>, заняття </a:t>
            </a:r>
            <a:r>
              <a:rPr lang="uk-UA" sz="1600" smtClean="0"/>
              <a:t>творчістю</a:t>
            </a:r>
            <a:endParaRPr lang="uk-UA" sz="1600" smtClean="0"/>
          </a:p>
          <a:p>
            <a:pPr algn="ctr" fontAlgn="base"/>
            <a:r>
              <a:rPr lang="uk-UA" sz="1600" smtClean="0"/>
              <a:t>Вечеря</a:t>
            </a:r>
            <a:endParaRPr lang="uk-UA" sz="1600" smtClean="0"/>
          </a:p>
          <a:p>
            <a:pPr algn="ctr" fontAlgn="base"/>
            <a:r>
              <a:rPr lang="uk-UA" sz="1600" smtClean="0"/>
              <a:t>Час для </a:t>
            </a:r>
            <a:r>
              <a:rPr lang="uk-UA" sz="1600" smtClean="0"/>
              <a:t>гаджетів</a:t>
            </a:r>
            <a:r>
              <a:rPr lang="uk-UA" sz="1600" smtClean="0"/>
              <a:t>, спілкування з друзями через </a:t>
            </a:r>
            <a:r>
              <a:rPr lang="uk-UA" sz="1600" smtClean="0"/>
              <a:t>відеочати</a:t>
            </a:r>
            <a:endParaRPr lang="uk-UA" sz="1600" smtClean="0"/>
          </a:p>
          <a:p>
            <a:pPr algn="ctr" fontAlgn="base"/>
            <a:r>
              <a:rPr lang="uk-UA" sz="1600" smtClean="0"/>
              <a:t>Читання казки </a:t>
            </a:r>
            <a:endParaRPr lang="uk-UA" sz="1600" smtClean="0"/>
          </a:p>
          <a:p>
            <a:pPr algn="ctr" fontAlgn="base"/>
            <a:r>
              <a:rPr lang="uk-UA" sz="1600" smtClean="0"/>
              <a:t>Підготовка до </a:t>
            </a:r>
            <a:r>
              <a:rPr lang="uk-UA" sz="1600" smtClean="0"/>
              <a:t>сну</a:t>
            </a:r>
            <a:endParaRPr lang="uk-UA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расивый фон🗻 | Живописные пейзажи, Пейзажи, Фотографии приро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476672" y="395536"/>
            <a:ext cx="5904656" cy="8424936"/>
          </a:xfrm>
          <a:prstGeom prst="roundRect">
            <a:avLst/>
          </a:prstGeom>
          <a:solidFill>
            <a:schemeClr val="bg1">
              <a:alpha val="67000"/>
            </a:schemeClr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6672" y="539552"/>
            <a:ext cx="5832648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uk-UA" sz="1600" b="1" i="1" dirty="0" smtClean="0"/>
              <a:t>Чи безпечно гуляти з дитиною в умовах карантину?</a:t>
            </a:r>
            <a:endParaRPr lang="uk-UA" sz="1600" dirty="0" smtClean="0"/>
          </a:p>
          <a:p>
            <a:pPr fontAlgn="base"/>
            <a:r>
              <a:rPr lang="uk-UA" sz="1600" dirty="0" smtClean="0"/>
              <a:t>     На дитячі майданчики приводити дитину гратися не можна. Краще гуляти на власній приватній території (якщо ви живете в будинку), в парку або в лісі тоді, коли там небагато відвідувачів. Наприклад, влаштовувати ранкові прогулянки, коли ще більшість людей вдома.</a:t>
            </a:r>
          </a:p>
          <a:p>
            <a:pPr fontAlgn="base"/>
            <a:r>
              <a:rPr lang="uk-UA" sz="1600" b="1" i="1" dirty="0" smtClean="0"/>
              <a:t>Заняття</a:t>
            </a:r>
            <a:endParaRPr lang="uk-UA" sz="1600" dirty="0" smtClean="0"/>
          </a:p>
          <a:p>
            <a:pPr fontAlgn="base"/>
            <a:r>
              <a:rPr lang="uk-UA" sz="1600" dirty="0" smtClean="0"/>
              <a:t>Щоб діти не сприймали карантин як відпустку в літку , організуйте їм час для заняття . Підтримуйте зв’язок з вихователем. </a:t>
            </a:r>
          </a:p>
          <a:p>
            <a:pPr fontAlgn="base"/>
            <a:r>
              <a:rPr lang="uk-UA" sz="1600" dirty="0" smtClean="0"/>
              <a:t>Помічними ресурсами в </a:t>
            </a:r>
            <a:r>
              <a:rPr lang="uk-UA" sz="1600" dirty="0" err="1" smtClean="0"/>
              <a:t>онлайн-навчанні</a:t>
            </a:r>
            <a:r>
              <a:rPr lang="uk-UA" sz="1600" dirty="0" smtClean="0"/>
              <a:t> стануть канали в </a:t>
            </a:r>
            <a:r>
              <a:rPr lang="uk-UA" sz="1600" dirty="0" err="1" smtClean="0"/>
              <a:t>YouTube</a:t>
            </a:r>
            <a:r>
              <a:rPr lang="uk-UA" sz="1600" dirty="0" smtClean="0"/>
              <a:t>.</a:t>
            </a:r>
          </a:p>
          <a:p>
            <a:pPr algn="ctr" fontAlgn="base"/>
            <a:r>
              <a:rPr lang="uk-UA" sz="1600" b="1" i="1" dirty="0" smtClean="0"/>
              <a:t>Фізичні вправи дуже важливі</a:t>
            </a:r>
            <a:endParaRPr lang="uk-UA" sz="1600" dirty="0" smtClean="0"/>
          </a:p>
          <a:p>
            <a:pPr fontAlgn="base"/>
            <a:r>
              <a:rPr lang="uk-UA" sz="1600" dirty="0" err="1" smtClean="0"/>
              <a:t>Рекомендуюю</a:t>
            </a:r>
            <a:r>
              <a:rPr lang="uk-UA" sz="1600" dirty="0" smtClean="0"/>
              <a:t> сім’ям щодня виділяти час на фізичні вправи, використовуючи </a:t>
            </a:r>
            <a:r>
              <a:rPr lang="uk-UA" sz="1600" dirty="0" err="1" smtClean="0"/>
              <a:t>онлайн-відео</a:t>
            </a:r>
            <a:r>
              <a:rPr lang="uk-UA" sz="1600" dirty="0" smtClean="0"/>
              <a:t>, музику чи рухливі ігри. Це додасть </a:t>
            </a:r>
            <a:r>
              <a:rPr lang="uk-UA" sz="1600" dirty="0" err="1" smtClean="0"/>
              <a:t>бадьорости</a:t>
            </a:r>
            <a:r>
              <a:rPr lang="uk-UA" sz="1600" dirty="0" smtClean="0"/>
              <a:t>, енергії і зміцнить імунітет дитини. Батькам також в умовах карантину і роботи вдома вкрай рекомендовано!</a:t>
            </a:r>
          </a:p>
          <a:p>
            <a:pPr algn="ctr" fontAlgn="base"/>
            <a:r>
              <a:rPr lang="uk-UA" sz="1600" b="1" i="1" dirty="0" smtClean="0"/>
              <a:t>Ігри та творчість</a:t>
            </a:r>
          </a:p>
          <a:p>
            <a:pPr algn="ctr" fontAlgn="base"/>
            <a:endParaRPr lang="uk-UA" sz="1600" dirty="0" smtClean="0"/>
          </a:p>
          <a:p>
            <a:pPr fontAlgn="base"/>
            <a:r>
              <a:rPr lang="uk-UA" sz="1600" dirty="0" smtClean="0"/>
              <a:t>Дозволяйте дитині обирати самій заняття та ігри. Цікавтеся, що діти хотіли б сьогодні зробити і які плани мають на тиждень. Важливо прислухатись до дітей та їхніх бажань.</a:t>
            </a:r>
          </a:p>
          <a:p>
            <a:pPr fontAlgn="base"/>
            <a:r>
              <a:rPr lang="uk-UA" sz="1600" dirty="0" smtClean="0"/>
              <a:t>Що більше дитина грається, то краще вона </a:t>
            </a:r>
            <a:r>
              <a:rPr lang="uk-UA" sz="1600" i="1" dirty="0" smtClean="0"/>
              <a:t>вчиться</a:t>
            </a:r>
            <a:r>
              <a:rPr lang="uk-UA" sz="1600" dirty="0" smtClean="0"/>
              <a:t> гратися. Гра – це завжди і розвиток, і терапія, і адаптація. У цьому батькам допоможуть LEGO, </a:t>
            </a:r>
            <a:r>
              <a:rPr lang="uk-UA" sz="1600" dirty="0" err="1" smtClean="0"/>
              <a:t>пазли</a:t>
            </a:r>
            <a:r>
              <a:rPr lang="uk-UA" sz="1600" dirty="0" smtClean="0"/>
              <a:t>, конструктори, набори для малювання (фарби, олівці, фломастери, розмальовки і </a:t>
            </a:r>
            <a:r>
              <a:rPr lang="uk-UA" sz="1600" dirty="0" err="1" smtClean="0"/>
              <a:t>скетчбуки</a:t>
            </a:r>
            <a:r>
              <a:rPr lang="uk-UA" sz="1600" dirty="0" smtClean="0"/>
              <a:t>), ліпка, </a:t>
            </a:r>
            <a:r>
              <a:rPr lang="uk-UA" sz="1600" dirty="0" err="1" smtClean="0"/>
              <a:t>орігамі</a:t>
            </a:r>
            <a:r>
              <a:rPr lang="uk-UA" sz="1600" dirty="0" smtClean="0"/>
              <a:t>, рукоділля, аплікації, набори для </a:t>
            </a:r>
            <a:r>
              <a:rPr lang="uk-UA" sz="1600" dirty="0" err="1" smtClean="0"/>
              <a:t>творчости</a:t>
            </a:r>
            <a:r>
              <a:rPr lang="uk-UA" sz="1600" dirty="0" smtClean="0"/>
              <a:t>.</a:t>
            </a:r>
          </a:p>
          <a:p>
            <a:pPr fontAlgn="base"/>
            <a:r>
              <a:rPr lang="uk-UA" sz="1600" dirty="0" smtClean="0"/>
              <a:t>Для малювання також можна знайти кілька непотрібних матеріалів і дозволити дітям їх розфарбувати. Дітям шкільного віку можна запропонувати модні </a:t>
            </a:r>
            <a:r>
              <a:rPr lang="uk-UA" sz="1600" dirty="0" err="1" smtClean="0"/>
              <a:t>скетчбуки</a:t>
            </a:r>
            <a:r>
              <a:rPr lang="uk-UA" sz="1600" dirty="0" smtClean="0"/>
              <a:t>, які зазвичай містять інструкції для малювання в різних техніках. Планувати активності варто з урахуванням інтересів дитини, адже для кожного віку         вони свої.</a:t>
            </a:r>
          </a:p>
          <a:p>
            <a:pPr fontAlgn="base"/>
            <a:endParaRPr lang="uk-UA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расивый фон🗻 | Живописные пейзажи, Пейзажи, Фотографии приро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476672" y="395536"/>
            <a:ext cx="5904656" cy="8424936"/>
          </a:xfrm>
          <a:prstGeom prst="roundRect">
            <a:avLst/>
          </a:prstGeom>
          <a:solidFill>
            <a:schemeClr val="bg1">
              <a:alpha val="67000"/>
            </a:schemeClr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48680" y="539552"/>
            <a:ext cx="5760640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uk-UA" sz="1600" b="1" dirty="0" smtClean="0"/>
              <a:t>7 </a:t>
            </a:r>
            <a:r>
              <a:rPr lang="uk-UA" sz="1600" b="1" dirty="0" err="1" smtClean="0"/>
              <a:t>активностей</a:t>
            </a:r>
            <a:r>
              <a:rPr lang="uk-UA" sz="1600" b="1" dirty="0" smtClean="0"/>
              <a:t> для дітей, якими вони можуть займатися самостійно</a:t>
            </a:r>
            <a:endParaRPr lang="uk-UA" sz="1600" dirty="0" smtClean="0"/>
          </a:p>
          <a:p>
            <a:pPr fontAlgn="base">
              <a:buFont typeface="Arial" pitchFamily="34" charset="0"/>
              <a:buChar char="•"/>
            </a:pPr>
            <a:r>
              <a:rPr lang="uk-UA" sz="1600" dirty="0" smtClean="0"/>
              <a:t> малювання долонями</a:t>
            </a:r>
          </a:p>
          <a:p>
            <a:pPr fontAlgn="base">
              <a:buFont typeface="Arial" pitchFamily="34" charset="0"/>
              <a:buChar char="•"/>
            </a:pPr>
            <a:r>
              <a:rPr lang="uk-UA" sz="1600" dirty="0" smtClean="0"/>
              <a:t> викладання малюнків нитками</a:t>
            </a:r>
          </a:p>
          <a:p>
            <a:pPr fontAlgn="base">
              <a:buFont typeface="Arial" pitchFamily="34" charset="0"/>
              <a:buChar char="•"/>
            </a:pPr>
            <a:r>
              <a:rPr lang="uk-UA" sz="1600" dirty="0" smtClean="0"/>
              <a:t> малювання зубною щіткою</a:t>
            </a:r>
          </a:p>
          <a:p>
            <a:pPr fontAlgn="base">
              <a:buFont typeface="Arial" pitchFamily="34" charset="0"/>
              <a:buChar char="•"/>
            </a:pPr>
            <a:r>
              <a:rPr lang="uk-UA" sz="1600" dirty="0" smtClean="0"/>
              <a:t> </a:t>
            </a:r>
            <a:r>
              <a:rPr lang="uk-UA" sz="1600" dirty="0" err="1" smtClean="0"/>
              <a:t>орігамі</a:t>
            </a:r>
            <a:endParaRPr lang="uk-UA" sz="1600" dirty="0" smtClean="0"/>
          </a:p>
          <a:p>
            <a:pPr fontAlgn="base">
              <a:buFont typeface="Arial" pitchFamily="34" charset="0"/>
              <a:buChar char="•"/>
            </a:pPr>
            <a:r>
              <a:rPr lang="uk-UA" sz="1600" dirty="0" smtClean="0"/>
              <a:t> аплікації</a:t>
            </a:r>
          </a:p>
          <a:p>
            <a:pPr algn="ctr" fontAlgn="base"/>
            <a:r>
              <a:rPr lang="uk-UA" sz="1600" b="1" dirty="0" smtClean="0"/>
              <a:t>7 </a:t>
            </a:r>
            <a:r>
              <a:rPr lang="uk-UA" sz="1600" b="1" dirty="0" err="1" smtClean="0"/>
              <a:t>активностей</a:t>
            </a:r>
            <a:r>
              <a:rPr lang="uk-UA" sz="1600" b="1" dirty="0" smtClean="0"/>
              <a:t> для дітей, які можна виконувати разом з батьками</a:t>
            </a:r>
          </a:p>
          <a:p>
            <a:pPr algn="ctr" fontAlgn="base"/>
            <a:endParaRPr lang="uk-UA" sz="1600" dirty="0" smtClean="0"/>
          </a:p>
          <a:p>
            <a:pPr fontAlgn="base">
              <a:buFont typeface="Arial" pitchFamily="34" charset="0"/>
              <a:buChar char="•"/>
            </a:pPr>
            <a:r>
              <a:rPr lang="uk-UA" sz="1600" dirty="0" smtClean="0"/>
              <a:t> взяти одне в одного інтерв’ю,</a:t>
            </a:r>
          </a:p>
          <a:p>
            <a:pPr fontAlgn="base">
              <a:buFont typeface="Arial" pitchFamily="34" charset="0"/>
              <a:buChar char="•"/>
            </a:pPr>
            <a:r>
              <a:rPr lang="uk-UA" sz="1600" dirty="0" smtClean="0"/>
              <a:t> розібрати гардероб та влаштувати показ мод</a:t>
            </a:r>
          </a:p>
          <a:p>
            <a:pPr fontAlgn="base">
              <a:buFont typeface="Arial" pitchFamily="34" charset="0"/>
              <a:buChar char="•"/>
            </a:pPr>
            <a:r>
              <a:rPr lang="uk-UA" sz="1600" dirty="0" smtClean="0"/>
              <a:t> подивитися пізнавальний документальний фільм</a:t>
            </a:r>
          </a:p>
          <a:p>
            <a:pPr fontAlgn="base">
              <a:buFont typeface="Arial" pitchFamily="34" charset="0"/>
              <a:buChar char="•"/>
            </a:pPr>
            <a:r>
              <a:rPr lang="uk-UA" sz="1600" dirty="0" smtClean="0"/>
              <a:t> пограти в хрестики-нулики</a:t>
            </a:r>
          </a:p>
          <a:p>
            <a:pPr fontAlgn="base">
              <a:buFont typeface="Arial" pitchFamily="34" charset="0"/>
              <a:buChar char="•"/>
            </a:pPr>
            <a:r>
              <a:rPr lang="uk-UA" sz="1600" dirty="0" smtClean="0"/>
              <a:t> скласти </a:t>
            </a:r>
            <a:r>
              <a:rPr lang="uk-UA" sz="1600" dirty="0" err="1" smtClean="0"/>
              <a:t>пазл</a:t>
            </a:r>
            <a:endParaRPr lang="uk-UA" sz="1600" dirty="0" smtClean="0"/>
          </a:p>
          <a:p>
            <a:pPr fontAlgn="base">
              <a:buFont typeface="Arial" pitchFamily="34" charset="0"/>
              <a:buChar char="•"/>
            </a:pPr>
            <a:r>
              <a:rPr lang="uk-UA" sz="1600" dirty="0" smtClean="0"/>
              <a:t> приготувати улюблену страву або десерт</a:t>
            </a:r>
          </a:p>
          <a:p>
            <a:pPr fontAlgn="base"/>
            <a:r>
              <a:rPr lang="uk-UA" sz="1600" dirty="0" smtClean="0"/>
              <a:t>Вирішення головоломок, ребусів, складання </a:t>
            </a:r>
            <a:r>
              <a:rPr lang="uk-UA" sz="1600" dirty="0" err="1" smtClean="0"/>
              <a:t>пазлів</a:t>
            </a:r>
            <a:r>
              <a:rPr lang="uk-UA" sz="1600" dirty="0" smtClean="0"/>
              <a:t>, гра в настільні ігри вимагають </a:t>
            </a:r>
            <a:r>
              <a:rPr lang="uk-UA" sz="1600" dirty="0" err="1" smtClean="0"/>
              <a:t>сфокусованости</a:t>
            </a:r>
            <a:r>
              <a:rPr lang="uk-UA" sz="1600" dirty="0" smtClean="0"/>
              <a:t> та </a:t>
            </a:r>
            <a:r>
              <a:rPr lang="uk-UA" sz="1600" dirty="0" err="1" smtClean="0"/>
              <a:t>заціквлености</a:t>
            </a:r>
            <a:r>
              <a:rPr lang="uk-UA" sz="1600" dirty="0" smtClean="0"/>
              <a:t>. Такі заняття об’єднують усіх членів родини та можуть бути чудовим способом провести час усім разом під час карантину.</a:t>
            </a:r>
          </a:p>
          <a:p>
            <a:pPr fontAlgn="base"/>
            <a:r>
              <a:rPr lang="uk-UA" sz="1600" dirty="0" smtClean="0"/>
              <a:t>Якщо діти ходять на гуртки, займаються спортом, заохочуйте продовжувати тренування вдома. Виділіть для цього окремий час: нехай діти танцюють, співають, відробляють прийоми, вчать нові слова іноземною мовою тощо.</a:t>
            </a:r>
          </a:p>
          <a:p>
            <a:pPr algn="ctr" fontAlgn="base"/>
            <a:endParaRPr lang="uk-UA" sz="1600" b="1" i="1" dirty="0" smtClean="0"/>
          </a:p>
          <a:p>
            <a:pPr algn="ctr" fontAlgn="base"/>
            <a:r>
              <a:rPr lang="uk-UA" sz="1600" b="1" i="1" dirty="0" smtClean="0"/>
              <a:t>Час для </a:t>
            </a:r>
            <a:r>
              <a:rPr lang="uk-UA" sz="1600" b="1" i="1" dirty="0" err="1" smtClean="0"/>
              <a:t>гаджетів</a:t>
            </a:r>
            <a:endParaRPr lang="uk-UA" sz="1600" dirty="0" smtClean="0"/>
          </a:p>
          <a:p>
            <a:pPr fontAlgn="base"/>
            <a:r>
              <a:rPr lang="uk-UA" sz="1600" dirty="0" smtClean="0"/>
              <a:t>Щодо </a:t>
            </a:r>
            <a:r>
              <a:rPr lang="uk-UA" sz="1600" dirty="0" err="1" smtClean="0"/>
              <a:t>гаджетів</a:t>
            </a:r>
            <a:r>
              <a:rPr lang="uk-UA" sz="1600" dirty="0" smtClean="0"/>
              <a:t>, то тут батькам варто суворо контролювати екранний час дитини. Щодня виділяйте конкретний час, коли діти можуть використовувати свої </a:t>
            </a:r>
            <a:r>
              <a:rPr lang="uk-UA" sz="1600" dirty="0" err="1" smtClean="0"/>
              <a:t>гаджети</a:t>
            </a:r>
            <a:r>
              <a:rPr lang="uk-UA" sz="1600" dirty="0" smtClean="0"/>
              <a:t>: грати в ігри, дивитися мультфільми тощо.</a:t>
            </a:r>
          </a:p>
          <a:p>
            <a:pPr fontAlgn="base"/>
            <a:endParaRPr lang="uk-UA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расивый фон🗻 | Живописные пейзажи, Пейзажи, Фотографии приро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476672" y="395536"/>
            <a:ext cx="5904656" cy="8424936"/>
          </a:xfrm>
          <a:prstGeom prst="roundRect">
            <a:avLst/>
          </a:prstGeom>
          <a:solidFill>
            <a:schemeClr val="bg1">
              <a:alpha val="67000"/>
            </a:schemeClr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6672" y="467544"/>
            <a:ext cx="58326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uk-UA" sz="1600" b="1" i="1" dirty="0" smtClean="0"/>
              <a:t>Читання</a:t>
            </a:r>
            <a:endParaRPr lang="uk-UA" sz="1600" dirty="0" smtClean="0"/>
          </a:p>
          <a:p>
            <a:pPr fontAlgn="base"/>
            <a:r>
              <a:rPr lang="uk-UA" sz="1600" dirty="0" smtClean="0"/>
              <a:t>    Раджу батькам читати дітям книги вголос перед сном. </a:t>
            </a:r>
            <a:r>
              <a:rPr lang="uk-UA" sz="1600" dirty="0"/>
              <a:t>Ч</a:t>
            </a:r>
            <a:r>
              <a:rPr lang="uk-UA" sz="1600" dirty="0" smtClean="0"/>
              <a:t>итання з дітьми дуже корисне для навчання мови та грамотності, розвитку уяви. </a:t>
            </a:r>
          </a:p>
          <a:p>
            <a:pPr fontAlgn="base"/>
            <a:r>
              <a:rPr lang="uk-UA" sz="1600" dirty="0" smtClean="0"/>
              <a:t>Батьки повинні заохочувати своїх дітей говорити про сюжет, свої відчуття, обговорювати героїв.</a:t>
            </a:r>
          </a:p>
          <a:p>
            <a:pPr fontAlgn="base"/>
            <a:r>
              <a:rPr lang="uk-UA" sz="1600" dirty="0" smtClean="0"/>
              <a:t>Ваша здатність мотивувати дитину до навчання стане одним з найважливіших аспектів протягом наступних днів та тижнів, особливо поки ще не зрозуміло, як довго дитсадки можуть залишатися закритими. </a:t>
            </a:r>
          </a:p>
          <a:p>
            <a:pPr fontAlgn="base"/>
            <a:endParaRPr lang="uk-UA" sz="1600" dirty="0"/>
          </a:p>
          <a:p>
            <a:pPr algn="ctr" fontAlgn="base"/>
            <a:endParaRPr lang="uk-UA" sz="2000" b="1" dirty="0" smtClean="0"/>
          </a:p>
          <a:p>
            <a:pPr algn="ctr" fontAlgn="base"/>
            <a:endParaRPr lang="uk-UA" sz="2000" b="1" dirty="0"/>
          </a:p>
          <a:p>
            <a:pPr algn="ctr" fontAlgn="base"/>
            <a:r>
              <a:rPr lang="uk-UA" sz="2000" b="1" dirty="0" smtClean="0"/>
              <a:t>Використовуйте час карантину для того, щоб провести більше часу з дітьми.</a:t>
            </a:r>
            <a:endParaRPr lang="uk-UA" sz="2000" b="1" dirty="0"/>
          </a:p>
        </p:txBody>
      </p:sp>
      <p:pic>
        <p:nvPicPr>
          <p:cNvPr id="14338" name="Picture 2" descr="Тесная связь родителей и детей – Обучалки и развивалки для дете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2736" y="5068744"/>
            <a:ext cx="4828604" cy="4075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522</Words>
  <Application>Microsoft Office PowerPoint</Application>
  <PresentationFormat>Экран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2</cp:revision>
  <dcterms:created xsi:type="dcterms:W3CDTF">2020-04-10T09:25:25Z</dcterms:created>
  <dcterms:modified xsi:type="dcterms:W3CDTF">2020-04-10T10:10:47Z</dcterms:modified>
</cp:coreProperties>
</file>